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9" r:id="rId3"/>
    <p:sldId id="258" r:id="rId4"/>
    <p:sldId id="257" r:id="rId5"/>
    <p:sldId id="273" r:id="rId6"/>
    <p:sldId id="27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33CC"/>
    <a:srgbClr val="0066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26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C9C2-B50D-4B4E-9735-61419CE847EA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8AFEE-FE70-40C3-B937-9A681BFD6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263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C9C2-B50D-4B4E-9735-61419CE847EA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8AFEE-FE70-40C3-B937-9A681BFD6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061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C9C2-B50D-4B4E-9735-61419CE847EA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8AFEE-FE70-40C3-B937-9A681BFD6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294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C9C2-B50D-4B4E-9735-61419CE847EA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8AFEE-FE70-40C3-B937-9A681BFD6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95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C9C2-B50D-4B4E-9735-61419CE847EA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8AFEE-FE70-40C3-B937-9A681BFD6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775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C9C2-B50D-4B4E-9735-61419CE847EA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8AFEE-FE70-40C3-B937-9A681BFD6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365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C9C2-B50D-4B4E-9735-61419CE847EA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8AFEE-FE70-40C3-B937-9A681BFD6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977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C9C2-B50D-4B4E-9735-61419CE847EA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8AFEE-FE70-40C3-B937-9A681BFD6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473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C9C2-B50D-4B4E-9735-61419CE847EA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8AFEE-FE70-40C3-B937-9A681BFD6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184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C9C2-B50D-4B4E-9735-61419CE847EA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8AFEE-FE70-40C3-B937-9A681BFD6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012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1C9C2-B50D-4B4E-9735-61419CE847EA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8AFEE-FE70-40C3-B937-9A681BFD6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568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1C9C2-B50D-4B4E-9735-61419CE847EA}" type="datetimeFigureOut">
              <a:rPr lang="en-US" smtClean="0"/>
              <a:t>12/26/2018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8AFEE-FE70-40C3-B937-9A681BFD6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939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louds Wallpaper Free Download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080"/>
            <a:ext cx="9144000" cy="3869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33600"/>
            <a:ext cx="9144000" cy="3505200"/>
          </a:xfrm>
          <a:prstGeom prst="rect">
            <a:avLst/>
          </a:prstGeom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2590800" y="533403"/>
            <a:ext cx="4495800" cy="1323439"/>
          </a:xfrm>
          <a:prstGeom prst="rect">
            <a:avLst/>
          </a:prstGeom>
          <a:noFill/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PYTHON</a:t>
            </a:r>
            <a:endParaRPr lang="en-US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1676402"/>
            <a:ext cx="1371600" cy="136239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348548" y="5757445"/>
            <a:ext cx="218585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/>
              <a:t>Prof. Muhammad Saeed</a:t>
            </a:r>
          </a:p>
        </p:txBody>
      </p:sp>
    </p:spTree>
    <p:extLst>
      <p:ext uri="{BB962C8B-B14F-4D97-AF65-F5344CB8AC3E}">
        <p14:creationId xmlns:p14="http://schemas.microsoft.com/office/powerpoint/2010/main" val="419059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1"/>
          <p:cNvSpPr txBox="1">
            <a:spLocks/>
          </p:cNvSpPr>
          <p:nvPr/>
        </p:nvSpPr>
        <p:spPr>
          <a:xfrm>
            <a:off x="838200" y="6356352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Python                                                                  Dept. Of Comp. Sc. &amp; IT, FUUAST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76400" y="2413337"/>
            <a:ext cx="562371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Symbolic Math</a:t>
            </a:r>
            <a:endParaRPr lang="en-US" sz="6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405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1"/>
          <p:cNvSpPr txBox="1">
            <a:spLocks/>
          </p:cNvSpPr>
          <p:nvPr/>
        </p:nvSpPr>
        <p:spPr>
          <a:xfrm>
            <a:off x="838200" y="6356352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Python                                                                  Dept. Of Comp. Sc. &amp; IT, FUUAST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32840" y="304800"/>
            <a:ext cx="76962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32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Symbolic Math.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</a:tabLst>
            </a:pPr>
            <a:r>
              <a:rPr lang="en-US" sz="2000" dirty="0" smtClean="0">
                <a:solidFill>
                  <a:srgbClr val="0000CC"/>
                </a:solidFill>
              </a:rPr>
              <a:t>import </a:t>
            </a:r>
            <a:r>
              <a:rPr lang="en-US" sz="2000" dirty="0" err="1">
                <a:solidFill>
                  <a:srgbClr val="0000CC"/>
                </a:solidFill>
              </a:rPr>
              <a:t>numpy</a:t>
            </a:r>
            <a:r>
              <a:rPr lang="en-US" sz="2000" dirty="0">
                <a:solidFill>
                  <a:srgbClr val="0000CC"/>
                </a:solidFill>
              </a:rPr>
              <a:t> as </a:t>
            </a:r>
            <a:r>
              <a:rPr lang="en-US" sz="2000" dirty="0" smtClean="0">
                <a:solidFill>
                  <a:srgbClr val="0000CC"/>
                </a:solidFill>
              </a:rPr>
              <a:t>np</a:t>
            </a:r>
            <a:endParaRPr lang="en-US" sz="2000" dirty="0">
              <a:solidFill>
                <a:srgbClr val="0000CC"/>
              </a:solidFill>
            </a:endParaRPr>
          </a:p>
          <a:p>
            <a:r>
              <a:rPr lang="en-US" sz="2000" dirty="0">
                <a:solidFill>
                  <a:srgbClr val="0000CC"/>
                </a:solidFill>
              </a:rPr>
              <a:t>from </a:t>
            </a:r>
            <a:r>
              <a:rPr lang="en-US" sz="2000" dirty="0" err="1">
                <a:solidFill>
                  <a:srgbClr val="0000CC"/>
                </a:solidFill>
              </a:rPr>
              <a:t>sympy</a:t>
            </a:r>
            <a:r>
              <a:rPr lang="en-US" sz="2000" dirty="0">
                <a:solidFill>
                  <a:srgbClr val="0000CC"/>
                </a:solidFill>
              </a:rPr>
              <a:t> import </a:t>
            </a:r>
            <a:r>
              <a:rPr lang="en-US" sz="2000" dirty="0" smtClean="0">
                <a:solidFill>
                  <a:srgbClr val="0000CC"/>
                </a:solidFill>
              </a:rPr>
              <a:t>*</a:t>
            </a:r>
          </a:p>
          <a:p>
            <a:endParaRPr lang="en-US" sz="2000" dirty="0">
              <a:solidFill>
                <a:srgbClr val="0000CC"/>
              </a:solidFill>
            </a:endParaRPr>
          </a:p>
          <a:p>
            <a:r>
              <a:rPr lang="en-US" sz="2000" dirty="0">
                <a:solidFill>
                  <a:srgbClr val="0000CC"/>
                </a:solidFill>
              </a:rPr>
              <a:t>x=</a:t>
            </a:r>
            <a:r>
              <a:rPr lang="en-US" sz="2000" b="1" dirty="0">
                <a:solidFill>
                  <a:srgbClr val="0000CC"/>
                </a:solidFill>
              </a:rPr>
              <a:t>Symbol</a:t>
            </a:r>
            <a:r>
              <a:rPr lang="en-US" sz="2000" dirty="0">
                <a:solidFill>
                  <a:srgbClr val="0000CC"/>
                </a:solidFill>
              </a:rPr>
              <a:t>('x')</a:t>
            </a:r>
          </a:p>
          <a:p>
            <a:r>
              <a:rPr lang="en-US" sz="2000" dirty="0">
                <a:solidFill>
                  <a:srgbClr val="0000CC"/>
                </a:solidFill>
              </a:rPr>
              <a:t>y=</a:t>
            </a:r>
            <a:r>
              <a:rPr lang="en-US" sz="2000" b="1" dirty="0">
                <a:solidFill>
                  <a:srgbClr val="0000CC"/>
                </a:solidFill>
              </a:rPr>
              <a:t>Symbol</a:t>
            </a:r>
            <a:r>
              <a:rPr lang="en-US" sz="2000" dirty="0">
                <a:solidFill>
                  <a:srgbClr val="0000CC"/>
                </a:solidFill>
              </a:rPr>
              <a:t>('y')</a:t>
            </a:r>
          </a:p>
          <a:p>
            <a:r>
              <a:rPr lang="en-US" sz="2000" dirty="0">
                <a:solidFill>
                  <a:srgbClr val="0000CC"/>
                </a:solidFill>
              </a:rPr>
              <a:t>f=</a:t>
            </a:r>
            <a:r>
              <a:rPr lang="en-US" sz="2000" b="1" dirty="0">
                <a:solidFill>
                  <a:srgbClr val="0000CC"/>
                </a:solidFill>
              </a:rPr>
              <a:t>Symbol</a:t>
            </a:r>
            <a:r>
              <a:rPr lang="en-US" sz="2000" dirty="0">
                <a:solidFill>
                  <a:srgbClr val="0000CC"/>
                </a:solidFill>
              </a:rPr>
              <a:t>('f')</a:t>
            </a:r>
          </a:p>
          <a:p>
            <a:pPr marL="454025" indent="-454025">
              <a:buBlip>
                <a:blip r:embed="rId3"/>
              </a:buBlip>
            </a:pPr>
            <a:r>
              <a:rPr lang="en-US" sz="2000" dirty="0">
                <a:solidFill>
                  <a:srgbClr val="0000CC"/>
                </a:solidFill>
              </a:rPr>
              <a:t>print(</a:t>
            </a:r>
            <a:r>
              <a:rPr lang="en-US" sz="2000" b="1" dirty="0">
                <a:solidFill>
                  <a:srgbClr val="0000CC"/>
                </a:solidFill>
              </a:rPr>
              <a:t>expand</a:t>
            </a:r>
            <a:r>
              <a:rPr lang="en-US" sz="2000" dirty="0">
                <a:solidFill>
                  <a:srgbClr val="0000CC"/>
                </a:solidFill>
              </a:rPr>
              <a:t>((</a:t>
            </a:r>
            <a:r>
              <a:rPr lang="en-US" sz="2000" dirty="0" err="1">
                <a:solidFill>
                  <a:srgbClr val="0000CC"/>
                </a:solidFill>
              </a:rPr>
              <a:t>x+y</a:t>
            </a:r>
            <a:r>
              <a:rPr lang="en-US" sz="2000" dirty="0">
                <a:solidFill>
                  <a:srgbClr val="0000CC"/>
                </a:solidFill>
              </a:rPr>
              <a:t>)**3))</a:t>
            </a:r>
          </a:p>
          <a:p>
            <a:pPr>
              <a:tabLst>
                <a:tab pos="457200" algn="l"/>
                <a:tab pos="914400" algn="l"/>
                <a:tab pos="1371600" algn="l"/>
                <a:tab pos="1828800" algn="l"/>
              </a:tabLst>
            </a:pPr>
            <a:r>
              <a:rPr lang="en-US" sz="2000" dirty="0" smtClean="0">
                <a:solidFill>
                  <a:srgbClr val="0000CC"/>
                </a:solidFill>
              </a:rPr>
              <a:t>	print(</a:t>
            </a:r>
            <a:r>
              <a:rPr lang="en-US" sz="2000" b="1" dirty="0" smtClean="0">
                <a:solidFill>
                  <a:srgbClr val="0000CC"/>
                </a:solidFill>
              </a:rPr>
              <a:t>expand</a:t>
            </a:r>
            <a:r>
              <a:rPr lang="en-US" sz="2000" dirty="0" smtClean="0">
                <a:solidFill>
                  <a:srgbClr val="0000CC"/>
                </a:solidFill>
              </a:rPr>
              <a:t>(sin(</a:t>
            </a:r>
            <a:r>
              <a:rPr lang="en-US" sz="2000" dirty="0" err="1" smtClean="0">
                <a:solidFill>
                  <a:srgbClr val="0000CC"/>
                </a:solidFill>
              </a:rPr>
              <a:t>x+y</a:t>
            </a:r>
            <a:r>
              <a:rPr lang="en-US" sz="2000" dirty="0">
                <a:solidFill>
                  <a:srgbClr val="0000CC"/>
                </a:solidFill>
              </a:rPr>
              <a:t>), trig=True))</a:t>
            </a:r>
          </a:p>
          <a:p>
            <a:pPr marL="454025" indent="-454025">
              <a:buBlip>
                <a:blip r:embed="rId3"/>
              </a:buBlip>
            </a:pPr>
            <a:r>
              <a:rPr lang="en-US" sz="2000" dirty="0" err="1">
                <a:solidFill>
                  <a:srgbClr val="0000CC"/>
                </a:solidFill>
              </a:rPr>
              <a:t>d</a:t>
            </a:r>
            <a:r>
              <a:rPr lang="en-US" sz="2000" dirty="0" err="1" smtClean="0">
                <a:solidFill>
                  <a:srgbClr val="0000CC"/>
                </a:solidFill>
              </a:rPr>
              <a:t>erf</a:t>
            </a:r>
            <a:r>
              <a:rPr lang="en-US" sz="2000" dirty="0" smtClean="0">
                <a:solidFill>
                  <a:srgbClr val="0000CC"/>
                </a:solidFill>
              </a:rPr>
              <a:t>=</a:t>
            </a:r>
            <a:r>
              <a:rPr lang="en-US" sz="2000" b="1" dirty="0" smtClean="0">
                <a:solidFill>
                  <a:srgbClr val="0000CC"/>
                </a:solidFill>
              </a:rPr>
              <a:t>diff</a:t>
            </a:r>
            <a:r>
              <a:rPr lang="en-US" sz="2000" dirty="0" smtClean="0">
                <a:solidFill>
                  <a:srgbClr val="0000CC"/>
                </a:solidFill>
              </a:rPr>
              <a:t>(sin(x</a:t>
            </a:r>
            <a:r>
              <a:rPr lang="en-US" sz="2000" dirty="0">
                <a:solidFill>
                  <a:srgbClr val="0000CC"/>
                </a:solidFill>
              </a:rPr>
              <a:t>), x</a:t>
            </a:r>
            <a:r>
              <a:rPr lang="en-US" sz="2000" dirty="0" smtClean="0">
                <a:solidFill>
                  <a:srgbClr val="0000CC"/>
                </a:solidFill>
              </a:rPr>
              <a:t>)</a:t>
            </a:r>
          </a:p>
          <a:p>
            <a:pPr>
              <a:tabLst>
                <a:tab pos="457200" algn="l"/>
                <a:tab pos="914400" algn="l"/>
                <a:tab pos="1371600" algn="l"/>
              </a:tabLst>
            </a:pPr>
            <a:r>
              <a:rPr lang="en-US" sz="2000" dirty="0" smtClean="0">
                <a:solidFill>
                  <a:srgbClr val="0000CC"/>
                </a:solidFill>
              </a:rPr>
              <a:t>	print(</a:t>
            </a:r>
            <a:r>
              <a:rPr lang="en-US" sz="2000" dirty="0" err="1" smtClean="0">
                <a:solidFill>
                  <a:srgbClr val="0000CC"/>
                </a:solidFill>
              </a:rPr>
              <a:t>derf</a:t>
            </a:r>
            <a:r>
              <a:rPr lang="en-US" sz="2000" dirty="0">
                <a:solidFill>
                  <a:srgbClr val="0000CC"/>
                </a:solidFill>
              </a:rPr>
              <a:t>)</a:t>
            </a:r>
          </a:p>
          <a:p>
            <a:pPr>
              <a:tabLst>
                <a:tab pos="457200" algn="l"/>
                <a:tab pos="914400" algn="l"/>
              </a:tabLst>
            </a:pPr>
            <a:r>
              <a:rPr lang="en-US" sz="2000" dirty="0" smtClean="0">
                <a:solidFill>
                  <a:srgbClr val="0000CC"/>
                </a:solidFill>
              </a:rPr>
              <a:t>	print(</a:t>
            </a:r>
            <a:r>
              <a:rPr lang="en-US" sz="2000" dirty="0" err="1" smtClean="0">
                <a:solidFill>
                  <a:srgbClr val="0000CC"/>
                </a:solidFill>
              </a:rPr>
              <a:t>derf.subs</a:t>
            </a:r>
            <a:r>
              <a:rPr lang="en-US" sz="2000" dirty="0" smtClean="0">
                <a:solidFill>
                  <a:srgbClr val="0000CC"/>
                </a:solidFill>
              </a:rPr>
              <a:t>(x,2</a:t>
            </a:r>
            <a:r>
              <a:rPr lang="en-US" sz="2000" dirty="0">
                <a:solidFill>
                  <a:srgbClr val="0000CC"/>
                </a:solidFill>
              </a:rPr>
              <a:t>))</a:t>
            </a:r>
          </a:p>
          <a:p>
            <a:pPr marL="457200" indent="-457200">
              <a:buBlip>
                <a:blip r:embed="rId3"/>
              </a:buBlip>
            </a:pPr>
            <a:r>
              <a:rPr lang="en-US" sz="2000" dirty="0">
                <a:solidFill>
                  <a:srgbClr val="0000CC"/>
                </a:solidFill>
              </a:rPr>
              <a:t>print(</a:t>
            </a:r>
            <a:r>
              <a:rPr lang="en-US" sz="2000" b="1" dirty="0">
                <a:solidFill>
                  <a:srgbClr val="0000CC"/>
                </a:solidFill>
              </a:rPr>
              <a:t>series</a:t>
            </a:r>
            <a:r>
              <a:rPr lang="en-US" sz="2000" dirty="0">
                <a:solidFill>
                  <a:srgbClr val="0000CC"/>
                </a:solidFill>
              </a:rPr>
              <a:t>(cos(x), x))</a:t>
            </a:r>
          </a:p>
          <a:p>
            <a:pPr marL="457200" indent="-457200">
              <a:buBlip>
                <a:blip r:embed="rId3"/>
              </a:buBlip>
            </a:pPr>
            <a:r>
              <a:rPr lang="en-US" sz="2000" dirty="0">
                <a:solidFill>
                  <a:srgbClr val="0000CC"/>
                </a:solidFill>
              </a:rPr>
              <a:t>print(</a:t>
            </a:r>
            <a:r>
              <a:rPr lang="en-US" sz="2000" b="1" dirty="0">
                <a:solidFill>
                  <a:srgbClr val="0000CC"/>
                </a:solidFill>
              </a:rPr>
              <a:t>integrate</a:t>
            </a:r>
            <a:r>
              <a:rPr lang="en-US" sz="2000" dirty="0">
                <a:solidFill>
                  <a:srgbClr val="0000CC"/>
                </a:solidFill>
              </a:rPr>
              <a:t>(2*x + </a:t>
            </a:r>
            <a:r>
              <a:rPr lang="en-US" sz="2000" dirty="0" err="1" smtClean="0">
                <a:solidFill>
                  <a:srgbClr val="0000CC"/>
                </a:solidFill>
              </a:rPr>
              <a:t>exp</a:t>
            </a:r>
            <a:r>
              <a:rPr lang="en-US" sz="2000" dirty="0" smtClean="0">
                <a:solidFill>
                  <a:srgbClr val="0000CC"/>
                </a:solidFill>
              </a:rPr>
              <a:t>(-x)sin(x</a:t>
            </a:r>
            <a:r>
              <a:rPr lang="en-US" sz="2000" dirty="0">
                <a:solidFill>
                  <a:srgbClr val="0000CC"/>
                </a:solidFill>
              </a:rPr>
              <a:t>), x</a:t>
            </a:r>
            <a:r>
              <a:rPr lang="en-US" sz="2000" dirty="0" smtClean="0">
                <a:solidFill>
                  <a:srgbClr val="0000CC"/>
                </a:solidFill>
              </a:rPr>
              <a:t>))</a:t>
            </a:r>
          </a:p>
          <a:p>
            <a:pPr marL="457200" indent="-457200">
              <a:buBlip>
                <a:blip r:embed="rId3"/>
              </a:buBlip>
            </a:pPr>
            <a:r>
              <a:rPr lang="en-US" sz="2000" dirty="0">
                <a:solidFill>
                  <a:srgbClr val="0000CC"/>
                </a:solidFill>
              </a:rPr>
              <a:t>print(</a:t>
            </a:r>
            <a:r>
              <a:rPr lang="en-US" sz="2000" b="1" dirty="0">
                <a:solidFill>
                  <a:srgbClr val="0000CC"/>
                </a:solidFill>
              </a:rPr>
              <a:t>integrate</a:t>
            </a:r>
            <a:r>
              <a:rPr lang="en-US" sz="2000" dirty="0">
                <a:solidFill>
                  <a:srgbClr val="0000CC"/>
                </a:solidFill>
              </a:rPr>
              <a:t>(2*x + </a:t>
            </a:r>
            <a:r>
              <a:rPr lang="en-US" sz="2000" dirty="0" err="1">
                <a:solidFill>
                  <a:srgbClr val="0000CC"/>
                </a:solidFill>
              </a:rPr>
              <a:t>exp</a:t>
            </a:r>
            <a:r>
              <a:rPr lang="en-US" sz="2000" dirty="0">
                <a:solidFill>
                  <a:srgbClr val="0000CC"/>
                </a:solidFill>
              </a:rPr>
              <a:t>(-x)sin(x), </a:t>
            </a:r>
            <a:r>
              <a:rPr lang="en-US" sz="2000" dirty="0" smtClean="0">
                <a:solidFill>
                  <a:srgbClr val="0000CC"/>
                </a:solidFill>
              </a:rPr>
              <a:t>(</a:t>
            </a:r>
            <a:r>
              <a:rPr lang="en-US" sz="2000" dirty="0" err="1" smtClean="0">
                <a:solidFill>
                  <a:srgbClr val="0000CC"/>
                </a:solidFill>
              </a:rPr>
              <a:t>x,pi</a:t>
            </a:r>
            <a:r>
              <a:rPr lang="en-US" sz="2000" dirty="0" smtClean="0">
                <a:solidFill>
                  <a:srgbClr val="0000CC"/>
                </a:solidFill>
              </a:rPr>
              <a:t>/2,5*pi/2))</a:t>
            </a:r>
            <a:endParaRPr lang="en-US" sz="2000" dirty="0">
              <a:solidFill>
                <a:srgbClr val="0000CC"/>
              </a:solidFill>
            </a:endParaRPr>
          </a:p>
          <a:p>
            <a:pPr marL="457200" indent="-457200">
              <a:buBlip>
                <a:blip r:embed="rId3"/>
              </a:buBlip>
            </a:pPr>
            <a:r>
              <a:rPr lang="en-US" sz="2000" dirty="0" smtClean="0">
                <a:solidFill>
                  <a:srgbClr val="0000CC"/>
                </a:solidFill>
              </a:rPr>
              <a:t>f </a:t>
            </a:r>
            <a:r>
              <a:rPr lang="en-US" sz="2000" dirty="0">
                <a:solidFill>
                  <a:srgbClr val="0000CC"/>
                </a:solidFill>
              </a:rPr>
              <a:t>= x**4 - 3*x**2 + 1</a:t>
            </a:r>
          </a:p>
          <a:p>
            <a:pPr>
              <a:tabLst>
                <a:tab pos="457200" algn="l"/>
                <a:tab pos="914400" algn="l"/>
                <a:tab pos="1371600" algn="l"/>
              </a:tabLst>
            </a:pPr>
            <a:r>
              <a:rPr lang="en-US" sz="2000" dirty="0" smtClean="0">
                <a:solidFill>
                  <a:srgbClr val="0000CC"/>
                </a:solidFill>
              </a:rPr>
              <a:t>	print(</a:t>
            </a:r>
            <a:r>
              <a:rPr lang="en-US" sz="2000" b="1" dirty="0" smtClean="0">
                <a:solidFill>
                  <a:srgbClr val="0000CC"/>
                </a:solidFill>
              </a:rPr>
              <a:t>factor</a:t>
            </a:r>
            <a:r>
              <a:rPr lang="en-US" sz="2000" dirty="0" smtClean="0">
                <a:solidFill>
                  <a:srgbClr val="0000CC"/>
                </a:solidFill>
              </a:rPr>
              <a:t>(f))</a:t>
            </a:r>
            <a:r>
              <a:rPr lang="en-US" sz="2000" dirty="0">
                <a:solidFill>
                  <a:srgbClr val="0000CC"/>
                </a:solidFill>
                <a:ea typeface="Cambria Math" panose="02040503050406030204" pitchFamily="18" charset="0"/>
                <a:cs typeface="Verdana" panose="020B0604030504040204" pitchFamily="34" charset="0"/>
              </a:rPr>
              <a:t>	</a:t>
            </a:r>
            <a:r>
              <a:rPr lang="en-US" sz="2000" dirty="0" smtClean="0">
                <a:solidFill>
                  <a:srgbClr val="0000CC"/>
                </a:solidFill>
                <a:ea typeface="Cambria Math" panose="02040503050406030204" pitchFamily="18" charset="0"/>
                <a:cs typeface="Verdana" panose="020B0604030504040204" pitchFamily="34" charset="0"/>
              </a:rPr>
              <a:t>	</a:t>
            </a:r>
            <a:endParaRPr lang="en-US" sz="2000" b="1" dirty="0">
              <a:solidFill>
                <a:srgbClr val="0000CC"/>
              </a:solidFill>
              <a:ea typeface="Cambria Math" panose="02040503050406030204" pitchFamily="18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643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1"/>
          <p:cNvSpPr txBox="1">
            <a:spLocks/>
          </p:cNvSpPr>
          <p:nvPr/>
        </p:nvSpPr>
        <p:spPr>
          <a:xfrm>
            <a:off x="838200" y="6356352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Python                                                                  Dept. Of Comp. Sc. &amp; IT, FUUAST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275079" y="381000"/>
            <a:ext cx="4837415" cy="45858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Symbolic Math</a:t>
            </a:r>
            <a:r>
              <a:rPr lang="en-US" sz="32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.</a:t>
            </a:r>
            <a:endParaRPr lang="en-US" dirty="0" smtClean="0">
              <a:solidFill>
                <a:srgbClr val="0000CC"/>
              </a:solidFill>
            </a:endParaRPr>
          </a:p>
          <a:p>
            <a:pPr>
              <a:tabLst>
                <a:tab pos="46355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</a:tabLst>
            </a:pPr>
            <a:r>
              <a:rPr lang="en-US" sz="2000" dirty="0" smtClean="0">
                <a:solidFill>
                  <a:srgbClr val="0000CC"/>
                </a:solidFill>
              </a:rPr>
              <a:t>from </a:t>
            </a:r>
            <a:r>
              <a:rPr lang="en-US" sz="2000" dirty="0" err="1">
                <a:solidFill>
                  <a:srgbClr val="0000CC"/>
                </a:solidFill>
              </a:rPr>
              <a:t>sympy</a:t>
            </a:r>
            <a:r>
              <a:rPr lang="en-US" sz="2000" dirty="0">
                <a:solidFill>
                  <a:srgbClr val="0000CC"/>
                </a:solidFill>
              </a:rPr>
              <a:t> import </a:t>
            </a:r>
            <a:r>
              <a:rPr lang="en-US" sz="2000" dirty="0" smtClean="0">
                <a:solidFill>
                  <a:srgbClr val="0000CC"/>
                </a:solidFill>
              </a:rPr>
              <a:t>*</a:t>
            </a:r>
          </a:p>
          <a:p>
            <a:pPr>
              <a:tabLst>
                <a:tab pos="46355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</a:tabLst>
            </a:pPr>
            <a:r>
              <a:rPr lang="sv-SE" sz="2000" dirty="0" smtClean="0">
                <a:solidFill>
                  <a:srgbClr val="0000CC"/>
                </a:solidFill>
              </a:rPr>
              <a:t>x,y,z=symbols</a:t>
            </a:r>
            <a:r>
              <a:rPr lang="sv-SE" sz="2000" dirty="0" smtClean="0">
                <a:solidFill>
                  <a:srgbClr val="0000CC"/>
                </a:solidFill>
              </a:rPr>
              <a:t>(’x </a:t>
            </a:r>
            <a:r>
              <a:rPr lang="sv-SE" sz="2000" dirty="0" smtClean="0">
                <a:solidFill>
                  <a:srgbClr val="0000CC"/>
                </a:solidFill>
              </a:rPr>
              <a:t>y z’) </a:t>
            </a:r>
            <a:endParaRPr lang="sv-SE" sz="2000" dirty="0">
              <a:solidFill>
                <a:srgbClr val="0000CC"/>
              </a:solidFill>
            </a:endParaRPr>
          </a:p>
          <a:p>
            <a:pPr marL="457200" indent="-457200">
              <a:buBlip>
                <a:blip r:embed="rId3"/>
              </a:buBlip>
              <a:tabLst>
                <a:tab pos="46355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</a:tabLst>
            </a:pPr>
            <a:r>
              <a:rPr lang="sv-SE" sz="2000" b="1" dirty="0">
                <a:solidFill>
                  <a:srgbClr val="0000CC"/>
                </a:solidFill>
              </a:rPr>
              <a:t>limit</a:t>
            </a:r>
            <a:r>
              <a:rPr lang="sv-SE" sz="2000" dirty="0">
                <a:solidFill>
                  <a:srgbClr val="0000CC"/>
                </a:solidFill>
              </a:rPr>
              <a:t>(sin(x)/x, x, 0) </a:t>
            </a:r>
            <a:endParaRPr lang="sv-SE" sz="2000" dirty="0" smtClean="0">
              <a:solidFill>
                <a:srgbClr val="0000CC"/>
              </a:solidFill>
            </a:endParaRPr>
          </a:p>
          <a:p>
            <a:pPr marL="457200" indent="-457200">
              <a:buBlip>
                <a:blip r:embed="rId3"/>
              </a:buBlip>
              <a:tabLst>
                <a:tab pos="46355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</a:tabLst>
            </a:pPr>
            <a:r>
              <a:rPr lang="en-US" sz="2000" b="1" dirty="0" smtClean="0">
                <a:solidFill>
                  <a:srgbClr val="0000CC"/>
                </a:solidFill>
              </a:rPr>
              <a:t>solve</a:t>
            </a:r>
            <a:r>
              <a:rPr lang="en-US" sz="2000" dirty="0" smtClean="0">
                <a:solidFill>
                  <a:srgbClr val="0000CC"/>
                </a:solidFill>
              </a:rPr>
              <a:t>(x</a:t>
            </a:r>
            <a:r>
              <a:rPr lang="en-US" sz="2000" dirty="0">
                <a:solidFill>
                  <a:srgbClr val="0000CC"/>
                </a:solidFill>
              </a:rPr>
              <a:t>**4 - 1, x) </a:t>
            </a:r>
          </a:p>
          <a:p>
            <a:pPr>
              <a:tabLst>
                <a:tab pos="46355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</a:tabLst>
            </a:pPr>
            <a:r>
              <a:rPr lang="es-ES" sz="2000" b="1" dirty="0" smtClean="0">
                <a:solidFill>
                  <a:srgbClr val="0000CC"/>
                </a:solidFill>
              </a:rPr>
              <a:t>	</a:t>
            </a:r>
            <a:r>
              <a:rPr lang="es-ES" sz="2000" b="1" dirty="0" err="1" smtClean="0">
                <a:solidFill>
                  <a:srgbClr val="0000CC"/>
                </a:solidFill>
              </a:rPr>
              <a:t>solve</a:t>
            </a:r>
            <a:r>
              <a:rPr lang="es-ES" sz="2000" dirty="0">
                <a:solidFill>
                  <a:srgbClr val="0000CC"/>
                </a:solidFill>
              </a:rPr>
              <a:t>([x + 5*y - 2, -3*x + 6*y - 15], [x, y</a:t>
            </a:r>
            <a:r>
              <a:rPr lang="es-ES" sz="2000" dirty="0" smtClean="0">
                <a:solidFill>
                  <a:srgbClr val="0000CC"/>
                </a:solidFill>
              </a:rPr>
              <a:t>])</a:t>
            </a:r>
          </a:p>
          <a:p>
            <a:pPr marL="457200" indent="-457200">
              <a:buBlip>
                <a:blip r:embed="rId3"/>
              </a:buBlip>
              <a:tabLst>
                <a:tab pos="46355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</a:tabLst>
            </a:pPr>
            <a:r>
              <a:rPr lang="en-US" sz="2000" b="1" dirty="0" err="1" smtClean="0">
                <a:solidFill>
                  <a:srgbClr val="0000CC"/>
                </a:solidFill>
              </a:rPr>
              <a:t>pprint</a:t>
            </a:r>
            <a:r>
              <a:rPr lang="en-US" sz="2000" dirty="0">
                <a:solidFill>
                  <a:srgbClr val="0000CC"/>
                </a:solidFill>
              </a:rPr>
              <a:t>(3*x**3-5*x**2+2*x+10) </a:t>
            </a:r>
            <a:endParaRPr lang="en-US" sz="2000" dirty="0" smtClean="0">
              <a:solidFill>
                <a:srgbClr val="0000CC"/>
              </a:solidFill>
            </a:endParaRPr>
          </a:p>
          <a:p>
            <a:pPr marL="457200" indent="-457200">
              <a:buBlip>
                <a:blip r:embed="rId3"/>
              </a:buBlip>
              <a:tabLst>
                <a:tab pos="46355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</a:tabLst>
            </a:pPr>
            <a:r>
              <a:rPr lang="en-US" sz="2000" b="1" dirty="0">
                <a:solidFill>
                  <a:srgbClr val="0000CC"/>
                </a:solidFill>
              </a:rPr>
              <a:t>simplify</a:t>
            </a:r>
            <a:r>
              <a:rPr lang="en-US" sz="2000" dirty="0">
                <a:solidFill>
                  <a:srgbClr val="0000CC"/>
                </a:solidFill>
              </a:rPr>
              <a:t>(sin(2*x) - 2*sin(x)*cos(x</a:t>
            </a:r>
            <a:r>
              <a:rPr lang="en-US" sz="2000" dirty="0" smtClean="0">
                <a:solidFill>
                  <a:srgbClr val="0000CC"/>
                </a:solidFill>
              </a:rPr>
              <a:t>))</a:t>
            </a:r>
          </a:p>
          <a:p>
            <a:pPr marL="457200" indent="-457200">
              <a:buBlip>
                <a:blip r:embed="rId3"/>
              </a:buBlip>
              <a:tabLst>
                <a:tab pos="46355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</a:tabLst>
            </a:pPr>
            <a:r>
              <a:rPr lang="es-ES" sz="2000" dirty="0">
                <a:solidFill>
                  <a:srgbClr val="0000CC"/>
                </a:solidFill>
              </a:rPr>
              <a:t>(1 + x*y).</a:t>
            </a:r>
            <a:r>
              <a:rPr lang="es-ES" sz="2000" b="1" dirty="0" err="1">
                <a:solidFill>
                  <a:srgbClr val="0000CC"/>
                </a:solidFill>
              </a:rPr>
              <a:t>subs</a:t>
            </a:r>
            <a:r>
              <a:rPr lang="es-ES" sz="2000" dirty="0">
                <a:solidFill>
                  <a:srgbClr val="0000CC"/>
                </a:solidFill>
              </a:rPr>
              <a:t>([(</a:t>
            </a:r>
            <a:r>
              <a:rPr lang="es-ES" sz="2000" dirty="0" err="1">
                <a:solidFill>
                  <a:srgbClr val="0000CC"/>
                </a:solidFill>
              </a:rPr>
              <a:t>x,pi</a:t>
            </a:r>
            <a:r>
              <a:rPr lang="es-ES" sz="2000" dirty="0">
                <a:solidFill>
                  <a:srgbClr val="0000CC"/>
                </a:solidFill>
              </a:rPr>
              <a:t>), (y,2</a:t>
            </a:r>
            <a:r>
              <a:rPr lang="es-ES" sz="2000" dirty="0" smtClean="0">
                <a:solidFill>
                  <a:srgbClr val="0000CC"/>
                </a:solidFill>
              </a:rPr>
              <a:t>)])</a:t>
            </a:r>
          </a:p>
          <a:p>
            <a:pPr>
              <a:tabLst>
                <a:tab pos="46355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</a:tabLst>
            </a:pPr>
            <a:r>
              <a:rPr lang="en-US" sz="2000" dirty="0" smtClean="0"/>
              <a:t>	</a:t>
            </a:r>
            <a:r>
              <a:rPr lang="es-ES" sz="2000" dirty="0" err="1" smtClean="0">
                <a:solidFill>
                  <a:srgbClr val="0000CC"/>
                </a:solidFill>
              </a:rPr>
              <a:t>expr</a:t>
            </a:r>
            <a:r>
              <a:rPr lang="es-ES" sz="2000" dirty="0" smtClean="0">
                <a:solidFill>
                  <a:srgbClr val="0000CC"/>
                </a:solidFill>
              </a:rPr>
              <a:t> </a:t>
            </a:r>
            <a:r>
              <a:rPr lang="es-ES" sz="2000" dirty="0">
                <a:solidFill>
                  <a:srgbClr val="0000CC"/>
                </a:solidFill>
              </a:rPr>
              <a:t>= x**3 + 4*x*y - z</a:t>
            </a:r>
          </a:p>
          <a:p>
            <a:pPr>
              <a:tabLst>
                <a:tab pos="463550" algn="l"/>
                <a:tab pos="914400" algn="l"/>
                <a:tab pos="1377950" algn="l"/>
                <a:tab pos="1828800" algn="l"/>
                <a:tab pos="2292350" algn="l"/>
              </a:tabLst>
            </a:pPr>
            <a:r>
              <a:rPr lang="es-ES" sz="2000" dirty="0">
                <a:solidFill>
                  <a:srgbClr val="0000CC"/>
                </a:solidFill>
              </a:rPr>
              <a:t>	</a:t>
            </a:r>
            <a:r>
              <a:rPr lang="es-ES" sz="2000" dirty="0" err="1">
                <a:solidFill>
                  <a:srgbClr val="0000CC"/>
                </a:solidFill>
              </a:rPr>
              <a:t>expr.subs</a:t>
            </a:r>
            <a:r>
              <a:rPr lang="es-ES" sz="2000" dirty="0">
                <a:solidFill>
                  <a:srgbClr val="0000CC"/>
                </a:solidFill>
              </a:rPr>
              <a:t>([(x, 2), (y, 4), (z, 0)])</a:t>
            </a:r>
            <a:endParaRPr lang="en-US" sz="2000" dirty="0">
              <a:solidFill>
                <a:srgbClr val="0000CC"/>
              </a:solidFill>
            </a:endParaRPr>
          </a:p>
          <a:p>
            <a:pPr marL="461963" indent="-461963">
              <a:buBlip>
                <a:blip r:embed="rId3"/>
              </a:buBlip>
            </a:pPr>
            <a:r>
              <a:rPr lang="en-US" sz="2000" dirty="0" smtClean="0">
                <a:solidFill>
                  <a:srgbClr val="0000CC"/>
                </a:solidFill>
              </a:rPr>
              <a:t>expr </a:t>
            </a:r>
            <a:r>
              <a:rPr lang="en-US" sz="2000" dirty="0">
                <a:solidFill>
                  <a:srgbClr val="0000CC"/>
                </a:solidFill>
              </a:rPr>
              <a:t>= </a:t>
            </a:r>
            <a:r>
              <a:rPr lang="en-US" sz="2000" dirty="0" err="1">
                <a:solidFill>
                  <a:srgbClr val="0000CC"/>
                </a:solidFill>
              </a:rPr>
              <a:t>sqrt</a:t>
            </a:r>
            <a:r>
              <a:rPr lang="en-US" sz="2000" dirty="0">
                <a:solidFill>
                  <a:srgbClr val="0000CC"/>
                </a:solidFill>
              </a:rPr>
              <a:t>(8)</a:t>
            </a:r>
          </a:p>
          <a:p>
            <a:pPr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6750" algn="l"/>
                <a:tab pos="3657600" algn="l"/>
              </a:tabLst>
            </a:pPr>
            <a:r>
              <a:rPr lang="en-US" sz="2000" dirty="0">
                <a:solidFill>
                  <a:srgbClr val="0000CC"/>
                </a:solidFill>
              </a:rPr>
              <a:t>	</a:t>
            </a:r>
            <a:r>
              <a:rPr lang="en-US" sz="2000" dirty="0" err="1">
                <a:solidFill>
                  <a:srgbClr val="0000CC"/>
                </a:solidFill>
              </a:rPr>
              <a:t>expr.</a:t>
            </a:r>
            <a:r>
              <a:rPr lang="en-US" sz="2000" b="1" dirty="0" err="1">
                <a:solidFill>
                  <a:srgbClr val="0000CC"/>
                </a:solidFill>
              </a:rPr>
              <a:t>evalf</a:t>
            </a:r>
            <a:r>
              <a:rPr lang="en-US" sz="2000" dirty="0" smtClean="0">
                <a:solidFill>
                  <a:srgbClr val="0000CC"/>
                </a:solidFill>
              </a:rPr>
              <a:t>()</a:t>
            </a:r>
          </a:p>
          <a:p>
            <a:pPr>
              <a:tabLst>
                <a:tab pos="463550" algn="l"/>
                <a:tab pos="914400" algn="l"/>
                <a:tab pos="1377950" algn="l"/>
                <a:tab pos="1828800" algn="l"/>
                <a:tab pos="2292350" algn="l"/>
                <a:tab pos="2743200" algn="l"/>
                <a:tab pos="3206750" algn="l"/>
                <a:tab pos="3657600" algn="l"/>
              </a:tabLst>
            </a:pPr>
            <a:r>
              <a:rPr lang="en-US" sz="2000" dirty="0">
                <a:solidFill>
                  <a:srgbClr val="0000CC"/>
                </a:solidFill>
              </a:rPr>
              <a:t>	N(</a:t>
            </a:r>
            <a:r>
              <a:rPr lang="en-US" sz="2000" dirty="0" err="1">
                <a:solidFill>
                  <a:srgbClr val="0000CC"/>
                </a:solidFill>
              </a:rPr>
              <a:t>sqrt</a:t>
            </a:r>
            <a:r>
              <a:rPr lang="en-US" sz="2000" dirty="0">
                <a:solidFill>
                  <a:srgbClr val="0000CC"/>
                </a:solidFill>
              </a:rPr>
              <a:t>(2)*pi)</a:t>
            </a:r>
          </a:p>
        </p:txBody>
      </p:sp>
    </p:spTree>
    <p:extLst>
      <p:ext uri="{BB962C8B-B14F-4D97-AF65-F5344CB8AC3E}">
        <p14:creationId xmlns:p14="http://schemas.microsoft.com/office/powerpoint/2010/main" val="4293657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1"/>
          <p:cNvSpPr txBox="1">
            <a:spLocks/>
          </p:cNvSpPr>
          <p:nvPr/>
        </p:nvSpPr>
        <p:spPr>
          <a:xfrm>
            <a:off x="838200" y="6356352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Python                                                                  Dept. Of Comp. Sc. &amp; IT, FUUAST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275079" y="381000"/>
            <a:ext cx="5925276" cy="42780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Symbolic Math</a:t>
            </a:r>
            <a:r>
              <a:rPr lang="en-US" sz="3200" b="1" dirty="0" smtClean="0">
                <a:solidFill>
                  <a:srgbClr val="00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.</a:t>
            </a:r>
            <a:endParaRPr lang="en-US" dirty="0" smtClean="0">
              <a:solidFill>
                <a:srgbClr val="0000CC"/>
              </a:solidFill>
            </a:endParaRPr>
          </a:p>
          <a:p>
            <a:pPr>
              <a:tabLst>
                <a:tab pos="46355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</a:tabLst>
            </a:pPr>
            <a:r>
              <a:rPr lang="en-US" sz="2000" dirty="0" smtClean="0">
                <a:solidFill>
                  <a:srgbClr val="0000CC"/>
                </a:solidFill>
              </a:rPr>
              <a:t>from </a:t>
            </a:r>
            <a:r>
              <a:rPr lang="en-US" sz="2000" dirty="0" err="1">
                <a:solidFill>
                  <a:srgbClr val="0000CC"/>
                </a:solidFill>
              </a:rPr>
              <a:t>sympy</a:t>
            </a:r>
            <a:r>
              <a:rPr lang="en-US" sz="2000" dirty="0">
                <a:solidFill>
                  <a:srgbClr val="0000CC"/>
                </a:solidFill>
              </a:rPr>
              <a:t> import </a:t>
            </a:r>
            <a:r>
              <a:rPr lang="en-US" sz="2000" dirty="0" smtClean="0">
                <a:solidFill>
                  <a:srgbClr val="0000CC"/>
                </a:solidFill>
              </a:rPr>
              <a:t>*</a:t>
            </a:r>
          </a:p>
          <a:p>
            <a:pPr>
              <a:tabLst>
                <a:tab pos="46355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</a:tabLst>
            </a:pPr>
            <a:r>
              <a:rPr lang="sv-SE" sz="2000" dirty="0" smtClean="0">
                <a:solidFill>
                  <a:srgbClr val="0000CC"/>
                </a:solidFill>
              </a:rPr>
              <a:t>x,y,f=symbols</a:t>
            </a:r>
            <a:r>
              <a:rPr lang="sv-SE" sz="2000" dirty="0" smtClean="0">
                <a:solidFill>
                  <a:srgbClr val="0000CC"/>
                </a:solidFill>
              </a:rPr>
              <a:t>(’x </a:t>
            </a:r>
            <a:r>
              <a:rPr lang="sv-SE" sz="2000" dirty="0" smtClean="0">
                <a:solidFill>
                  <a:srgbClr val="0000CC"/>
                </a:solidFill>
              </a:rPr>
              <a:t>y f’) </a:t>
            </a:r>
          </a:p>
          <a:p>
            <a:pPr>
              <a:tabLst>
                <a:tab pos="46355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</a:tabLst>
            </a:pPr>
            <a:endParaRPr lang="sv-SE" sz="2000" dirty="0">
              <a:solidFill>
                <a:srgbClr val="0000CC"/>
              </a:solidFill>
            </a:endParaRPr>
          </a:p>
          <a:p>
            <a:pPr marL="457200" indent="-457200">
              <a:buBlip>
                <a:blip r:embed="rId3"/>
              </a:buBlip>
              <a:tabLst>
                <a:tab pos="46355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</a:tabLst>
            </a:pPr>
            <a:r>
              <a:rPr lang="en-US" sz="2000" dirty="0">
                <a:solidFill>
                  <a:srgbClr val="0000CC"/>
                </a:solidFill>
              </a:rPr>
              <a:t>u</a:t>
            </a:r>
            <a:r>
              <a:rPr lang="en-US" sz="2000" dirty="0" smtClean="0">
                <a:solidFill>
                  <a:srgbClr val="0000CC"/>
                </a:solidFill>
              </a:rPr>
              <a:t>=</a:t>
            </a:r>
            <a:r>
              <a:rPr lang="en-US" sz="2000" dirty="0" err="1" smtClean="0">
                <a:solidFill>
                  <a:srgbClr val="0000CC"/>
                </a:solidFill>
              </a:rPr>
              <a:t>solveset</a:t>
            </a:r>
            <a:r>
              <a:rPr lang="en-US" sz="2000" dirty="0" smtClean="0">
                <a:solidFill>
                  <a:srgbClr val="0000CC"/>
                </a:solidFill>
              </a:rPr>
              <a:t>(</a:t>
            </a:r>
            <a:r>
              <a:rPr lang="en-US" sz="2000" dirty="0" err="1" smtClean="0">
                <a:solidFill>
                  <a:srgbClr val="0000CC"/>
                </a:solidFill>
              </a:rPr>
              <a:t>Eq</a:t>
            </a:r>
            <a:r>
              <a:rPr lang="en-US" sz="2000" dirty="0" smtClean="0">
                <a:solidFill>
                  <a:srgbClr val="0000CC"/>
                </a:solidFill>
              </a:rPr>
              <a:t>(x</a:t>
            </a:r>
            <a:r>
              <a:rPr lang="en-US" sz="2000" dirty="0">
                <a:solidFill>
                  <a:srgbClr val="0000CC"/>
                </a:solidFill>
              </a:rPr>
              <a:t>**2, 1), x</a:t>
            </a:r>
            <a:r>
              <a:rPr lang="en-US" sz="2000" dirty="0" smtClean="0">
                <a:solidFill>
                  <a:srgbClr val="0000CC"/>
                </a:solidFill>
              </a:rPr>
              <a:t>)</a:t>
            </a:r>
          </a:p>
          <a:p>
            <a:pPr>
              <a:tabLst>
                <a:tab pos="46355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</a:tabLst>
            </a:pPr>
            <a:r>
              <a:rPr lang="en-US" sz="2000" dirty="0" smtClean="0">
                <a:solidFill>
                  <a:srgbClr val="0000CC"/>
                </a:solidFill>
              </a:rPr>
              <a:t>	</a:t>
            </a:r>
            <a:r>
              <a:rPr lang="en-US" sz="2000" dirty="0" smtClean="0">
                <a:solidFill>
                  <a:srgbClr val="0000CC"/>
                </a:solidFill>
              </a:rPr>
              <a:t>v=</a:t>
            </a:r>
            <a:r>
              <a:rPr lang="en-US" sz="2000" dirty="0" err="1" smtClean="0">
                <a:solidFill>
                  <a:srgbClr val="0000CC"/>
                </a:solidFill>
              </a:rPr>
              <a:t>solveset</a:t>
            </a:r>
            <a:r>
              <a:rPr lang="en-US" sz="2000" dirty="0" smtClean="0">
                <a:solidFill>
                  <a:srgbClr val="0000CC"/>
                </a:solidFill>
              </a:rPr>
              <a:t>(</a:t>
            </a:r>
            <a:r>
              <a:rPr lang="en-US" sz="2000" dirty="0" err="1" smtClean="0">
                <a:solidFill>
                  <a:srgbClr val="0000CC"/>
                </a:solidFill>
              </a:rPr>
              <a:t>Eq</a:t>
            </a:r>
            <a:r>
              <a:rPr lang="en-US" sz="2000" dirty="0" smtClean="0">
                <a:solidFill>
                  <a:srgbClr val="0000CC"/>
                </a:solidFill>
              </a:rPr>
              <a:t>(x</a:t>
            </a:r>
            <a:r>
              <a:rPr lang="en-US" sz="2000" dirty="0">
                <a:solidFill>
                  <a:srgbClr val="0000CC"/>
                </a:solidFill>
              </a:rPr>
              <a:t>**2 - 1, 0), x</a:t>
            </a:r>
            <a:r>
              <a:rPr lang="en-US" sz="2000" dirty="0" smtClean="0">
                <a:solidFill>
                  <a:srgbClr val="0000CC"/>
                </a:solidFill>
              </a:rPr>
              <a:t>)</a:t>
            </a:r>
          </a:p>
          <a:p>
            <a:pPr>
              <a:tabLst>
                <a:tab pos="46355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</a:tabLst>
            </a:pPr>
            <a:r>
              <a:rPr lang="sv-SE" sz="2000" dirty="0" smtClean="0">
                <a:solidFill>
                  <a:srgbClr val="0000CC"/>
                </a:solidFill>
              </a:rPr>
              <a:t>	</a:t>
            </a:r>
            <a:r>
              <a:rPr lang="sv-SE" sz="2000" dirty="0" smtClean="0">
                <a:solidFill>
                  <a:srgbClr val="0000CC"/>
                </a:solidFill>
              </a:rPr>
              <a:t>w=</a:t>
            </a:r>
            <a:r>
              <a:rPr lang="en-US" sz="2000" dirty="0" err="1" smtClean="0">
                <a:solidFill>
                  <a:srgbClr val="0000CC"/>
                </a:solidFill>
              </a:rPr>
              <a:t>solveset</a:t>
            </a:r>
            <a:r>
              <a:rPr lang="en-US" sz="2000" dirty="0" smtClean="0">
                <a:solidFill>
                  <a:srgbClr val="0000CC"/>
                </a:solidFill>
              </a:rPr>
              <a:t>(x</a:t>
            </a:r>
            <a:r>
              <a:rPr lang="en-US" sz="2000" dirty="0">
                <a:solidFill>
                  <a:srgbClr val="0000CC"/>
                </a:solidFill>
              </a:rPr>
              <a:t>**2 - 1, x</a:t>
            </a:r>
            <a:r>
              <a:rPr lang="en-US" sz="2000" dirty="0" smtClean="0">
                <a:solidFill>
                  <a:srgbClr val="0000CC"/>
                </a:solidFill>
              </a:rPr>
              <a:t>)</a:t>
            </a:r>
          </a:p>
          <a:p>
            <a:pPr marL="461963" indent="-461963">
              <a:buBlip>
                <a:blip r:embed="rId3"/>
              </a:buBlip>
              <a:tabLst>
                <a:tab pos="46355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</a:tabLst>
            </a:pPr>
            <a:r>
              <a:rPr lang="en-US" sz="2000" dirty="0" err="1">
                <a:solidFill>
                  <a:srgbClr val="0000CC"/>
                </a:solidFill>
              </a:rPr>
              <a:t>diffeq</a:t>
            </a:r>
            <a:r>
              <a:rPr lang="en-US" sz="2000" dirty="0">
                <a:solidFill>
                  <a:srgbClr val="0000CC"/>
                </a:solidFill>
              </a:rPr>
              <a:t> = </a:t>
            </a:r>
            <a:r>
              <a:rPr lang="en-US" sz="2000" dirty="0" err="1">
                <a:solidFill>
                  <a:srgbClr val="0000CC"/>
                </a:solidFill>
              </a:rPr>
              <a:t>Eq</a:t>
            </a:r>
            <a:r>
              <a:rPr lang="en-US" sz="2000" dirty="0">
                <a:solidFill>
                  <a:srgbClr val="0000CC"/>
                </a:solidFill>
              </a:rPr>
              <a:t>(f(x).diff(x, x) - 2*f(x).diff(x) + f(x), sin(x</a:t>
            </a:r>
            <a:r>
              <a:rPr lang="en-US" sz="2000" dirty="0" smtClean="0">
                <a:solidFill>
                  <a:srgbClr val="0000CC"/>
                </a:solidFill>
              </a:rPr>
              <a:t>))</a:t>
            </a:r>
          </a:p>
          <a:p>
            <a:pPr marL="461963" indent="-461963">
              <a:buBlip>
                <a:blip r:embed="rId3"/>
              </a:buBlip>
              <a:tabLst>
                <a:tab pos="46355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</a:tabLst>
            </a:pPr>
            <a:r>
              <a:rPr lang="en-US" sz="2000" dirty="0">
                <a:solidFill>
                  <a:srgbClr val="0000CC"/>
                </a:solidFill>
              </a:rPr>
              <a:t>g</a:t>
            </a:r>
            <a:r>
              <a:rPr lang="en-US" sz="2000" dirty="0" smtClean="0">
                <a:solidFill>
                  <a:srgbClr val="0000CC"/>
                </a:solidFill>
              </a:rPr>
              <a:t>=</a:t>
            </a:r>
            <a:r>
              <a:rPr lang="en-US" sz="2000" dirty="0" err="1" smtClean="0">
                <a:solidFill>
                  <a:srgbClr val="0000CC"/>
                </a:solidFill>
              </a:rPr>
              <a:t>dsolve</a:t>
            </a:r>
            <a:r>
              <a:rPr lang="en-US" sz="2000" dirty="0" smtClean="0">
                <a:solidFill>
                  <a:srgbClr val="0000CC"/>
                </a:solidFill>
              </a:rPr>
              <a:t>(</a:t>
            </a:r>
            <a:r>
              <a:rPr lang="en-US" sz="2000" dirty="0" err="1" smtClean="0">
                <a:solidFill>
                  <a:srgbClr val="0000CC"/>
                </a:solidFill>
              </a:rPr>
              <a:t>diffeq</a:t>
            </a:r>
            <a:r>
              <a:rPr lang="en-US" sz="2000" dirty="0">
                <a:solidFill>
                  <a:srgbClr val="0000CC"/>
                </a:solidFill>
              </a:rPr>
              <a:t>, f(x))</a:t>
            </a:r>
            <a:r>
              <a:rPr lang="sv-SE" sz="2000" dirty="0">
                <a:solidFill>
                  <a:srgbClr val="0000CC"/>
                </a:solidFill>
              </a:rPr>
              <a:t> </a:t>
            </a:r>
          </a:p>
          <a:p>
            <a:pPr marL="461963" indent="-461963">
              <a:buBlip>
                <a:blip r:embed="rId3"/>
              </a:buBlip>
              <a:tabLst>
                <a:tab pos="46355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</a:tabLst>
            </a:pPr>
            <a:r>
              <a:rPr lang="nl-NL" sz="2000" dirty="0">
                <a:solidFill>
                  <a:srgbClr val="0000CC"/>
                </a:solidFill>
              </a:rPr>
              <a:t>r</a:t>
            </a:r>
            <a:r>
              <a:rPr lang="nl-NL" sz="2000" dirty="0" smtClean="0">
                <a:solidFill>
                  <a:srgbClr val="0000CC"/>
                </a:solidFill>
              </a:rPr>
              <a:t>=roots(x</a:t>
            </a:r>
            <a:r>
              <a:rPr lang="nl-NL" sz="2000" dirty="0">
                <a:solidFill>
                  <a:srgbClr val="0000CC"/>
                </a:solidFill>
              </a:rPr>
              <a:t>**3 - 6*x**2 + 9*x, x</a:t>
            </a:r>
            <a:r>
              <a:rPr lang="nl-NL" sz="2000" dirty="0" smtClean="0">
                <a:solidFill>
                  <a:srgbClr val="0000CC"/>
                </a:solidFill>
              </a:rPr>
              <a:t>)</a:t>
            </a:r>
          </a:p>
          <a:p>
            <a:pPr marL="461963" indent="-461963">
              <a:buBlip>
                <a:blip r:embed="rId3"/>
              </a:buBlip>
              <a:tabLst>
                <a:tab pos="46355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</a:tabLst>
            </a:pPr>
            <a:endParaRPr lang="en-US" sz="2000" dirty="0" smtClean="0">
              <a:solidFill>
                <a:srgbClr val="0000CC"/>
              </a:solidFill>
            </a:endParaRPr>
          </a:p>
          <a:p>
            <a:pPr marL="461963" indent="-461963">
              <a:buBlip>
                <a:blip r:embed="rId3"/>
              </a:buBlip>
              <a:tabLst>
                <a:tab pos="46355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</a:tabLst>
            </a:pPr>
            <a:endParaRPr lang="nl-NL" sz="2000" dirty="0">
              <a:solidFill>
                <a:srgbClr val="0000CC"/>
              </a:solidFill>
            </a:endParaRPr>
          </a:p>
          <a:p>
            <a:pPr marL="461963" indent="-461963">
              <a:buBlip>
                <a:blip r:embed="rId3"/>
              </a:buBlip>
              <a:tabLst>
                <a:tab pos="46355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</a:tabLst>
            </a:pPr>
            <a:endParaRPr lang="sv-SE" sz="20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086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F96-A36F-4966-9DF8-64C5F7ADA143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19" y="6096001"/>
            <a:ext cx="7620000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ooter Placeholder 1"/>
          <p:cNvSpPr txBox="1">
            <a:spLocks/>
          </p:cNvSpPr>
          <p:nvPr/>
        </p:nvSpPr>
        <p:spPr>
          <a:xfrm>
            <a:off x="838200" y="6356352"/>
            <a:ext cx="5029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Python                                                                  Dept. Of Comp. Sc. &amp; IT, FUUAST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349186" y="4895672"/>
            <a:ext cx="21852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END</a:t>
            </a:r>
            <a:endParaRPr lang="en-US" sz="72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818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2122</TotalTime>
  <Words>152</Words>
  <Application>Microsoft Office PowerPoint</Application>
  <PresentationFormat>On-screen Show (4:3)</PresentationFormat>
  <Paragraphs>56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Arial Rounded MT Bold</vt:lpstr>
      <vt:lpstr>Calibri</vt:lpstr>
      <vt:lpstr>Cambria Math</vt:lpstr>
      <vt:lpstr>Century Gothic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Muhammad Saeed</dc:creator>
  <cp:lastModifiedBy>Muhammad Saeed</cp:lastModifiedBy>
  <cp:revision>124</cp:revision>
  <dcterms:created xsi:type="dcterms:W3CDTF">2016-08-28T12:02:45Z</dcterms:created>
  <dcterms:modified xsi:type="dcterms:W3CDTF">2018-12-25T22:23:35Z</dcterms:modified>
</cp:coreProperties>
</file>