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4" r:id="rId6"/>
    <p:sldId id="267" r:id="rId7"/>
    <p:sldId id="263" r:id="rId8"/>
    <p:sldId id="270" r:id="rId9"/>
    <p:sldId id="271" r:id="rId10"/>
    <p:sldId id="266" r:id="rId11"/>
    <p:sldId id="26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E4EA3-6F91-4BA8-B033-7286B2C90A2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5BD3D62-4A2D-4358-B66E-66085AAB701B}">
      <dgm:prSet phldrT="[Text]" custT="1"/>
      <dgm:spPr/>
      <dgm:t>
        <a:bodyPr/>
        <a:lstStyle/>
        <a:p>
          <a:r>
            <a:rPr lang="en-US" sz="3600" dirty="0" smtClean="0"/>
            <a:t>Programming</a:t>
          </a:r>
          <a:endParaRPr lang="en-US" sz="3600" dirty="0"/>
        </a:p>
      </dgm:t>
    </dgm:pt>
    <dgm:pt modelId="{3531E28F-3220-483F-88FD-28778AC9CDD3}" type="parTrans" cxnId="{BBB45F0D-4DC7-4D6B-96CC-60A88B30F37C}">
      <dgm:prSet/>
      <dgm:spPr/>
      <dgm:t>
        <a:bodyPr/>
        <a:lstStyle/>
        <a:p>
          <a:endParaRPr lang="en-US"/>
        </a:p>
      </dgm:t>
    </dgm:pt>
    <dgm:pt modelId="{4EF56445-85DF-4677-9110-73AA1CC52C59}" type="sibTrans" cxnId="{BBB45F0D-4DC7-4D6B-96CC-60A88B30F37C}">
      <dgm:prSet/>
      <dgm:spPr/>
      <dgm:t>
        <a:bodyPr/>
        <a:lstStyle/>
        <a:p>
          <a:endParaRPr lang="en-US"/>
        </a:p>
      </dgm:t>
    </dgm:pt>
    <dgm:pt modelId="{78561B19-1A8E-4BE3-8A0A-D86266F79614}">
      <dgm:prSet phldrT="[Text]" custT="1"/>
      <dgm:spPr/>
      <dgm:t>
        <a:bodyPr/>
        <a:lstStyle/>
        <a:p>
          <a:r>
            <a: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END</a:t>
          </a:r>
          <a:endParaRPr lang="en-US" sz="8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7FC199-3168-4D38-855F-5020F0AC0A46}" type="parTrans" cxnId="{B7E0B56E-17D8-4BA3-B890-6F4F1B77F0B2}">
      <dgm:prSet/>
      <dgm:spPr/>
      <dgm:t>
        <a:bodyPr/>
        <a:lstStyle/>
        <a:p>
          <a:endParaRPr lang="en-US"/>
        </a:p>
      </dgm:t>
    </dgm:pt>
    <dgm:pt modelId="{3CF5AB7E-CF95-4AFC-91CF-5768E3E6D38A}" type="sibTrans" cxnId="{B7E0B56E-17D8-4BA3-B890-6F4F1B77F0B2}">
      <dgm:prSet/>
      <dgm:spPr/>
      <dgm:t>
        <a:bodyPr/>
        <a:lstStyle/>
        <a:p>
          <a:endParaRPr lang="en-US"/>
        </a:p>
      </dgm:t>
    </dgm:pt>
    <dgm:pt modelId="{30A838E8-ED51-4367-9661-EADEEB38535D}" type="pres">
      <dgm:prSet presAssocID="{872E4EA3-6F91-4BA8-B033-7286B2C90A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95549-6674-4FEF-B02C-FD37AD979777}" type="pres">
      <dgm:prSet presAssocID="{85BD3D62-4A2D-4358-B66E-66085AAB701B}" presName="root1" presStyleCnt="0"/>
      <dgm:spPr/>
    </dgm:pt>
    <dgm:pt modelId="{70E364DF-75AD-4686-BEAF-7C308E56154A}" type="pres">
      <dgm:prSet presAssocID="{85BD3D62-4A2D-4358-B66E-66085AAB70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E9615-A518-4E15-9B79-969328AAFC21}" type="pres">
      <dgm:prSet presAssocID="{85BD3D62-4A2D-4358-B66E-66085AAB701B}" presName="level2hierChild" presStyleCnt="0"/>
      <dgm:spPr/>
    </dgm:pt>
    <dgm:pt modelId="{B446BBF1-BD6A-4BD7-8D2A-EB5594444CDF}" type="pres">
      <dgm:prSet presAssocID="{E87FC199-3168-4D38-855F-5020F0AC0A46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14317EDA-857B-45A4-A89C-EB0725ACB4F5}" type="pres">
      <dgm:prSet presAssocID="{E87FC199-3168-4D38-855F-5020F0AC0A46}" presName="connTx" presStyleLbl="parChTrans1D2" presStyleIdx="0" presStyleCnt="1"/>
      <dgm:spPr/>
      <dgm:t>
        <a:bodyPr/>
        <a:lstStyle/>
        <a:p>
          <a:endParaRPr lang="en-US"/>
        </a:p>
      </dgm:t>
    </dgm:pt>
    <dgm:pt modelId="{4E67B55F-06A9-4E23-882F-0C06FE38CE49}" type="pres">
      <dgm:prSet presAssocID="{78561B19-1A8E-4BE3-8A0A-D86266F79614}" presName="root2" presStyleCnt="0"/>
      <dgm:spPr/>
    </dgm:pt>
    <dgm:pt modelId="{254002DB-6A90-45DD-B073-EB064E549D9B}" type="pres">
      <dgm:prSet presAssocID="{78561B19-1A8E-4BE3-8A0A-D86266F79614}" presName="LevelTwoTextNode" presStyleLbl="node2" presStyleIdx="0" presStyleCnt="1" custScaleX="117997" custScaleY="197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C67F32-C291-4C8A-9113-8304994E2111}" type="pres">
      <dgm:prSet presAssocID="{78561B19-1A8E-4BE3-8A0A-D86266F79614}" presName="level3hierChild" presStyleCnt="0"/>
      <dgm:spPr/>
    </dgm:pt>
  </dgm:ptLst>
  <dgm:cxnLst>
    <dgm:cxn modelId="{A901C78E-3273-4259-A569-27DC818EC469}" type="presOf" srcId="{872E4EA3-6F91-4BA8-B033-7286B2C90A20}" destId="{30A838E8-ED51-4367-9661-EADEEB38535D}" srcOrd="0" destOrd="0" presId="urn:microsoft.com/office/officeart/2008/layout/HorizontalMultiLevelHierarchy"/>
    <dgm:cxn modelId="{51E9F635-4C48-47D7-8FDA-F4FD53AEEB96}" type="presOf" srcId="{E87FC199-3168-4D38-855F-5020F0AC0A46}" destId="{B446BBF1-BD6A-4BD7-8D2A-EB5594444CDF}" srcOrd="0" destOrd="0" presId="urn:microsoft.com/office/officeart/2008/layout/HorizontalMultiLevelHierarchy"/>
    <dgm:cxn modelId="{BBB45F0D-4DC7-4D6B-96CC-60A88B30F37C}" srcId="{872E4EA3-6F91-4BA8-B033-7286B2C90A20}" destId="{85BD3D62-4A2D-4358-B66E-66085AAB701B}" srcOrd="0" destOrd="0" parTransId="{3531E28F-3220-483F-88FD-28778AC9CDD3}" sibTransId="{4EF56445-85DF-4677-9110-73AA1CC52C59}"/>
    <dgm:cxn modelId="{BE538802-FC20-4C17-90FE-67541A41455A}" type="presOf" srcId="{85BD3D62-4A2D-4358-B66E-66085AAB701B}" destId="{70E364DF-75AD-4686-BEAF-7C308E56154A}" srcOrd="0" destOrd="0" presId="urn:microsoft.com/office/officeart/2008/layout/HorizontalMultiLevelHierarchy"/>
    <dgm:cxn modelId="{6AE22CB7-964A-4348-AC5A-E92CC3B5899A}" type="presOf" srcId="{E87FC199-3168-4D38-855F-5020F0AC0A46}" destId="{14317EDA-857B-45A4-A89C-EB0725ACB4F5}" srcOrd="1" destOrd="0" presId="urn:microsoft.com/office/officeart/2008/layout/HorizontalMultiLevelHierarchy"/>
    <dgm:cxn modelId="{3401AFD0-6757-440A-8E89-6F470560444A}" type="presOf" srcId="{78561B19-1A8E-4BE3-8A0A-D86266F79614}" destId="{254002DB-6A90-45DD-B073-EB064E549D9B}" srcOrd="0" destOrd="0" presId="urn:microsoft.com/office/officeart/2008/layout/HorizontalMultiLevelHierarchy"/>
    <dgm:cxn modelId="{B7E0B56E-17D8-4BA3-B890-6F4F1B77F0B2}" srcId="{85BD3D62-4A2D-4358-B66E-66085AAB701B}" destId="{78561B19-1A8E-4BE3-8A0A-D86266F79614}" srcOrd="0" destOrd="0" parTransId="{E87FC199-3168-4D38-855F-5020F0AC0A46}" sibTransId="{3CF5AB7E-CF95-4AFC-91CF-5768E3E6D38A}"/>
    <dgm:cxn modelId="{19F64F5A-FD85-4EA1-BA98-4FF0A19F50E3}" type="presParOf" srcId="{30A838E8-ED51-4367-9661-EADEEB38535D}" destId="{B2B95549-6674-4FEF-B02C-FD37AD979777}" srcOrd="0" destOrd="0" presId="urn:microsoft.com/office/officeart/2008/layout/HorizontalMultiLevelHierarchy"/>
    <dgm:cxn modelId="{A867731E-B578-4AFD-97B9-CB11D7A34413}" type="presParOf" srcId="{B2B95549-6674-4FEF-B02C-FD37AD979777}" destId="{70E364DF-75AD-4686-BEAF-7C308E56154A}" srcOrd="0" destOrd="0" presId="urn:microsoft.com/office/officeart/2008/layout/HorizontalMultiLevelHierarchy"/>
    <dgm:cxn modelId="{4FB3D0C4-B3E3-4A84-AB95-CE07E21390CE}" type="presParOf" srcId="{B2B95549-6674-4FEF-B02C-FD37AD979777}" destId="{7F4E9615-A518-4E15-9B79-969328AAFC21}" srcOrd="1" destOrd="0" presId="urn:microsoft.com/office/officeart/2008/layout/HorizontalMultiLevelHierarchy"/>
    <dgm:cxn modelId="{57F71168-0583-4515-BF44-50E8B2D90EAA}" type="presParOf" srcId="{7F4E9615-A518-4E15-9B79-969328AAFC21}" destId="{B446BBF1-BD6A-4BD7-8D2A-EB5594444CDF}" srcOrd="0" destOrd="0" presId="urn:microsoft.com/office/officeart/2008/layout/HorizontalMultiLevelHierarchy"/>
    <dgm:cxn modelId="{66B09E57-DFC5-4A84-B847-F4C24D3D5C04}" type="presParOf" srcId="{B446BBF1-BD6A-4BD7-8D2A-EB5594444CDF}" destId="{14317EDA-857B-45A4-A89C-EB0725ACB4F5}" srcOrd="0" destOrd="0" presId="urn:microsoft.com/office/officeart/2008/layout/HorizontalMultiLevelHierarchy"/>
    <dgm:cxn modelId="{E4F585D9-B460-48FD-B391-688D3723C8FC}" type="presParOf" srcId="{7F4E9615-A518-4E15-9B79-969328AAFC21}" destId="{4E67B55F-06A9-4E23-882F-0C06FE38CE49}" srcOrd="1" destOrd="0" presId="urn:microsoft.com/office/officeart/2008/layout/HorizontalMultiLevelHierarchy"/>
    <dgm:cxn modelId="{798972CF-CA54-4BF9-B2F0-2E724A41DB04}" type="presParOf" srcId="{4E67B55F-06A9-4E23-882F-0C06FE38CE49}" destId="{254002DB-6A90-45DD-B073-EB064E549D9B}" srcOrd="0" destOrd="0" presId="urn:microsoft.com/office/officeart/2008/layout/HorizontalMultiLevelHierarchy"/>
    <dgm:cxn modelId="{9869FA63-A8AF-4576-ABFA-EF7B4DF56BB3}" type="presParOf" srcId="{4E67B55F-06A9-4E23-882F-0C06FE38CE49}" destId="{46C67F32-C291-4C8A-9113-8304994E21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4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4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6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2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6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0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ED18F-D662-4B58-8597-7587C56E010D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2123-17F8-4383-81A5-838ED30E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1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35206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800" y="76200"/>
            <a:ext cx="37340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Functions</a:t>
            </a:r>
          </a:p>
          <a:p>
            <a:endParaRPr lang="en-US" sz="3200" dirty="0"/>
          </a:p>
        </p:txBody>
      </p:sp>
      <p:sp>
        <p:nvSpPr>
          <p:cNvPr id="9" name="TextBox 3"/>
          <p:cNvSpPr txBox="1"/>
          <p:nvPr/>
        </p:nvSpPr>
        <p:spPr>
          <a:xfrm>
            <a:off x="1035344" y="929819"/>
            <a:ext cx="78800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err="1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def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evenodd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(n):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if (n%2==0):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print(‘\</a:t>
            </a:r>
            <a:r>
              <a:rPr lang="en-US" sz="2000" dirty="0" err="1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nEven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’)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else: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print(‘\</a:t>
            </a:r>
            <a:r>
              <a:rPr lang="en-US" sz="2000" dirty="0" err="1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nOdd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’)</a:t>
            </a:r>
          </a:p>
          <a:p>
            <a:pPr marL="457200" indent="-457200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addsubtract</a:t>
            </a: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a,b</a:t>
            </a: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):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if a&gt;b: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	return a-b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else :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		return </a:t>
            </a:r>
            <a:r>
              <a:rPr lang="en-US" sz="2000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a+b</a:t>
            </a:r>
            <a:endParaRPr lang="en-US" sz="2000" dirty="0">
              <a:solidFill>
                <a:srgbClr val="0000FF"/>
              </a:solidFill>
              <a:ea typeface="Cambria Math" panose="02040503050406030204" pitchFamily="18" charset="0"/>
              <a:cs typeface="Verdana" panose="020B060403050404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vec_addsubtract</a:t>
            </a:r>
            <a:r>
              <a:rPr lang="en-US" sz="2000" dirty="0">
                <a:solidFill>
                  <a:srgbClr val="0000FF"/>
                </a:solidFill>
              </a:rPr>
              <a:t> = </a:t>
            </a:r>
            <a:r>
              <a:rPr lang="en-US" sz="2000" b="1" dirty="0" err="1">
                <a:solidFill>
                  <a:srgbClr val="0000FF"/>
                </a:solidFill>
              </a:rPr>
              <a:t>vectorize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addsubtract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vec_addsubtract</a:t>
            </a:r>
            <a:r>
              <a:rPr lang="en-US" sz="2000" dirty="0">
                <a:solidFill>
                  <a:srgbClr val="0000FF"/>
                </a:solidFill>
              </a:rPr>
              <a:t>([0,3,6,9],[1,3,5,7</a:t>
            </a:r>
            <a:r>
              <a:rPr lang="en-US" sz="2000" dirty="0" smtClean="0">
                <a:solidFill>
                  <a:srgbClr val="0000FF"/>
                </a:solidFill>
              </a:rPr>
              <a:t>])</a:t>
            </a:r>
            <a:endParaRPr lang="en-US" sz="2000" dirty="0" smtClean="0">
              <a:solidFill>
                <a:srgbClr val="0000FF"/>
              </a:solidFill>
              <a:ea typeface="Cambria Math" panose="02040503050406030204" pitchFamily="18" charset="0"/>
              <a:cs typeface="Verdana" panose="020B0604030504040204" pitchFamily="34" charset="0"/>
            </a:endParaRPr>
          </a:p>
          <a:p>
            <a:pPr marL="457200" lvl="0" indent="-457200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f=</a:t>
            </a:r>
            <a:r>
              <a:rPr lang="en-US" sz="2000" b="1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lambda</a:t>
            </a:r>
            <a:r>
              <a:rPr lang="en-US" sz="2000" dirty="0" smtClean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 x, y: 2*x**2-3*x*y+5*y**2+4*x-2*y+10;	f(2.5, 3)</a:t>
            </a:r>
          </a:p>
          <a:p>
            <a:pPr lvl="1" indent="-457200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err="1" smtClean="0">
                <a:solidFill>
                  <a:srgbClr val="0000FF"/>
                </a:solidFill>
              </a:rPr>
              <a:t>nums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= [2, 18, 9, 22, 17, 24, 8, 12, 27</a:t>
            </a:r>
            <a:r>
              <a:rPr lang="en-US" sz="2000" dirty="0" smtClean="0">
                <a:solidFill>
                  <a:srgbClr val="0000FF"/>
                </a:solidFill>
              </a:rPr>
              <a:t>]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flt</a:t>
            </a:r>
            <a:r>
              <a:rPr lang="en-US" sz="2000" dirty="0" smtClean="0">
                <a:solidFill>
                  <a:srgbClr val="0000FF"/>
                </a:solidFill>
              </a:rPr>
              <a:t>=filter(</a:t>
            </a:r>
            <a:r>
              <a:rPr lang="en-US" sz="2000" b="1" dirty="0" smtClean="0">
                <a:solidFill>
                  <a:srgbClr val="0000FF"/>
                </a:solidFill>
              </a:rPr>
              <a:t>lambda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x: x % 3 == 0, </a:t>
            </a:r>
            <a:r>
              <a:rPr lang="en-US" sz="2000" dirty="0" err="1">
                <a:solidFill>
                  <a:srgbClr val="0000FF"/>
                </a:solidFill>
              </a:rPr>
              <a:t>nums</a:t>
            </a:r>
            <a:r>
              <a:rPr lang="en-US" sz="2000" dirty="0" smtClean="0">
                <a:solidFill>
                  <a:srgbClr val="0000FF"/>
                </a:solidFill>
              </a:rPr>
              <a:t>);		print</a:t>
            </a:r>
            <a:r>
              <a:rPr lang="en-US" sz="2000" dirty="0">
                <a:solidFill>
                  <a:srgbClr val="0000FF"/>
                </a:solidFill>
              </a:rPr>
              <a:t>(*</a:t>
            </a:r>
            <a:r>
              <a:rPr lang="en-US" sz="2000" dirty="0" err="1" smtClean="0">
                <a:solidFill>
                  <a:srgbClr val="0000FF"/>
                </a:solidFill>
              </a:rPr>
              <a:t>flt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7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28600"/>
            <a:ext cx="5027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Default  Arguments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838200"/>
            <a:ext cx="5943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b="1" dirty="0" err="1">
                <a:solidFill>
                  <a:srgbClr val="0000FF"/>
                </a:solidFill>
              </a:rPr>
              <a:t>def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funct</a:t>
            </a:r>
            <a:r>
              <a:rPr lang="en-US" dirty="0">
                <a:solidFill>
                  <a:srgbClr val="0000FF"/>
                </a:solidFill>
              </a:rPr>
              <a:t>(x,str1=</a:t>
            </a:r>
            <a:r>
              <a:rPr lang="en-US" i="1" dirty="0">
                <a:solidFill>
                  <a:srgbClr val="0000FF"/>
                </a:solidFill>
              </a:rPr>
              <a:t>'</a:t>
            </a:r>
            <a:r>
              <a:rPr lang="en-US" i="1" dirty="0" err="1">
                <a:solidFill>
                  <a:srgbClr val="0000FF"/>
                </a:solidFill>
              </a:rPr>
              <a:t>Hello',y</a:t>
            </a:r>
            <a:r>
              <a:rPr lang="en-US" i="1" dirty="0">
                <a:solidFill>
                  <a:srgbClr val="0000FF"/>
                </a:solidFill>
              </a:rPr>
              <a:t>=1,str2=</a:t>
            </a:r>
            <a:r>
              <a:rPr lang="en-US" dirty="0">
                <a:solidFill>
                  <a:srgbClr val="0000FF"/>
                </a:solidFill>
              </a:rPr>
              <a:t>'Hi'):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print(x,str1,y,str2)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funct</a:t>
            </a:r>
            <a:r>
              <a:rPr lang="en-US" dirty="0" smtClean="0">
                <a:solidFill>
                  <a:srgbClr val="0000FF"/>
                </a:solidFill>
              </a:rPr>
              <a:t>(50, str2</a:t>
            </a:r>
            <a:r>
              <a:rPr lang="en-US" dirty="0">
                <a:solidFill>
                  <a:srgbClr val="0000FF"/>
                </a:solidFill>
              </a:rPr>
              <a:t>=</a:t>
            </a:r>
            <a:r>
              <a:rPr lang="en-US" i="1" dirty="0">
                <a:solidFill>
                  <a:srgbClr val="0000FF"/>
                </a:solidFill>
              </a:rPr>
              <a:t>'ASA</a:t>
            </a:r>
            <a:r>
              <a:rPr lang="en-US" i="1" dirty="0" smtClean="0">
                <a:solidFill>
                  <a:srgbClr val="0000FF"/>
                </a:solidFill>
              </a:rPr>
              <a:t>', str1</a:t>
            </a:r>
            <a:r>
              <a:rPr lang="en-US" i="1" dirty="0">
                <a:solidFill>
                  <a:srgbClr val="0000FF"/>
                </a:solidFill>
              </a:rPr>
              <a:t>='</a:t>
            </a:r>
            <a:r>
              <a:rPr lang="en-US" i="1" dirty="0" err="1">
                <a:solidFill>
                  <a:srgbClr val="0000FF"/>
                </a:solidFill>
              </a:rPr>
              <a:t>abc</a:t>
            </a:r>
            <a:r>
              <a:rPr lang="en-US" i="1" dirty="0" smtClean="0">
                <a:solidFill>
                  <a:srgbClr val="0000FF"/>
                </a:solidFill>
              </a:rPr>
              <a:t>', y</a:t>
            </a:r>
            <a:r>
              <a:rPr lang="en-US" i="1" dirty="0">
                <a:solidFill>
                  <a:srgbClr val="0000FF"/>
                </a:solidFill>
              </a:rPr>
              <a:t>='</a:t>
            </a:r>
            <a:r>
              <a:rPr lang="en-US" i="1" dirty="0" err="1">
                <a:solidFill>
                  <a:srgbClr val="0000FF"/>
                </a:solidFill>
              </a:rPr>
              <a:t>nn</a:t>
            </a:r>
            <a:r>
              <a:rPr lang="en-US" i="1" dirty="0" smtClean="0">
                <a:solidFill>
                  <a:srgbClr val="0000FF"/>
                </a:solidFill>
              </a:rPr>
              <a:t>')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funct</a:t>
            </a:r>
            <a:r>
              <a:rPr lang="en-US" dirty="0" smtClean="0">
                <a:solidFill>
                  <a:srgbClr val="0000FF"/>
                </a:solidFill>
              </a:rPr>
              <a:t>(16,’Karachi’, 200,’ Lahore’)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funct</a:t>
            </a:r>
            <a:r>
              <a:rPr lang="en-US" dirty="0" smtClean="0">
                <a:solidFill>
                  <a:srgbClr val="0000FF"/>
                </a:solidFill>
              </a:rPr>
              <a:t>(225)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funct</a:t>
            </a:r>
            <a:r>
              <a:rPr lang="en-US" dirty="0" smtClean="0">
                <a:solidFill>
                  <a:srgbClr val="0000FF"/>
                </a:solidFill>
              </a:rPr>
              <a:t>(25,’Quetta’)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dirty="0" smtClean="0">
              <a:solidFill>
                <a:srgbClr val="0000FF"/>
              </a:solidFill>
            </a:endParaRP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b="1" dirty="0" err="1">
                <a:solidFill>
                  <a:srgbClr val="0000FF"/>
                </a:solidFill>
              </a:rPr>
              <a:t>def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quote(): 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""“ There are no tales finer than those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 created by life itself.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----------------------------------------------------------	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"""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pass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print(</a:t>
            </a:r>
            <a:r>
              <a:rPr lang="en-US" dirty="0" err="1" smtClean="0">
                <a:solidFill>
                  <a:srgbClr val="0000FF"/>
                </a:solidFill>
              </a:rPr>
              <a:t>quote.__doc</a:t>
            </a:r>
            <a:r>
              <a:rPr lang="en-US" dirty="0" smtClean="0">
                <a:solidFill>
                  <a:srgbClr val="0000FF"/>
                </a:solidFill>
              </a:rPr>
              <a:t>__)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144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1963" indent="-461963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Special Functions: import </a:t>
            </a:r>
            <a:r>
              <a:rPr lang="en-US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scipy.special</a:t>
            </a:r>
            <a:endParaRPr lang="en-US" dirty="0">
              <a:solidFill>
                <a:srgbClr val="0000FF"/>
              </a:solidFill>
              <a:ea typeface="Cambria Math" panose="02040503050406030204" pitchFamily="18" charset="0"/>
              <a:cs typeface="Verdana" panose="020B0604030504040204" pitchFamily="34" charset="0"/>
            </a:endParaRPr>
          </a:p>
          <a:p>
            <a:pPr marL="461963" lvl="0" indent="-461963">
              <a:buBlip>
                <a:blip r:embed="rId3"/>
              </a:buBlip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sum</a:t>
            </a:r>
            <a:r>
              <a:rPr lang="en-US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;		</a:t>
            </a:r>
            <a:r>
              <a:rPr lang="en-US" b="1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sumcum</a:t>
            </a:r>
            <a:r>
              <a:rPr lang="en-US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; 	</a:t>
            </a:r>
            <a:r>
              <a:rPr lang="en-US" b="1" dirty="0" err="1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prodcum</a:t>
            </a:r>
            <a:r>
              <a:rPr lang="en-US" dirty="0">
                <a:solidFill>
                  <a:srgbClr val="0000FF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91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36600182"/>
              </p:ext>
            </p:extLst>
          </p:nvPr>
        </p:nvGraphicFramePr>
        <p:xfrm>
          <a:off x="1524000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56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32858" y="1752600"/>
            <a:ext cx="352692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uxton Sketch" panose="03080500000500000004" pitchFamily="66" charset="0"/>
              </a:rPr>
              <a:t>Programming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uxton Sketch" panose="03080500000500000004" pitchFamily="66" charset="0"/>
              </a:rPr>
              <a:t>In 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uxton Sketch" panose="03080500000500000004" pitchFamily="66" charset="0"/>
              </a:rPr>
              <a:t>Python</a:t>
            </a: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1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28600"/>
            <a:ext cx="7391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Case-sensitive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Object Oriented 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Every identifier is an object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Indentation replaces blocks for ‘function’, ‘If’, ‘else’, ‘</a:t>
            </a:r>
            <a:r>
              <a:rPr lang="en-US" sz="2000" dirty="0" err="1" smtClean="0">
                <a:solidFill>
                  <a:srgbClr val="0000FF"/>
                </a:solidFill>
              </a:rPr>
              <a:t>elif</a:t>
            </a:r>
            <a:r>
              <a:rPr lang="en-US" sz="2000" dirty="0" smtClean="0">
                <a:solidFill>
                  <a:srgbClr val="0000FF"/>
                </a:solidFill>
              </a:rPr>
              <a:t>’, ‘for’, ‘while’ etc.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First line for </a:t>
            </a:r>
            <a:r>
              <a:rPr lang="en-US" sz="2000" dirty="0">
                <a:solidFill>
                  <a:srgbClr val="0000FF"/>
                </a:solidFill>
              </a:rPr>
              <a:t>‘function’, ‘If’, ‘else’, ‘</a:t>
            </a:r>
            <a:r>
              <a:rPr lang="en-US" sz="2000" dirty="0" err="1">
                <a:solidFill>
                  <a:srgbClr val="0000FF"/>
                </a:solidFill>
              </a:rPr>
              <a:t>elif</a:t>
            </a:r>
            <a:r>
              <a:rPr lang="en-US" sz="2000" dirty="0">
                <a:solidFill>
                  <a:srgbClr val="0000FF"/>
                </a:solidFill>
              </a:rPr>
              <a:t>’, ‘for</a:t>
            </a:r>
            <a:r>
              <a:rPr lang="en-US" sz="2000" dirty="0" smtClean="0">
                <a:solidFill>
                  <a:srgbClr val="0000FF"/>
                </a:solidFill>
              </a:rPr>
              <a:t>’ and  </a:t>
            </a:r>
            <a:r>
              <a:rPr lang="en-US" sz="2000" dirty="0">
                <a:solidFill>
                  <a:srgbClr val="0000FF"/>
                </a:solidFill>
              </a:rPr>
              <a:t>‘while’ 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</a:rPr>
              <a:t>terminated at colon(:)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Multiple assignments are allowed as x, y, z= 0,10,-3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Packages are imported into programs as:</a:t>
            </a:r>
          </a:p>
          <a:p>
            <a:pPr marL="800100" lvl="1" indent="-342900">
              <a:buBlip>
                <a:blip r:embed="rId4"/>
              </a:buBlip>
            </a:pPr>
            <a:r>
              <a:rPr lang="en-US" sz="2000" dirty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mport </a:t>
            </a:r>
            <a:r>
              <a:rPr lang="en-US" sz="2000" dirty="0" err="1" smtClean="0">
                <a:solidFill>
                  <a:srgbClr val="0000FF"/>
                </a:solidFill>
              </a:rPr>
              <a:t>scipy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800100" lvl="1" indent="-342900">
              <a:buBlip>
                <a:blip r:embed="rId4"/>
              </a:buBlip>
            </a:pPr>
            <a:r>
              <a:rPr lang="en-US" sz="2000" dirty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mport </a:t>
            </a:r>
            <a:r>
              <a:rPr lang="en-US" sz="2000" dirty="0" err="1" smtClean="0">
                <a:solidFill>
                  <a:srgbClr val="0000FF"/>
                </a:solidFill>
              </a:rPr>
              <a:t>scipy</a:t>
            </a:r>
            <a:r>
              <a:rPr lang="en-US" sz="2000" dirty="0" smtClean="0">
                <a:solidFill>
                  <a:srgbClr val="0000FF"/>
                </a:solidFill>
              </a:rPr>
              <a:t> as </a:t>
            </a:r>
            <a:r>
              <a:rPr lang="en-US" sz="2000" dirty="0" err="1" smtClean="0">
                <a:solidFill>
                  <a:srgbClr val="0000FF"/>
                </a:solidFill>
              </a:rPr>
              <a:t>sp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800100" lvl="1" indent="-342900">
              <a:buBlip>
                <a:blip r:embed="rId4"/>
              </a:buBlip>
            </a:pPr>
            <a:r>
              <a:rPr lang="en-US" sz="2000" dirty="0">
                <a:solidFill>
                  <a:srgbClr val="0000FF"/>
                </a:solidFill>
              </a:rPr>
              <a:t>f</a:t>
            </a:r>
            <a:r>
              <a:rPr lang="en-US" sz="2000" dirty="0" smtClean="0">
                <a:solidFill>
                  <a:srgbClr val="0000FF"/>
                </a:solidFill>
              </a:rPr>
              <a:t>rom </a:t>
            </a:r>
            <a:r>
              <a:rPr lang="en-US" sz="2000" dirty="0" err="1" smtClean="0">
                <a:solidFill>
                  <a:srgbClr val="0000FF"/>
                </a:solidFill>
              </a:rPr>
              <a:t>scipy</a:t>
            </a:r>
            <a:r>
              <a:rPr lang="en-US" sz="2000" dirty="0" smtClean="0">
                <a:solidFill>
                  <a:srgbClr val="0000FF"/>
                </a:solidFill>
              </a:rPr>
              <a:t> import *</a:t>
            </a:r>
          </a:p>
          <a:p>
            <a:pPr marL="800100" lvl="1" indent="-342900">
              <a:buBlip>
                <a:blip r:embed="rId4"/>
              </a:buBlip>
            </a:pPr>
            <a:r>
              <a:rPr lang="en-US" sz="2000" dirty="0">
                <a:solidFill>
                  <a:srgbClr val="0000FF"/>
                </a:solidFill>
              </a:rPr>
              <a:t>f</a:t>
            </a:r>
            <a:r>
              <a:rPr lang="en-US" sz="2000" dirty="0" smtClean="0">
                <a:solidFill>
                  <a:srgbClr val="0000FF"/>
                </a:solidFill>
              </a:rPr>
              <a:t>rom </a:t>
            </a:r>
            <a:r>
              <a:rPr lang="en-US" sz="2000" dirty="0" err="1" smtClean="0">
                <a:solidFill>
                  <a:srgbClr val="0000FF"/>
                </a:solidFill>
              </a:rPr>
              <a:t>scipy</a:t>
            </a:r>
            <a:r>
              <a:rPr lang="en-US" sz="2000" dirty="0" smtClean="0">
                <a:solidFill>
                  <a:srgbClr val="0000FF"/>
                </a:solidFill>
              </a:rPr>
              <a:t> import  sin, cos, </a:t>
            </a:r>
            <a:r>
              <a:rPr lang="en-US" sz="2000" dirty="0" err="1" smtClean="0">
                <a:solidFill>
                  <a:srgbClr val="0000FF"/>
                </a:solidFill>
              </a:rPr>
              <a:t>exp</a:t>
            </a:r>
            <a:endParaRPr lang="en-US" sz="2000" dirty="0">
              <a:solidFill>
                <a:srgbClr val="0000FF"/>
              </a:solidFill>
            </a:endParaRPr>
          </a:p>
          <a:p>
            <a:pPr marL="344488" lvl="1" indent="-344488">
              <a:buBlip>
                <a:blip r:embed="rId3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Hierarchy:</a:t>
            </a:r>
          </a:p>
          <a:p>
            <a:pPr marL="801688" lvl="2" indent="-344488">
              <a:buBlip>
                <a:blip r:embed="rId4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Project</a:t>
            </a:r>
          </a:p>
          <a:p>
            <a:pPr marL="1258888" lvl="3" indent="-344488">
              <a:buBlip>
                <a:blip r:embed="rId4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Package</a:t>
            </a:r>
          </a:p>
          <a:p>
            <a:pPr marL="1716088" lvl="4" indent="-344488">
              <a:buBlip>
                <a:blip r:embed="rId4"/>
              </a:buBlip>
            </a:pPr>
            <a:r>
              <a:rPr lang="en-US" sz="2000" dirty="0" smtClean="0">
                <a:solidFill>
                  <a:srgbClr val="0000FF"/>
                </a:solidFill>
              </a:rPr>
              <a:t>Module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56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28600"/>
            <a:ext cx="4061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input/output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7620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p</a:t>
            </a:r>
            <a:r>
              <a:rPr lang="en-US" sz="2000" b="1" dirty="0" smtClean="0">
                <a:solidFill>
                  <a:srgbClr val="0000FF"/>
                </a:solidFill>
              </a:rPr>
              <a:t>rint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name=‘FUUAST ’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city=‘</a:t>
            </a:r>
            <a:r>
              <a:rPr lang="en-US" sz="2000" dirty="0" err="1" smtClean="0">
                <a:solidFill>
                  <a:srgbClr val="0000FF"/>
                </a:solidFill>
              </a:rPr>
              <a:t>Karach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’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print(name + ‘</a:t>
            </a:r>
            <a:r>
              <a:rPr lang="en-US" sz="2000" dirty="0" err="1" smtClean="0">
                <a:solidFill>
                  <a:srgbClr val="0000FF"/>
                </a:solidFill>
              </a:rPr>
              <a:t>Gulshan</a:t>
            </a:r>
            <a:r>
              <a:rPr lang="en-US" sz="2000" dirty="0" smtClean="0">
                <a:solidFill>
                  <a:srgbClr val="0000FF"/>
                </a:solidFill>
              </a:rPr>
              <a:t> Campus ’+city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age=25;	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s=2.555</a:t>
            </a:r>
            <a:r>
              <a:rPr lang="en-US" sz="2000" dirty="0" smtClean="0">
                <a:solidFill>
                  <a:srgbClr val="0000FF"/>
                </a:solidFill>
              </a:rPr>
              <a:t>;		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continent</a:t>
            </a:r>
            <a:r>
              <a:rPr lang="en-US" sz="2000" dirty="0" smtClean="0">
                <a:solidFill>
                  <a:srgbClr val="0000FF"/>
                </a:solidFill>
              </a:rPr>
              <a:t>=‘Asia’; 	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nm</a:t>
            </a:r>
            <a:r>
              <a:rPr lang="en-US" sz="2000" dirty="0" smtClean="0">
                <a:solidFill>
                  <a:srgbClr val="0000FF"/>
                </a:solidFill>
              </a:rPr>
              <a:t>=‘Ali’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print(‘My name is %s, my age is %</a:t>
            </a:r>
            <a:r>
              <a:rPr lang="en-US" sz="2000" dirty="0" err="1" smtClean="0">
                <a:solidFill>
                  <a:srgbClr val="0000FF"/>
                </a:solidFill>
              </a:rPr>
              <a:t>d,my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salary is %6.3f million pm and I </a:t>
            </a:r>
            <a:r>
              <a:rPr lang="en-US" sz="2000" dirty="0" smtClean="0">
                <a:solidFill>
                  <a:srgbClr val="0000FF"/>
                </a:solidFill>
              </a:rPr>
              <a:t>	live </a:t>
            </a:r>
            <a:r>
              <a:rPr lang="en-US" sz="2000" dirty="0" smtClean="0">
                <a:solidFill>
                  <a:srgbClr val="0000FF"/>
                </a:solidFill>
              </a:rPr>
              <a:t>in %s’%(nm, age, s, continent</a:t>
            </a:r>
            <a:r>
              <a:rPr lang="en-US" sz="2000" dirty="0" smtClean="0">
                <a:solidFill>
                  <a:srgbClr val="0000FF"/>
                </a:solidFill>
              </a:rPr>
              <a:t>))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print(</a:t>
            </a:r>
            <a:r>
              <a:rPr lang="en-US" sz="2000" dirty="0" err="1" smtClean="0">
                <a:solidFill>
                  <a:srgbClr val="0000FF"/>
                </a:solidFill>
              </a:rPr>
              <a:t>age,s,nm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print(‘\</a:t>
            </a:r>
            <a:r>
              <a:rPr lang="en-US" sz="2000" dirty="0" err="1" smtClean="0">
                <a:solidFill>
                  <a:srgbClr val="0000FF"/>
                </a:solidFill>
              </a:rPr>
              <a:t>nName</a:t>
            </a:r>
            <a:r>
              <a:rPr lang="en-US" sz="2000" dirty="0" smtClean="0">
                <a:solidFill>
                  <a:srgbClr val="0000FF"/>
                </a:solidFill>
              </a:rPr>
              <a:t>: {0}\</a:t>
            </a:r>
            <a:r>
              <a:rPr lang="en-US" sz="2000" dirty="0" err="1" smtClean="0">
                <a:solidFill>
                  <a:srgbClr val="0000FF"/>
                </a:solidFill>
              </a:rPr>
              <a:t>nAge</a:t>
            </a:r>
            <a:r>
              <a:rPr lang="en-US" sz="2000" dirty="0" smtClean="0">
                <a:solidFill>
                  <a:srgbClr val="0000FF"/>
                </a:solidFill>
              </a:rPr>
              <a:t>: {1}\</a:t>
            </a:r>
            <a:r>
              <a:rPr lang="en-US" sz="2000" dirty="0" err="1" smtClean="0">
                <a:solidFill>
                  <a:srgbClr val="0000FF"/>
                </a:solidFill>
              </a:rPr>
              <a:t>nSalary</a:t>
            </a:r>
            <a:r>
              <a:rPr lang="en-US" sz="2000" dirty="0" smtClean="0">
                <a:solidFill>
                  <a:srgbClr val="0000FF"/>
                </a:solidFill>
              </a:rPr>
              <a:t>: {2}\</a:t>
            </a:r>
            <a:r>
              <a:rPr lang="en-US" sz="2000" dirty="0" err="1" smtClean="0">
                <a:solidFill>
                  <a:srgbClr val="0000FF"/>
                </a:solidFill>
              </a:rPr>
              <a:t>n’.format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nm,age,s</a:t>
            </a:r>
            <a:r>
              <a:rPr lang="en-US" sz="2000" dirty="0" smtClean="0">
                <a:solidFill>
                  <a:srgbClr val="0000FF"/>
                </a:solidFill>
              </a:rPr>
              <a:t>))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pPr marL="342900" indent="-342900">
              <a:buBlip>
                <a:blip r:embed="rId3"/>
              </a:buBlip>
              <a:tabLst>
                <a:tab pos="344488" algn="l"/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  <a:tab pos="6864350" algn="l"/>
              </a:tabLst>
            </a:pPr>
            <a:r>
              <a:rPr lang="en-US" sz="2000" b="1" dirty="0" smtClean="0">
                <a:solidFill>
                  <a:srgbClr val="0000FF"/>
                </a:solidFill>
              </a:rPr>
              <a:t>input</a:t>
            </a:r>
          </a:p>
          <a:p>
            <a:pPr>
              <a:tabLst>
                <a:tab pos="344488" algn="l"/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  <a:tab pos="686435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n=input(‘Enter a number: ’) </a:t>
            </a:r>
          </a:p>
          <a:p>
            <a:pPr>
              <a:tabLst>
                <a:tab pos="344488" algn="l"/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  <a:tab pos="5486400" algn="l"/>
                <a:tab pos="5949950" algn="l"/>
                <a:tab pos="6400800" algn="l"/>
                <a:tab pos="68643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sts</a:t>
            </a:r>
            <a:r>
              <a:rPr lang="en-US" sz="2000" dirty="0" smtClean="0">
                <a:solidFill>
                  <a:srgbClr val="0000FF"/>
                </a:solidFill>
              </a:rPr>
              <a:t>=input(‘Enter names: ‘)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228600"/>
            <a:ext cx="4478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escape sequences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22363"/>
              </p:ext>
            </p:extLst>
          </p:nvPr>
        </p:nvGraphicFramePr>
        <p:xfrm>
          <a:off x="1371599" y="962023"/>
          <a:ext cx="7034719" cy="4981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584"/>
                <a:gridCol w="5870135"/>
              </a:tblGrid>
              <a:tr h="3210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Escape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What it does.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91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\\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Backslash (\)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\'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Single-quote (')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Double-quote (")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ASCII bell (BEL)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ASCII backspace (BS)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ASCII formfeed (FF)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ASCII linefeed (LF)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7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\N{name}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Character named name in the Unicode database (Unicode only)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Carriage Return (CR)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2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Horizontal Tab (TAB)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28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\uxxxx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Character with 16-bit hex value xxxx (u'' string only)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66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\Uxxxxxxxx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Character with 32-bit hex value xxxxxxxx (u'' string only)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3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ASCII vertical tab (VT)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91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\ooo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Character with octal value ooo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7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\xhh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Character with hex value </a:t>
                      </a:r>
                      <a:r>
                        <a:rPr lang="en-US" sz="1400" u="none" strike="noStrike" dirty="0" err="1">
                          <a:effectLst/>
                        </a:rPr>
                        <a:t>hh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141268"/>
            <a:ext cx="4661725" cy="5847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&amp; Loops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x=-1; </a:t>
            </a:r>
            <a:endParaRPr lang="en-US" dirty="0" smtClean="0">
              <a:solidFill>
                <a:srgbClr val="0000FF"/>
              </a:solidFill>
            </a:endParaRPr>
          </a:p>
          <a:p>
            <a:pPr marL="461963" indent="-461963">
              <a:buBlip>
                <a:blip r:embed="rId3"/>
              </a:buBlip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  x &gt;  0: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print(‘x is positive’)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print(‘Good, keep it up’)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elif</a:t>
            </a:r>
            <a:r>
              <a:rPr lang="en-US" dirty="0" smtClean="0">
                <a:solidFill>
                  <a:srgbClr val="0000FF"/>
                </a:solidFill>
              </a:rPr>
              <a:t> x == 0: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print(‘x is nobody’)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print(‘Be practical’)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elif</a:t>
            </a:r>
            <a:r>
              <a:rPr lang="en-US" dirty="0" smtClean="0">
                <a:solidFill>
                  <a:srgbClr val="0000FF"/>
                </a:solidFill>
              </a:rPr>
              <a:t> x &lt; 0: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print(‘x is negative’)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print(‘Try to be positive’)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else: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print(‘Be something’)</a:t>
            </a:r>
          </a:p>
          <a:p>
            <a:pPr marL="463550" indent="-463550"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b="1" dirty="0">
                <a:solidFill>
                  <a:srgbClr val="0000FF"/>
                </a:solidFill>
              </a:rPr>
              <a:t>f</a:t>
            </a:r>
            <a:r>
              <a:rPr lang="en-US" b="1" dirty="0" smtClean="0">
                <a:solidFill>
                  <a:srgbClr val="0000FF"/>
                </a:solidFill>
              </a:rPr>
              <a:t>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in range(1,20):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r=i%2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if</a:t>
            </a:r>
            <a:r>
              <a:rPr lang="en-US" dirty="0" smtClean="0">
                <a:solidFill>
                  <a:srgbClr val="0000FF"/>
                </a:solidFill>
              </a:rPr>
              <a:t> r==0: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	print(‘\</a:t>
            </a:r>
            <a:r>
              <a:rPr lang="en-US" dirty="0" err="1" smtClean="0">
                <a:solidFill>
                  <a:srgbClr val="0000FF"/>
                </a:solidFill>
              </a:rPr>
              <a:t>nNumber</a:t>
            </a:r>
            <a:r>
              <a:rPr lang="en-US" dirty="0" smtClean="0">
                <a:solidFill>
                  <a:srgbClr val="0000FF"/>
                </a:solidFill>
              </a:rPr>
              <a:t> %d is Even’%(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else: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	print(‘\</a:t>
            </a:r>
            <a:r>
              <a:rPr lang="en-US" dirty="0" err="1" smtClean="0">
                <a:solidFill>
                  <a:srgbClr val="0000FF"/>
                </a:solidFill>
              </a:rPr>
              <a:t>nNumber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%d is </a:t>
            </a:r>
            <a:r>
              <a:rPr lang="en-US" dirty="0" smtClean="0">
                <a:solidFill>
                  <a:srgbClr val="0000FF"/>
                </a:solidFill>
              </a:rPr>
              <a:t>Odd’%(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print(‘Thanks’)	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76200"/>
            <a:ext cx="3195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6858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err="1" smtClean="0">
                <a:solidFill>
                  <a:srgbClr val="0000FF"/>
                </a:solidFill>
              </a:rPr>
              <a:t>bigms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[‘</a:t>
            </a:r>
            <a:r>
              <a:rPr lang="en-US" sz="2000" dirty="0" err="1" smtClean="0">
                <a:solidFill>
                  <a:srgbClr val="0000FF"/>
                </a:solidFill>
              </a:rPr>
              <a:t>Books',‘Internet',‘Games’,’Movies’,’Songs</a:t>
            </a:r>
            <a:r>
              <a:rPr lang="en-US" sz="2000" dirty="0" smtClean="0">
                <a:solidFill>
                  <a:srgbClr val="0000FF"/>
                </a:solidFill>
              </a:rPr>
              <a:t>’] </a:t>
            </a:r>
            <a:endParaRPr lang="en-US" sz="2000" dirty="0">
              <a:solidFill>
                <a:srgbClr val="0000FF"/>
              </a:solidFill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b="1" dirty="0">
                <a:solidFill>
                  <a:srgbClr val="0000FF"/>
                </a:solidFill>
              </a:rPr>
              <a:t>for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in </a:t>
            </a:r>
            <a:r>
              <a:rPr lang="en-US" sz="2000" dirty="0" smtClean="0">
                <a:solidFill>
                  <a:srgbClr val="0000FF"/>
                </a:solidFill>
              </a:rPr>
              <a:t>range(</a:t>
            </a:r>
            <a:r>
              <a:rPr lang="en-US" sz="2000" dirty="0" err="1" smtClean="0">
                <a:solidFill>
                  <a:srgbClr val="0000FF"/>
                </a:solidFill>
              </a:rPr>
              <a:t>len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bigms</a:t>
            </a:r>
            <a:r>
              <a:rPr lang="en-US" sz="2000" dirty="0" smtClean="0">
                <a:solidFill>
                  <a:srgbClr val="0000FF"/>
                </a:solidFill>
              </a:rPr>
              <a:t>)):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print</a:t>
            </a:r>
            <a:r>
              <a:rPr lang="en-US" sz="2000" dirty="0">
                <a:solidFill>
                  <a:srgbClr val="0000FF"/>
                </a:solidFill>
              </a:rPr>
              <a:t>("I like</a:t>
            </a:r>
            <a:r>
              <a:rPr lang="en-US" sz="2000" dirty="0" smtClean="0">
                <a:solidFill>
                  <a:srgbClr val="0000FF"/>
                </a:solidFill>
              </a:rPr>
              <a:t>",</a:t>
            </a:r>
            <a:r>
              <a:rPr lang="en-US" sz="2000" dirty="0" err="1" smtClean="0">
                <a:solidFill>
                  <a:srgbClr val="0000FF"/>
                </a:solidFill>
              </a:rPr>
              <a:t>bigms</a:t>
            </a: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])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 lvl="1" indent="-45720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dirty="0" smtClean="0">
                <a:solidFill>
                  <a:srgbClr val="0000FF"/>
                </a:solidFill>
              </a:rPr>
              <a:t>n </a:t>
            </a:r>
            <a:r>
              <a:rPr lang="en-US" altLang="en-US" sz="2000" dirty="0">
                <a:solidFill>
                  <a:srgbClr val="0000FF"/>
                </a:solidFill>
              </a:rPr>
              <a:t>= </a:t>
            </a:r>
            <a:r>
              <a:rPr lang="en-US" altLang="en-US" sz="2000" dirty="0" smtClean="0">
                <a:solidFill>
                  <a:srgbClr val="0000FF"/>
                </a:solidFill>
              </a:rPr>
              <a:t>100;		</a:t>
            </a:r>
            <a:r>
              <a:rPr lang="en-US" altLang="en-US" sz="2000" dirty="0" err="1" smtClean="0">
                <a:solidFill>
                  <a:srgbClr val="0000FF"/>
                </a:solidFill>
              </a:rPr>
              <a:t>sm</a:t>
            </a:r>
            <a:r>
              <a:rPr lang="en-US" altLang="en-US" sz="2000" dirty="0" smtClean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= </a:t>
            </a:r>
            <a:r>
              <a:rPr lang="en-US" altLang="en-US" sz="2000" dirty="0" smtClean="0">
                <a:solidFill>
                  <a:srgbClr val="0000FF"/>
                </a:solidFill>
              </a:rPr>
              <a:t>0;		</a:t>
            </a:r>
            <a:r>
              <a:rPr lang="en-US" alt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altLang="en-US" sz="2000" dirty="0" smtClean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= 1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while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i</a:t>
            </a:r>
            <a:r>
              <a:rPr lang="en-US" altLang="en-US" sz="2000" dirty="0">
                <a:solidFill>
                  <a:srgbClr val="0000FF"/>
                </a:solidFill>
              </a:rPr>
              <a:t> &lt;= n: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		</a:t>
            </a:r>
            <a:r>
              <a:rPr lang="en-US" altLang="en-US" sz="2000" dirty="0" err="1" smtClean="0">
                <a:solidFill>
                  <a:srgbClr val="0000FF"/>
                </a:solidFill>
              </a:rPr>
              <a:t>sm</a:t>
            </a:r>
            <a:r>
              <a:rPr lang="en-US" altLang="en-US" sz="2000" dirty="0" smtClean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= </a:t>
            </a:r>
            <a:r>
              <a:rPr lang="en-US" altLang="en-US" sz="2000" dirty="0" err="1" smtClean="0">
                <a:solidFill>
                  <a:srgbClr val="0000FF"/>
                </a:solidFill>
              </a:rPr>
              <a:t>sm</a:t>
            </a:r>
            <a:r>
              <a:rPr lang="en-US" altLang="en-US" sz="2000" dirty="0" smtClean="0">
                <a:solidFill>
                  <a:srgbClr val="0000FF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+ </a:t>
            </a:r>
            <a:r>
              <a:rPr lang="en-US" altLang="en-US" sz="2000" dirty="0" err="1">
                <a:solidFill>
                  <a:srgbClr val="0000FF"/>
                </a:solidFill>
              </a:rPr>
              <a:t>i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		</a:t>
            </a:r>
            <a:r>
              <a:rPr lang="en-US" altLang="en-US" sz="2000" dirty="0" err="1">
                <a:solidFill>
                  <a:srgbClr val="0000FF"/>
                </a:solidFill>
              </a:rPr>
              <a:t>i</a:t>
            </a:r>
            <a:r>
              <a:rPr lang="en-US" altLang="en-US" sz="2000" dirty="0">
                <a:solidFill>
                  <a:srgbClr val="0000FF"/>
                </a:solidFill>
              </a:rPr>
              <a:t> = </a:t>
            </a:r>
            <a:r>
              <a:rPr lang="en-US" altLang="en-US" sz="2000" dirty="0" err="1">
                <a:solidFill>
                  <a:srgbClr val="0000FF"/>
                </a:solidFill>
              </a:rPr>
              <a:t>i</a:t>
            </a:r>
            <a:r>
              <a:rPr lang="en-US" altLang="en-US" sz="2000" dirty="0">
                <a:solidFill>
                  <a:srgbClr val="0000FF"/>
                </a:solidFill>
              </a:rPr>
              <a:t> + 1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	</a:t>
            </a:r>
            <a:r>
              <a:rPr lang="en-US" altLang="en-US" sz="2000" dirty="0" smtClean="0">
                <a:solidFill>
                  <a:srgbClr val="0000FF"/>
                </a:solidFill>
              </a:rPr>
              <a:t>print("Sm </a:t>
            </a:r>
            <a:r>
              <a:rPr lang="en-US" altLang="en-US" sz="2000" dirty="0">
                <a:solidFill>
                  <a:srgbClr val="0000FF"/>
                </a:solidFill>
              </a:rPr>
              <a:t>of 1 until %d: %d" % (</a:t>
            </a:r>
            <a:r>
              <a:rPr lang="en-US" altLang="en-US" sz="2000" dirty="0" err="1" smtClean="0">
                <a:solidFill>
                  <a:srgbClr val="0000FF"/>
                </a:solidFill>
              </a:rPr>
              <a:t>n,sm</a:t>
            </a:r>
            <a:r>
              <a:rPr lang="en-US" altLang="en-US" sz="2000" dirty="0" smtClean="0">
                <a:solidFill>
                  <a:srgbClr val="0000FF"/>
                </a:solidFill>
              </a:rPr>
              <a:t>))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000" dirty="0" smtClean="0">
                <a:solidFill>
                  <a:srgbClr val="0000FF"/>
                </a:solidFill>
              </a:rPr>
              <a:t>count </a:t>
            </a:r>
            <a:r>
              <a:rPr lang="en-US" sz="2000" dirty="0">
                <a:solidFill>
                  <a:srgbClr val="0000FF"/>
                </a:solidFill>
              </a:rPr>
              <a:t>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 </a:t>
            </a:r>
            <a:r>
              <a:rPr lang="en-US" sz="2000" b="1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FF"/>
                </a:solidFill>
              </a:rPr>
              <a:t> count &lt; 5: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	print( count, ’ is less than 5’ 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	count = count + 1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b="1" dirty="0">
                <a:solidFill>
                  <a:srgbClr val="0000FF"/>
                </a:solidFill>
              </a:rPr>
              <a:t>else: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	print</a:t>
            </a:r>
            <a:r>
              <a:rPr lang="en-US" sz="2000" dirty="0">
                <a:solidFill>
                  <a:srgbClr val="0000FF"/>
                </a:solidFill>
              </a:rPr>
              <a:t>( count, " is not less than 5</a:t>
            </a:r>
            <a:r>
              <a:rPr lang="en-US" sz="2000" dirty="0" smtClean="0">
                <a:solidFill>
                  <a:srgbClr val="0000FF"/>
                </a:solidFill>
              </a:rPr>
              <a:t>“)</a:t>
            </a:r>
          </a:p>
          <a:p>
            <a:pPr marL="461963" lvl="0" indent="-461963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 smtClean="0">
                <a:solidFill>
                  <a:srgbClr val="0000FF"/>
                </a:solidFill>
              </a:rPr>
              <a:t>flag=1</a:t>
            </a:r>
            <a:endParaRPr lang="en-US" sz="2000" dirty="0">
              <a:solidFill>
                <a:srgbClr val="0000FF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b="1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srgbClr val="0000FF"/>
                </a:solidFill>
              </a:rPr>
              <a:t> (flag): </a:t>
            </a:r>
            <a:r>
              <a:rPr lang="en-US" sz="2000" dirty="0" smtClean="0">
                <a:solidFill>
                  <a:srgbClr val="0000FF"/>
                </a:solidFill>
              </a:rPr>
              <a:t>print( ‘Job is done‘)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76200"/>
            <a:ext cx="6421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Nested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Loops, break, continue, pass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1225153"/>
            <a:ext cx="7187119" cy="4376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66654" numCol="1" anchor="ctr" anchorCtr="0" compatLnSpc="1">
            <a:prstTxWarp prst="textNoShape">
              <a:avLst/>
            </a:prstTxWarp>
            <a:spAutoFit/>
          </a:bodyPr>
          <a:lstStyle/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=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np.zeros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([10,5])</a:t>
            </a:r>
          </a:p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 n in range(10):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		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 m in range(5):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alt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		p[</a:t>
            </a:r>
            <a:r>
              <a:rPr lang="en-US" altLang="en-US" sz="2000" dirty="0" err="1" smtClean="0">
                <a:solidFill>
                  <a:srgbClr val="0000FF"/>
                </a:solidFill>
                <a:latin typeface="Menlo"/>
                <a:cs typeface="Arial" pitchFamily="34" charset="0"/>
              </a:rPr>
              <a:t>n,m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]=m*n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	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sm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Menlo"/>
                <a:cs typeface="Arial" pitchFamily="34" charset="0"/>
              </a:rPr>
              <a:t>=sum(sum(p))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alt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print(p,’\n\n’,</a:t>
            </a:r>
            <a:r>
              <a:rPr lang="en-US" altLang="en-US" sz="2000" dirty="0" err="1" smtClean="0">
                <a:solidFill>
                  <a:srgbClr val="0000FF"/>
                </a:solidFill>
                <a:latin typeface="Menlo"/>
                <a:cs typeface="Arial" pitchFamily="34" charset="0"/>
              </a:rPr>
              <a:t>sm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)</a:t>
            </a:r>
          </a:p>
          <a:p>
            <a:pPr marL="463550" lvl="0" indent="-46355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Menlo"/>
                <a:cs typeface="Arial" pitchFamily="34" charset="0"/>
              </a:rPr>
              <a:t>for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c 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in 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‘University':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if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 c 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== 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‘v':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break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	print('Current Character : ', c)</a:t>
            </a:r>
          </a:p>
          <a:p>
            <a:pPr marL="463550" lvl="0" indent="-46355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Menlo"/>
                <a:cs typeface="Arial" pitchFamily="34" charset="0"/>
              </a:rPr>
              <a:t>for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 c in ‘University':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Menlo"/>
                <a:cs typeface="Arial" pitchFamily="34" charset="0"/>
              </a:rPr>
              <a:t>if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 c == ‘v':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	</a:t>
            </a:r>
            <a:r>
              <a:rPr lang="en-US" sz="2000" b="1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continue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 </a:t>
            </a:r>
            <a:endParaRPr lang="en-US" sz="2000" dirty="0">
              <a:solidFill>
                <a:srgbClr val="0000FF"/>
              </a:solidFill>
              <a:latin typeface="Menlo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print('Current Character : ', c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91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405825"/>
            <a:ext cx="6421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Nested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Loops, break, continue, pass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33475" y="1131059"/>
            <a:ext cx="7187119" cy="22217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66654" numCol="1" anchor="ctr" anchorCtr="0" compatLnSpc="1">
            <a:prstTxWarp prst="textNoShape">
              <a:avLst/>
            </a:prstTxWarp>
            <a:spAutoFit/>
          </a:bodyPr>
          <a:lstStyle/>
          <a:p>
            <a:pPr marL="463550" lvl="0" indent="-46355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for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c in ‘University':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Menlo"/>
                <a:cs typeface="Arial" pitchFamily="34" charset="0"/>
              </a:rPr>
              <a:t>if</a:t>
            </a: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 c == ‘v':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	</a:t>
            </a:r>
            <a:r>
              <a:rPr lang="en-US" sz="2000" b="1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pass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 </a:t>
            </a:r>
            <a:endParaRPr lang="en-US" sz="2000" dirty="0">
              <a:solidFill>
                <a:srgbClr val="0000FF"/>
              </a:solidFill>
              <a:latin typeface="Menlo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sz="2000" dirty="0">
                <a:solidFill>
                  <a:srgbClr val="0000FF"/>
                </a:solidFill>
                <a:latin typeface="Menlo"/>
                <a:cs typeface="Arial" pitchFamily="34" charset="0"/>
              </a:rPr>
              <a:t>		print('Current Character : ', c</a:t>
            </a:r>
            <a:r>
              <a:rPr 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d=</a:t>
            </a:r>
            <a:r>
              <a:rPr lang="en-US" altLang="en-US" sz="2000" dirty="0" err="1" smtClean="0">
                <a:solidFill>
                  <a:srgbClr val="0000FF"/>
                </a:solidFill>
                <a:latin typeface="Menlo"/>
                <a:cs typeface="Arial" pitchFamily="34" charset="0"/>
              </a:rPr>
              <a:t>np.array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([1,2,3,4,5,6,7,8,9,10,11,12,13,14,15,16])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y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=[x**2 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for x in 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d  if x%4==0</a:t>
            </a:r>
            <a:r>
              <a:rPr lang="en-US" altLang="en-US" sz="2000" dirty="0" smtClean="0">
                <a:solidFill>
                  <a:srgbClr val="0000FF"/>
                </a:solidFill>
                <a:latin typeface="Menlo"/>
                <a:cs typeface="Arial" pitchFamily="34" charset="0"/>
              </a:rPr>
              <a:t>]</a:t>
            </a:r>
            <a:endParaRPr lang="en-US" altLang="en-US" sz="2000" dirty="0">
              <a:solidFill>
                <a:srgbClr val="0000FF"/>
              </a:solidFill>
              <a:latin typeface="Menlo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  <a:tab pos="4121150" algn="l"/>
                <a:tab pos="4572000" algn="l"/>
                <a:tab pos="5035550" algn="l"/>
              </a:tabLst>
            </a:pPr>
            <a:endParaRPr lang="en-US" altLang="en-US" sz="2000" dirty="0">
              <a:solidFill>
                <a:srgbClr val="0000FF"/>
              </a:solidFill>
              <a:latin typeface="Menlo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460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Buxton Sketch</vt:lpstr>
      <vt:lpstr>Calibri</vt:lpstr>
      <vt:lpstr>Cambria Math</vt:lpstr>
      <vt:lpstr>Century Gothic</vt:lpstr>
      <vt:lpstr>Menlo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Saeed</dc:creator>
  <cp:lastModifiedBy>Muhammad Saeed</cp:lastModifiedBy>
  <cp:revision>69</cp:revision>
  <dcterms:created xsi:type="dcterms:W3CDTF">2016-09-06T21:58:49Z</dcterms:created>
  <dcterms:modified xsi:type="dcterms:W3CDTF">2018-12-19T15:45:20Z</dcterms:modified>
</cp:coreProperties>
</file>