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57" r:id="rId4"/>
    <p:sldId id="260" r:id="rId5"/>
    <p:sldId id="258" r:id="rId6"/>
    <p:sldId id="261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E4EA3-6F91-4BA8-B033-7286B2C90A2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5BD3D62-4A2D-4358-B66E-66085AAB701B}">
      <dgm:prSet phldrT="[Text]" custT="1"/>
      <dgm:spPr/>
      <dgm:t>
        <a:bodyPr/>
        <a:lstStyle/>
        <a:p>
          <a:r>
            <a:rPr lang="en-US" sz="3600" dirty="0" smtClean="0"/>
            <a:t>Interpolation </a:t>
          </a:r>
          <a:r>
            <a:rPr lang="en-US" sz="3600" smtClean="0"/>
            <a:t>&amp; Curve-fitting</a:t>
          </a:r>
          <a:endParaRPr lang="en-US" sz="3600" dirty="0"/>
        </a:p>
      </dgm:t>
    </dgm:pt>
    <dgm:pt modelId="{3531E28F-3220-483F-88FD-28778AC9CDD3}" type="parTrans" cxnId="{BBB45F0D-4DC7-4D6B-96CC-60A88B30F37C}">
      <dgm:prSet/>
      <dgm:spPr/>
      <dgm:t>
        <a:bodyPr/>
        <a:lstStyle/>
        <a:p>
          <a:endParaRPr lang="en-US"/>
        </a:p>
      </dgm:t>
    </dgm:pt>
    <dgm:pt modelId="{4EF56445-85DF-4677-9110-73AA1CC52C59}" type="sibTrans" cxnId="{BBB45F0D-4DC7-4D6B-96CC-60A88B30F37C}">
      <dgm:prSet/>
      <dgm:spPr/>
      <dgm:t>
        <a:bodyPr/>
        <a:lstStyle/>
        <a:p>
          <a:endParaRPr lang="en-US"/>
        </a:p>
      </dgm:t>
    </dgm:pt>
    <dgm:pt modelId="{78561B19-1A8E-4BE3-8A0A-D86266F79614}">
      <dgm:prSet phldrT="[Text]" custT="1"/>
      <dgm:spPr/>
      <dgm:t>
        <a:bodyPr/>
        <a:lstStyle/>
        <a:p>
          <a:r>
            <a: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END</a:t>
          </a:r>
          <a:endParaRPr lang="en-US" sz="8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7FC199-3168-4D38-855F-5020F0AC0A46}" type="parTrans" cxnId="{B7E0B56E-17D8-4BA3-B890-6F4F1B77F0B2}">
      <dgm:prSet/>
      <dgm:spPr/>
      <dgm:t>
        <a:bodyPr/>
        <a:lstStyle/>
        <a:p>
          <a:endParaRPr lang="en-US"/>
        </a:p>
      </dgm:t>
    </dgm:pt>
    <dgm:pt modelId="{3CF5AB7E-CF95-4AFC-91CF-5768E3E6D38A}" type="sibTrans" cxnId="{B7E0B56E-17D8-4BA3-B890-6F4F1B77F0B2}">
      <dgm:prSet/>
      <dgm:spPr/>
      <dgm:t>
        <a:bodyPr/>
        <a:lstStyle/>
        <a:p>
          <a:endParaRPr lang="en-US"/>
        </a:p>
      </dgm:t>
    </dgm:pt>
    <dgm:pt modelId="{30A838E8-ED51-4367-9661-EADEEB38535D}" type="pres">
      <dgm:prSet presAssocID="{872E4EA3-6F91-4BA8-B033-7286B2C90A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95549-6674-4FEF-B02C-FD37AD979777}" type="pres">
      <dgm:prSet presAssocID="{85BD3D62-4A2D-4358-B66E-66085AAB701B}" presName="root1" presStyleCnt="0"/>
      <dgm:spPr/>
    </dgm:pt>
    <dgm:pt modelId="{70E364DF-75AD-4686-BEAF-7C308E56154A}" type="pres">
      <dgm:prSet presAssocID="{85BD3D62-4A2D-4358-B66E-66085AAB701B}" presName="LevelOneTextNode" presStyleLbl="node0" presStyleIdx="0" presStyleCnt="1" custScaleX="136223" custScaleY="976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E9615-A518-4E15-9B79-969328AAFC21}" type="pres">
      <dgm:prSet presAssocID="{85BD3D62-4A2D-4358-B66E-66085AAB701B}" presName="level2hierChild" presStyleCnt="0"/>
      <dgm:spPr/>
    </dgm:pt>
    <dgm:pt modelId="{B446BBF1-BD6A-4BD7-8D2A-EB5594444CDF}" type="pres">
      <dgm:prSet presAssocID="{E87FC199-3168-4D38-855F-5020F0AC0A46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14317EDA-857B-45A4-A89C-EB0725ACB4F5}" type="pres">
      <dgm:prSet presAssocID="{E87FC199-3168-4D38-855F-5020F0AC0A46}" presName="connTx" presStyleLbl="parChTrans1D2" presStyleIdx="0" presStyleCnt="1"/>
      <dgm:spPr/>
      <dgm:t>
        <a:bodyPr/>
        <a:lstStyle/>
        <a:p>
          <a:endParaRPr lang="en-US"/>
        </a:p>
      </dgm:t>
    </dgm:pt>
    <dgm:pt modelId="{4E67B55F-06A9-4E23-882F-0C06FE38CE49}" type="pres">
      <dgm:prSet presAssocID="{78561B19-1A8E-4BE3-8A0A-D86266F79614}" presName="root2" presStyleCnt="0"/>
      <dgm:spPr/>
    </dgm:pt>
    <dgm:pt modelId="{254002DB-6A90-45DD-B073-EB064E549D9B}" type="pres">
      <dgm:prSet presAssocID="{78561B19-1A8E-4BE3-8A0A-D86266F79614}" presName="LevelTwoTextNode" presStyleLbl="node2" presStyleIdx="0" presStyleCnt="1" custScaleX="117997" custScaleY="1973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C67F32-C291-4C8A-9113-8304994E2111}" type="pres">
      <dgm:prSet presAssocID="{78561B19-1A8E-4BE3-8A0A-D86266F79614}" presName="level3hierChild" presStyleCnt="0"/>
      <dgm:spPr/>
    </dgm:pt>
  </dgm:ptLst>
  <dgm:cxnLst>
    <dgm:cxn modelId="{FF0823D8-29D4-4B6A-B9EA-BE08559C6528}" type="presOf" srcId="{E87FC199-3168-4D38-855F-5020F0AC0A46}" destId="{14317EDA-857B-45A4-A89C-EB0725ACB4F5}" srcOrd="1" destOrd="0" presId="urn:microsoft.com/office/officeart/2008/layout/HorizontalMultiLevelHierarchy"/>
    <dgm:cxn modelId="{BBB45F0D-4DC7-4D6B-96CC-60A88B30F37C}" srcId="{872E4EA3-6F91-4BA8-B033-7286B2C90A20}" destId="{85BD3D62-4A2D-4358-B66E-66085AAB701B}" srcOrd="0" destOrd="0" parTransId="{3531E28F-3220-483F-88FD-28778AC9CDD3}" sibTransId="{4EF56445-85DF-4677-9110-73AA1CC52C59}"/>
    <dgm:cxn modelId="{2D8B3874-1F17-425C-B762-9428E9A1EED4}" type="presOf" srcId="{872E4EA3-6F91-4BA8-B033-7286B2C90A20}" destId="{30A838E8-ED51-4367-9661-EADEEB38535D}" srcOrd="0" destOrd="0" presId="urn:microsoft.com/office/officeart/2008/layout/HorizontalMultiLevelHierarchy"/>
    <dgm:cxn modelId="{68DD34D3-FA57-4DBD-8718-07214090B189}" type="presOf" srcId="{E87FC199-3168-4D38-855F-5020F0AC0A46}" destId="{B446BBF1-BD6A-4BD7-8D2A-EB5594444CDF}" srcOrd="0" destOrd="0" presId="urn:microsoft.com/office/officeart/2008/layout/HorizontalMultiLevelHierarchy"/>
    <dgm:cxn modelId="{D3390882-05AA-43DB-85C2-B2E2CEDA9135}" type="presOf" srcId="{78561B19-1A8E-4BE3-8A0A-D86266F79614}" destId="{254002DB-6A90-45DD-B073-EB064E549D9B}" srcOrd="0" destOrd="0" presId="urn:microsoft.com/office/officeart/2008/layout/HorizontalMultiLevelHierarchy"/>
    <dgm:cxn modelId="{51204990-C887-45EA-9CC6-69DEEB64C9B1}" type="presOf" srcId="{85BD3D62-4A2D-4358-B66E-66085AAB701B}" destId="{70E364DF-75AD-4686-BEAF-7C308E56154A}" srcOrd="0" destOrd="0" presId="urn:microsoft.com/office/officeart/2008/layout/HorizontalMultiLevelHierarchy"/>
    <dgm:cxn modelId="{B7E0B56E-17D8-4BA3-B890-6F4F1B77F0B2}" srcId="{85BD3D62-4A2D-4358-B66E-66085AAB701B}" destId="{78561B19-1A8E-4BE3-8A0A-D86266F79614}" srcOrd="0" destOrd="0" parTransId="{E87FC199-3168-4D38-855F-5020F0AC0A46}" sibTransId="{3CF5AB7E-CF95-4AFC-91CF-5768E3E6D38A}"/>
    <dgm:cxn modelId="{3D3DD9E1-8930-4707-A292-BBB1D6103B9C}" type="presParOf" srcId="{30A838E8-ED51-4367-9661-EADEEB38535D}" destId="{B2B95549-6674-4FEF-B02C-FD37AD979777}" srcOrd="0" destOrd="0" presId="urn:microsoft.com/office/officeart/2008/layout/HorizontalMultiLevelHierarchy"/>
    <dgm:cxn modelId="{F2F5C946-5A78-4534-B595-A42A9591FD3B}" type="presParOf" srcId="{B2B95549-6674-4FEF-B02C-FD37AD979777}" destId="{70E364DF-75AD-4686-BEAF-7C308E56154A}" srcOrd="0" destOrd="0" presId="urn:microsoft.com/office/officeart/2008/layout/HorizontalMultiLevelHierarchy"/>
    <dgm:cxn modelId="{21940169-66C1-43AC-9B9C-B57FB85E5532}" type="presParOf" srcId="{B2B95549-6674-4FEF-B02C-FD37AD979777}" destId="{7F4E9615-A518-4E15-9B79-969328AAFC21}" srcOrd="1" destOrd="0" presId="urn:microsoft.com/office/officeart/2008/layout/HorizontalMultiLevelHierarchy"/>
    <dgm:cxn modelId="{4811CBB8-2DEC-478A-A75C-CC43081FCF5D}" type="presParOf" srcId="{7F4E9615-A518-4E15-9B79-969328AAFC21}" destId="{B446BBF1-BD6A-4BD7-8D2A-EB5594444CDF}" srcOrd="0" destOrd="0" presId="urn:microsoft.com/office/officeart/2008/layout/HorizontalMultiLevelHierarchy"/>
    <dgm:cxn modelId="{0CA575E5-C6F1-4028-9557-E1A3407D0222}" type="presParOf" srcId="{B446BBF1-BD6A-4BD7-8D2A-EB5594444CDF}" destId="{14317EDA-857B-45A4-A89C-EB0725ACB4F5}" srcOrd="0" destOrd="0" presId="urn:microsoft.com/office/officeart/2008/layout/HorizontalMultiLevelHierarchy"/>
    <dgm:cxn modelId="{E78DD833-0E04-439D-978E-60B13FC64822}" type="presParOf" srcId="{7F4E9615-A518-4E15-9B79-969328AAFC21}" destId="{4E67B55F-06A9-4E23-882F-0C06FE38CE49}" srcOrd="1" destOrd="0" presId="urn:microsoft.com/office/officeart/2008/layout/HorizontalMultiLevelHierarchy"/>
    <dgm:cxn modelId="{7EF0D537-0E4F-4613-8902-55469CE6AFD5}" type="presParOf" srcId="{4E67B55F-06A9-4E23-882F-0C06FE38CE49}" destId="{254002DB-6A90-45DD-B073-EB064E549D9B}" srcOrd="0" destOrd="0" presId="urn:microsoft.com/office/officeart/2008/layout/HorizontalMultiLevelHierarchy"/>
    <dgm:cxn modelId="{EE4C9255-A710-4B5A-8DBC-9494E76BDD75}" type="presParOf" srcId="{4E67B55F-06A9-4E23-882F-0C06FE38CE49}" destId="{46C67F32-C291-4C8A-9113-8304994E21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6BBF1-BD6A-4BD7-8D2A-EB5594444CDF}">
      <dsp:nvSpPr>
        <dsp:cNvPr id="0" name=""/>
        <dsp:cNvSpPr/>
      </dsp:nvSpPr>
      <dsp:spPr>
        <a:xfrm>
          <a:off x="1828799" y="1986280"/>
          <a:ext cx="5055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548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68935" y="2019361"/>
        <a:ext cx="25277" cy="25277"/>
      </dsp:txXfrm>
    </dsp:sp>
    <dsp:sp modelId="{70E364DF-75AD-4686-BEAF-7C308E56154A}">
      <dsp:nvSpPr>
        <dsp:cNvPr id="0" name=""/>
        <dsp:cNvSpPr/>
      </dsp:nvSpPr>
      <dsp:spPr>
        <a:xfrm rot="16200000">
          <a:off x="-677308" y="1507096"/>
          <a:ext cx="3962411" cy="1049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Interpolation </a:t>
          </a:r>
          <a:r>
            <a:rPr lang="en-US" sz="3600" kern="1200" smtClean="0"/>
            <a:t>&amp; Curve-fitting</a:t>
          </a:r>
          <a:endParaRPr lang="en-US" sz="3600" kern="1200" dirty="0"/>
        </a:p>
      </dsp:txBody>
      <dsp:txXfrm>
        <a:off x="-677308" y="1507096"/>
        <a:ext cx="3962411" cy="1049806"/>
      </dsp:txXfrm>
    </dsp:sp>
    <dsp:sp modelId="{254002DB-6A90-45DD-B073-EB064E549D9B}">
      <dsp:nvSpPr>
        <dsp:cNvPr id="0" name=""/>
        <dsp:cNvSpPr/>
      </dsp:nvSpPr>
      <dsp:spPr>
        <a:xfrm>
          <a:off x="2334348" y="1271489"/>
          <a:ext cx="2982658" cy="15210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END</a:t>
          </a:r>
          <a:endParaRPr lang="en-US" sz="8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34348" y="1271489"/>
        <a:ext cx="2982658" cy="1521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9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7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6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8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3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uds Wallpaper Free Downloa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9144000" cy="38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3505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90800" y="533403"/>
            <a:ext cx="4495800" cy="1323439"/>
          </a:xfrm>
          <a:prstGeom prst="rect">
            <a:avLst/>
          </a:prstGeom>
          <a:noFill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2"/>
            <a:ext cx="1371600" cy="1362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8548" y="5757445"/>
            <a:ext cx="21858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Prof. Muhammad Saeed</a:t>
            </a:r>
          </a:p>
        </p:txBody>
      </p:sp>
    </p:spTree>
    <p:extLst>
      <p:ext uri="{BB962C8B-B14F-4D97-AF65-F5344CB8AC3E}">
        <p14:creationId xmlns:p14="http://schemas.microsoft.com/office/powerpoint/2010/main" val="41905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24057" y="2519065"/>
            <a:ext cx="5544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uxton Sketch" panose="03080500000500000004" pitchFamily="66" charset="0"/>
              </a:rPr>
              <a:t>Differential Equations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4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228124"/>
            <a:ext cx="7110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Differential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Equations</a:t>
            </a:r>
            <a:endParaRPr lang="de-DE" dirty="0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8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808" y="947023"/>
            <a:ext cx="5906992" cy="653177"/>
          </a:xfrm>
          <a:prstGeom prst="rect">
            <a:avLst/>
          </a:prstGeom>
          <a:noFill/>
          <a:ln w="22225" cap="rnd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2084725"/>
            <a:ext cx="708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err="1">
                <a:solidFill>
                  <a:srgbClr val="0000CC"/>
                </a:solidFill>
              </a:rPr>
              <a:t>from</a:t>
            </a:r>
            <a:r>
              <a:rPr lang="fr-FR" sz="2000" dirty="0">
                <a:solidFill>
                  <a:srgbClr val="0000CC"/>
                </a:solidFill>
              </a:rPr>
              <a:t> </a:t>
            </a:r>
            <a:r>
              <a:rPr lang="fr-FR" sz="2000" dirty="0" err="1">
                <a:solidFill>
                  <a:srgbClr val="0000CC"/>
                </a:solidFill>
              </a:rPr>
              <a:t>scipy.integrate</a:t>
            </a:r>
            <a:r>
              <a:rPr lang="fr-FR" sz="2000" dirty="0">
                <a:solidFill>
                  <a:srgbClr val="0000CC"/>
                </a:solidFill>
              </a:rPr>
              <a:t> import </a:t>
            </a:r>
            <a:r>
              <a:rPr lang="fr-FR" sz="2000" dirty="0" err="1" smtClean="0">
                <a:solidFill>
                  <a:srgbClr val="0000CC"/>
                </a:solidFill>
              </a:rPr>
              <a:t>odeint</a:t>
            </a:r>
            <a:endParaRPr lang="fr-FR" sz="2000" dirty="0" smtClean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>
                <a:solidFill>
                  <a:srgbClr val="0000CC"/>
                </a:solidFill>
              </a:rPr>
              <a:t>i</a:t>
            </a:r>
            <a:r>
              <a:rPr lang="fr-FR" sz="2000" dirty="0" smtClean="0">
                <a:solidFill>
                  <a:srgbClr val="0000CC"/>
                </a:solidFill>
              </a:rPr>
              <a:t>mport </a:t>
            </a:r>
            <a:r>
              <a:rPr lang="fr-FR" sz="2000" dirty="0" err="1" smtClean="0">
                <a:solidFill>
                  <a:srgbClr val="0000CC"/>
                </a:solidFill>
              </a:rPr>
              <a:t>numpy</a:t>
            </a:r>
            <a:r>
              <a:rPr lang="fr-FR" sz="2000" dirty="0" smtClean="0">
                <a:solidFill>
                  <a:srgbClr val="0000CC"/>
                </a:solidFill>
              </a:rPr>
              <a:t> as </a:t>
            </a:r>
            <a:r>
              <a:rPr lang="fr-FR" sz="2000" dirty="0" err="1" smtClean="0">
                <a:solidFill>
                  <a:srgbClr val="0000CC"/>
                </a:solidFill>
              </a:rPr>
              <a:t>np</a:t>
            </a:r>
            <a:endParaRPr lang="fr-FR" sz="2000" dirty="0" smtClean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smtClean="0">
                <a:solidFill>
                  <a:srgbClr val="0000CC"/>
                </a:solidFill>
              </a:rPr>
              <a:t>Import </a:t>
            </a:r>
            <a:r>
              <a:rPr lang="fr-FR" sz="2000" dirty="0" err="1" smtClean="0">
                <a:solidFill>
                  <a:srgbClr val="0000CC"/>
                </a:solidFill>
              </a:rPr>
              <a:t>matplotlib.pyplot</a:t>
            </a:r>
            <a:r>
              <a:rPr lang="fr-FR" sz="2000" dirty="0" smtClean="0">
                <a:solidFill>
                  <a:srgbClr val="0000CC"/>
                </a:solidFill>
              </a:rPr>
              <a:t> as </a:t>
            </a:r>
            <a:r>
              <a:rPr lang="fr-FR" sz="2000" dirty="0" err="1" smtClean="0">
                <a:solidFill>
                  <a:srgbClr val="0000CC"/>
                </a:solidFill>
              </a:rPr>
              <a:t>plt</a:t>
            </a:r>
            <a:endParaRPr lang="fr-FR" sz="2000" dirty="0" smtClean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smtClean="0">
                <a:solidFill>
                  <a:srgbClr val="0000CC"/>
                </a:solidFill>
              </a:rPr>
              <a:t>t= </a:t>
            </a:r>
            <a:r>
              <a:rPr lang="fr-FR" sz="2000" dirty="0" err="1" smtClean="0">
                <a:solidFill>
                  <a:srgbClr val="0000CC"/>
                </a:solidFill>
              </a:rPr>
              <a:t>np.linspace</a:t>
            </a:r>
            <a:r>
              <a:rPr lang="fr-FR" sz="2000" dirty="0" smtClean="0">
                <a:solidFill>
                  <a:srgbClr val="0000CC"/>
                </a:solidFill>
              </a:rPr>
              <a:t>(1,3,150)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smtClean="0">
                <a:solidFill>
                  <a:srgbClr val="0000CC"/>
                </a:solidFill>
              </a:rPr>
              <a:t>y0=4.2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err="1">
                <a:solidFill>
                  <a:srgbClr val="0000CC"/>
                </a:solidFill>
              </a:rPr>
              <a:t>d</a:t>
            </a:r>
            <a:r>
              <a:rPr lang="fr-FR" sz="2000" dirty="0" err="1" smtClean="0">
                <a:solidFill>
                  <a:srgbClr val="0000CC"/>
                </a:solidFill>
              </a:rPr>
              <a:t>ef</a:t>
            </a:r>
            <a:r>
              <a:rPr lang="fr-FR" sz="2000" dirty="0" smtClean="0">
                <a:solidFill>
                  <a:srgbClr val="0000CC"/>
                </a:solidFill>
              </a:rPr>
              <a:t>  </a:t>
            </a:r>
            <a:r>
              <a:rPr lang="fr-FR" sz="2000" dirty="0" err="1" smtClean="0">
                <a:solidFill>
                  <a:srgbClr val="0000CC"/>
                </a:solidFill>
              </a:rPr>
              <a:t>yfunc</a:t>
            </a:r>
            <a:r>
              <a:rPr lang="fr-FR" sz="2000" dirty="0" smtClean="0">
                <a:solidFill>
                  <a:srgbClr val="0000CC"/>
                </a:solidFill>
              </a:rPr>
              <a:t>(y, t):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>
                <a:solidFill>
                  <a:srgbClr val="0000CC"/>
                </a:solidFill>
              </a:rPr>
              <a:t>	</a:t>
            </a:r>
            <a:r>
              <a:rPr lang="fr-FR" sz="2000" dirty="0" err="1" smtClean="0">
                <a:solidFill>
                  <a:srgbClr val="0000CC"/>
                </a:solidFill>
              </a:rPr>
              <a:t>dydt</a:t>
            </a:r>
            <a:r>
              <a:rPr lang="fr-FR" sz="2000" dirty="0" smtClean="0">
                <a:solidFill>
                  <a:srgbClr val="0000CC"/>
                </a:solidFill>
              </a:rPr>
              <a:t> = (t**3-2*y)/t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>
                <a:solidFill>
                  <a:srgbClr val="0000CC"/>
                </a:solidFill>
              </a:rPr>
              <a:t>	</a:t>
            </a:r>
            <a:r>
              <a:rPr lang="fr-FR" sz="2000" dirty="0" smtClean="0">
                <a:solidFill>
                  <a:srgbClr val="0000CC"/>
                </a:solidFill>
              </a:rPr>
              <a:t>return </a:t>
            </a:r>
            <a:r>
              <a:rPr lang="fr-FR" sz="2000" dirty="0" err="1" smtClean="0">
                <a:solidFill>
                  <a:srgbClr val="0000CC"/>
                </a:solidFill>
              </a:rPr>
              <a:t>dydt</a:t>
            </a:r>
            <a:endParaRPr lang="fr-FR" sz="2000" dirty="0" smtClean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err="1" smtClean="0">
                <a:solidFill>
                  <a:srgbClr val="0000CC"/>
                </a:solidFill>
              </a:rPr>
              <a:t>yf</a:t>
            </a:r>
            <a:r>
              <a:rPr lang="fr-FR" sz="2000" dirty="0" smtClean="0">
                <a:solidFill>
                  <a:srgbClr val="0000CC"/>
                </a:solidFill>
              </a:rPr>
              <a:t>=</a:t>
            </a:r>
            <a:r>
              <a:rPr lang="fr-FR" sz="2000" dirty="0" err="1" smtClean="0">
                <a:solidFill>
                  <a:srgbClr val="0000CC"/>
                </a:solidFill>
              </a:rPr>
              <a:t>odeint</a:t>
            </a:r>
            <a:r>
              <a:rPr lang="fr-FR" sz="2000" dirty="0" smtClean="0">
                <a:solidFill>
                  <a:srgbClr val="0000CC"/>
                </a:solidFill>
              </a:rPr>
              <a:t>(yfunc,y0,t)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err="1">
                <a:solidFill>
                  <a:srgbClr val="0000CC"/>
                </a:solidFill>
              </a:rPr>
              <a:t>p</a:t>
            </a:r>
            <a:r>
              <a:rPr lang="fr-FR" sz="2000" dirty="0" err="1" smtClean="0">
                <a:solidFill>
                  <a:srgbClr val="0000CC"/>
                </a:solidFill>
              </a:rPr>
              <a:t>lt.plot</a:t>
            </a:r>
            <a:r>
              <a:rPr lang="fr-FR" sz="2000" dirty="0" smtClean="0">
                <a:solidFill>
                  <a:srgbClr val="0000CC"/>
                </a:solidFill>
              </a:rPr>
              <a:t>(</a:t>
            </a:r>
            <a:r>
              <a:rPr lang="fr-FR" sz="2000" dirty="0" err="1" smtClean="0">
                <a:solidFill>
                  <a:srgbClr val="0000CC"/>
                </a:solidFill>
              </a:rPr>
              <a:t>t,yf</a:t>
            </a:r>
            <a:r>
              <a:rPr lang="fr-FR" sz="2000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fr-FR" sz="2000" dirty="0" err="1" smtClean="0">
                <a:solidFill>
                  <a:srgbClr val="0000CC"/>
                </a:solidFill>
              </a:rPr>
              <a:t>plt.show</a:t>
            </a:r>
            <a:r>
              <a:rPr lang="fr-FR" sz="2000" dirty="0" smtClean="0">
                <a:solidFill>
                  <a:srgbClr val="0000CC"/>
                </a:solidFill>
              </a:rPr>
              <a:t>()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410200"/>
            <a:ext cx="6082454" cy="6096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65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220444"/>
            <a:ext cx="7010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Differential Equations</a:t>
            </a: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fr-FR" dirty="0" err="1">
                <a:solidFill>
                  <a:srgbClr val="0000CC"/>
                </a:solidFill>
              </a:rPr>
              <a:t>from</a:t>
            </a:r>
            <a:r>
              <a:rPr lang="fr-FR" dirty="0">
                <a:solidFill>
                  <a:srgbClr val="0000CC"/>
                </a:solidFill>
              </a:rPr>
              <a:t> </a:t>
            </a:r>
            <a:r>
              <a:rPr lang="fr-FR" dirty="0" err="1">
                <a:solidFill>
                  <a:srgbClr val="0000CC"/>
                </a:solidFill>
              </a:rPr>
              <a:t>scipy.integrate</a:t>
            </a:r>
            <a:r>
              <a:rPr lang="fr-FR" dirty="0">
                <a:solidFill>
                  <a:srgbClr val="0000CC"/>
                </a:solidFill>
              </a:rPr>
              <a:t> import </a:t>
            </a:r>
            <a:r>
              <a:rPr lang="fr-FR" dirty="0" err="1">
                <a:solidFill>
                  <a:srgbClr val="0000CC"/>
                </a:solidFill>
              </a:rPr>
              <a:t>odeint</a:t>
            </a:r>
            <a:r>
              <a:rPr lang="fr-FR" dirty="0">
                <a:solidFill>
                  <a:srgbClr val="0000CC"/>
                </a:solidFill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matplotlib.pyplot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err="1">
                <a:solidFill>
                  <a:srgbClr val="0000CC"/>
                </a:solidFill>
              </a:rPr>
              <a:t>plt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numpy</a:t>
            </a:r>
            <a:r>
              <a:rPr lang="en-US" dirty="0">
                <a:solidFill>
                  <a:srgbClr val="0000CC"/>
                </a:solidFill>
              </a:rPr>
              <a:t> as np</a:t>
            </a: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endParaRPr lang="en-US" dirty="0" smtClean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m=10;	k=28;	c=3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def</a:t>
            </a:r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dirty="0" err="1">
                <a:solidFill>
                  <a:srgbClr val="0000CC"/>
                </a:solidFill>
              </a:rPr>
              <a:t>xfn</a:t>
            </a:r>
            <a:r>
              <a:rPr lang="en-US" dirty="0">
                <a:solidFill>
                  <a:srgbClr val="0000CC"/>
                </a:solidFill>
              </a:rPr>
              <a:t>(x, </a:t>
            </a:r>
            <a:r>
              <a:rPr lang="en-US" dirty="0" err="1">
                <a:solidFill>
                  <a:srgbClr val="0000CC"/>
                </a:solidFill>
              </a:rPr>
              <a:t>t,m,k,c</a:t>
            </a:r>
            <a:r>
              <a:rPr lang="en-US" dirty="0" smtClean="0">
                <a:solidFill>
                  <a:srgbClr val="0000CC"/>
                </a:solidFill>
              </a:rPr>
              <a:t>):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	x0=x[0]</a:t>
            </a: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	x1= x[1</a:t>
            </a:r>
            <a:r>
              <a:rPr lang="en-US" dirty="0" smtClean="0">
                <a:solidFill>
                  <a:srgbClr val="0000CC"/>
                </a:solidFill>
              </a:rPr>
              <a:t>]						#dx/</a:t>
            </a:r>
            <a:r>
              <a:rPr lang="en-US" dirty="0" err="1" smtClean="0">
                <a:solidFill>
                  <a:srgbClr val="0000CC"/>
                </a:solidFill>
              </a:rPr>
              <a:t>dt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	x2=-c/m*x[1]-k/m*x[0]</a:t>
            </a: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	return  [x1</a:t>
            </a:r>
            <a:r>
              <a:rPr lang="en-US" dirty="0" smtClean="0">
                <a:solidFill>
                  <a:srgbClr val="0000CC"/>
                </a:solidFill>
              </a:rPr>
              <a:t>, x2]					# return x1,x2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>
                <a:solidFill>
                  <a:srgbClr val="0000CC"/>
                </a:solidFill>
              </a:rPr>
              <a:t>t= 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(0,10,151)</a:t>
            </a:r>
          </a:p>
          <a:p>
            <a:pPr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fr-FR" dirty="0">
                <a:solidFill>
                  <a:srgbClr val="0000CC"/>
                </a:solidFill>
              </a:rPr>
              <a:t>sol = </a:t>
            </a:r>
            <a:r>
              <a:rPr lang="fr-FR" b="1" dirty="0" err="1">
                <a:solidFill>
                  <a:srgbClr val="0000CC"/>
                </a:solidFill>
              </a:rPr>
              <a:t>odeint</a:t>
            </a:r>
            <a:r>
              <a:rPr lang="fr-FR" dirty="0">
                <a:solidFill>
                  <a:srgbClr val="0000CC"/>
                </a:solidFill>
              </a:rPr>
              <a:t>(</a:t>
            </a:r>
            <a:r>
              <a:rPr lang="fr-FR" dirty="0" err="1">
                <a:solidFill>
                  <a:srgbClr val="0000CC"/>
                </a:solidFill>
              </a:rPr>
              <a:t>xfn</a:t>
            </a:r>
            <a:r>
              <a:rPr lang="fr-FR" dirty="0">
                <a:solidFill>
                  <a:srgbClr val="0000CC"/>
                </a:solidFill>
              </a:rPr>
              <a:t>, [0.2, 0],t,(m</a:t>
            </a:r>
            <a:r>
              <a:rPr lang="fr-FR" dirty="0" smtClean="0">
                <a:solidFill>
                  <a:srgbClr val="0000CC"/>
                </a:solidFill>
              </a:rPr>
              <a:t>, k, c</a:t>
            </a:r>
            <a:r>
              <a:rPr lang="fr-FR" dirty="0">
                <a:solidFill>
                  <a:srgbClr val="0000CC"/>
                </a:solidFill>
              </a:rPr>
              <a:t>))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plt.plot</a:t>
            </a:r>
            <a:r>
              <a:rPr lang="en-US" dirty="0">
                <a:solidFill>
                  <a:srgbClr val="0000CC"/>
                </a:solidFill>
              </a:rPr>
              <a:t>(t, sol[:, 0], 'b', label='(t)') </a:t>
            </a: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plt.plot</a:t>
            </a:r>
            <a:r>
              <a:rPr lang="en-US" dirty="0">
                <a:solidFill>
                  <a:srgbClr val="0000CC"/>
                </a:solidFill>
              </a:rPr>
              <a:t>(t, sol[:, </a:t>
            </a:r>
            <a:r>
              <a:rPr lang="en-US" dirty="0" smtClean="0">
                <a:solidFill>
                  <a:srgbClr val="0000CC"/>
                </a:solidFill>
              </a:rPr>
              <a:t>1],’r’) 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plt.legend</a:t>
            </a:r>
            <a:r>
              <a:rPr lang="en-US" dirty="0" smtClean="0">
                <a:solidFill>
                  <a:srgbClr val="0000CC"/>
                </a:solidFill>
              </a:rPr>
              <a:t>([‘(t)’,’Derivative’]).</a:t>
            </a:r>
            <a:r>
              <a:rPr lang="en-US" dirty="0" err="1" smtClean="0">
                <a:solidFill>
                  <a:srgbClr val="0000CC"/>
                </a:solidFill>
              </a:rPr>
              <a:t>draggable</a:t>
            </a:r>
            <a:r>
              <a:rPr lang="en-US" dirty="0" smtClean="0">
                <a:solidFill>
                  <a:srgbClr val="0000CC"/>
                </a:solidFill>
              </a:rPr>
              <a:t>()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plt.xlabel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smtClean="0">
                <a:solidFill>
                  <a:srgbClr val="0000CC"/>
                </a:solidFill>
              </a:rPr>
              <a:t>'t’)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plt.grid</a:t>
            </a:r>
            <a:r>
              <a:rPr lang="en-US" dirty="0" smtClean="0">
                <a:solidFill>
                  <a:srgbClr val="0000CC"/>
                </a:solidFill>
              </a:rPr>
              <a:t>()</a:t>
            </a:r>
            <a:endParaRPr lang="en-US" dirty="0">
              <a:solidFill>
                <a:srgbClr val="0000CC"/>
              </a:solidFill>
            </a:endParaRPr>
          </a:p>
          <a:p>
            <a:pPr lvl="0" eaLnBrk="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plt.show</a:t>
            </a:r>
            <a:r>
              <a:rPr lang="en-US" dirty="0">
                <a:solidFill>
                  <a:srgbClr val="0000CC"/>
                </a:solidFill>
              </a:rPr>
              <a:t>()</a:t>
            </a:r>
            <a:endParaRPr lang="en-US" altLang="en-US" dirty="0">
              <a:solidFill>
                <a:srgbClr val="0000CC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96280"/>
            <a:ext cx="2590800" cy="64386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2510" y="1764268"/>
            <a:ext cx="2577090" cy="64633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t=0</a:t>
            </a:r>
            <a:r>
              <a:rPr lang="en-US" dirty="0"/>
              <a:t>, </a:t>
            </a:r>
            <a:r>
              <a:rPr lang="en-US" dirty="0" smtClean="0"/>
              <a:t>x=0.2;    </a:t>
            </a:r>
          </a:p>
          <a:p>
            <a:pPr lvl="0"/>
            <a:r>
              <a:rPr lang="en-US" dirty="0" smtClean="0"/>
              <a:t>t=0</a:t>
            </a:r>
            <a:r>
              <a:rPr lang="en-US" dirty="0"/>
              <a:t>, </a:t>
            </a:r>
            <a:r>
              <a:rPr lang="en-US" dirty="0" smtClean="0"/>
              <a:t>dx/</a:t>
            </a:r>
            <a:r>
              <a:rPr lang="en-US" dirty="0" err="1" smtClean="0"/>
              <a:t>dt</a:t>
            </a:r>
            <a:r>
              <a:rPr lang="en-US" dirty="0" smtClean="0"/>
              <a:t>=0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5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95400" y="0"/>
            <a:ext cx="76962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Differential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Equations</a:t>
            </a:r>
          </a:p>
          <a:p>
            <a:r>
              <a:rPr lang="en-US" dirty="0">
                <a:solidFill>
                  <a:srgbClr val="0000CC"/>
                </a:solidFill>
              </a:rPr>
              <a:t>from </a:t>
            </a:r>
            <a:r>
              <a:rPr lang="en-US" dirty="0" err="1">
                <a:solidFill>
                  <a:srgbClr val="0000CC"/>
                </a:solidFill>
              </a:rPr>
              <a:t>scipy.integrate</a:t>
            </a:r>
            <a:r>
              <a:rPr lang="en-US" dirty="0">
                <a:solidFill>
                  <a:srgbClr val="0000CC"/>
                </a:solidFill>
              </a:rPr>
              <a:t> import </a:t>
            </a:r>
            <a:r>
              <a:rPr lang="en-US" dirty="0" err="1">
                <a:solidFill>
                  <a:srgbClr val="0000CC"/>
                </a:solidFill>
              </a:rPr>
              <a:t>odeint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numpy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smtClean="0">
                <a:solidFill>
                  <a:srgbClr val="0000CC"/>
                </a:solidFill>
              </a:rPr>
              <a:t>np</a:t>
            </a:r>
          </a:p>
          <a:p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matplotlib.pyplot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err="1" smtClean="0">
                <a:solidFill>
                  <a:srgbClr val="0000CC"/>
                </a:solidFill>
              </a:rPr>
              <a:t>plt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mu = </a:t>
            </a:r>
            <a:r>
              <a:rPr lang="en-US" dirty="0" smtClean="0">
                <a:solidFill>
                  <a:srgbClr val="0000CC"/>
                </a:solidFill>
              </a:rPr>
              <a:t>1.0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err="1">
                <a:solidFill>
                  <a:srgbClr val="0000CC"/>
                </a:solidFill>
              </a:rPr>
              <a:t>def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vanderpol</a:t>
            </a:r>
            <a:r>
              <a:rPr lang="en-US" b="1" dirty="0">
                <a:solidFill>
                  <a:srgbClr val="0000CC"/>
                </a:solidFill>
              </a:rPr>
              <a:t>(X, t):</a:t>
            </a:r>
          </a:p>
          <a:p>
            <a:r>
              <a:rPr lang="en-US" dirty="0">
                <a:solidFill>
                  <a:srgbClr val="0000CC"/>
                </a:solidFill>
              </a:rPr>
              <a:t>    x = X[0]</a:t>
            </a:r>
          </a:p>
          <a:p>
            <a:r>
              <a:rPr lang="en-US" dirty="0">
                <a:solidFill>
                  <a:srgbClr val="0000CC"/>
                </a:solidFill>
              </a:rPr>
              <a:t>    y = X[1]</a:t>
            </a:r>
          </a:p>
          <a:p>
            <a:r>
              <a:rPr lang="en-US" dirty="0">
                <a:solidFill>
                  <a:srgbClr val="0000CC"/>
                </a:solidFill>
              </a:rPr>
              <a:t>    </a:t>
            </a:r>
            <a:r>
              <a:rPr lang="en-US" dirty="0" err="1">
                <a:solidFill>
                  <a:srgbClr val="0000CC"/>
                </a:solidFill>
              </a:rPr>
              <a:t>dxdt</a:t>
            </a:r>
            <a:r>
              <a:rPr lang="en-US" dirty="0">
                <a:solidFill>
                  <a:srgbClr val="0000CC"/>
                </a:solidFill>
              </a:rPr>
              <a:t> = mu * (x - 1./3.*x**3 - y)</a:t>
            </a:r>
          </a:p>
          <a:p>
            <a:r>
              <a:rPr lang="en-US" dirty="0">
                <a:solidFill>
                  <a:srgbClr val="0000CC"/>
                </a:solidFill>
              </a:rPr>
              <a:t>    </a:t>
            </a:r>
            <a:r>
              <a:rPr lang="en-US" dirty="0" err="1">
                <a:solidFill>
                  <a:srgbClr val="0000CC"/>
                </a:solidFill>
              </a:rPr>
              <a:t>dydt</a:t>
            </a:r>
            <a:r>
              <a:rPr lang="en-US" dirty="0">
                <a:solidFill>
                  <a:srgbClr val="0000CC"/>
                </a:solidFill>
              </a:rPr>
              <a:t> = x / mu</a:t>
            </a:r>
          </a:p>
          <a:p>
            <a:r>
              <a:rPr lang="en-US" dirty="0">
                <a:solidFill>
                  <a:srgbClr val="0000CC"/>
                </a:solidFill>
              </a:rPr>
              <a:t>    return [</a:t>
            </a:r>
            <a:r>
              <a:rPr lang="en-US" dirty="0" err="1">
                <a:solidFill>
                  <a:srgbClr val="0000CC"/>
                </a:solidFill>
              </a:rPr>
              <a:t>dxdt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err="1">
                <a:solidFill>
                  <a:srgbClr val="0000CC"/>
                </a:solidFill>
              </a:rPr>
              <a:t>dydt</a:t>
            </a:r>
            <a:r>
              <a:rPr lang="en-US" dirty="0" smtClean="0">
                <a:solidFill>
                  <a:srgbClr val="0000CC"/>
                </a:solidFill>
              </a:rPr>
              <a:t>]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X0 = [1, 2]</a:t>
            </a:r>
          </a:p>
          <a:p>
            <a:r>
              <a:rPr lang="en-US" dirty="0">
                <a:solidFill>
                  <a:srgbClr val="0000CC"/>
                </a:solidFill>
              </a:rPr>
              <a:t>t = 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(0, 40, 250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sol = </a:t>
            </a:r>
            <a:r>
              <a:rPr lang="en-US" b="1" dirty="0" err="1">
                <a:solidFill>
                  <a:srgbClr val="0000CC"/>
                </a:solidFill>
              </a:rPr>
              <a:t>odeint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err="1">
                <a:solidFill>
                  <a:srgbClr val="0000CC"/>
                </a:solidFill>
              </a:rPr>
              <a:t>vanderpol</a:t>
            </a:r>
            <a:r>
              <a:rPr lang="en-US" dirty="0">
                <a:solidFill>
                  <a:srgbClr val="0000CC"/>
                </a:solidFill>
              </a:rPr>
              <a:t>, X0, t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x </a:t>
            </a:r>
            <a:r>
              <a:rPr lang="en-US" dirty="0">
                <a:solidFill>
                  <a:srgbClr val="0000CC"/>
                </a:solidFill>
              </a:rPr>
              <a:t>= sol[:, 0</a:t>
            </a:r>
            <a:r>
              <a:rPr lang="en-US" dirty="0" smtClean="0">
                <a:solidFill>
                  <a:srgbClr val="0000CC"/>
                </a:solidFill>
              </a:rPr>
              <a:t>];	y </a:t>
            </a:r>
            <a:r>
              <a:rPr lang="en-US" dirty="0">
                <a:solidFill>
                  <a:srgbClr val="0000CC"/>
                </a:solidFill>
              </a:rPr>
              <a:t>= sol[:, 1</a:t>
            </a:r>
            <a:r>
              <a:rPr lang="en-US" dirty="0" smtClean="0">
                <a:solidFill>
                  <a:srgbClr val="0000CC"/>
                </a:solidFill>
              </a:rPr>
              <a:t>]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err="1">
                <a:solidFill>
                  <a:srgbClr val="0000CC"/>
                </a:solidFill>
              </a:rPr>
              <a:t>plt.plot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err="1">
                <a:solidFill>
                  <a:srgbClr val="0000CC"/>
                </a:solidFill>
              </a:rPr>
              <a:t>t,x</a:t>
            </a:r>
            <a:r>
              <a:rPr lang="en-US" dirty="0">
                <a:solidFill>
                  <a:srgbClr val="0000CC"/>
                </a:solidFill>
              </a:rPr>
              <a:t>, t, y)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plt.xlabel</a:t>
            </a:r>
            <a:r>
              <a:rPr lang="en-US" dirty="0">
                <a:solidFill>
                  <a:srgbClr val="0000CC"/>
                </a:solidFill>
              </a:rPr>
              <a:t>('t')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plt.legend</a:t>
            </a:r>
            <a:r>
              <a:rPr lang="en-US" dirty="0">
                <a:solidFill>
                  <a:srgbClr val="0000CC"/>
                </a:solidFill>
              </a:rPr>
              <a:t>(('x', 'y')).</a:t>
            </a:r>
            <a:r>
              <a:rPr lang="en-US" dirty="0" err="1">
                <a:solidFill>
                  <a:srgbClr val="0000CC"/>
                </a:solidFill>
              </a:rPr>
              <a:t>draggable</a:t>
            </a:r>
            <a:r>
              <a:rPr lang="en-US" dirty="0" smtClean="0">
                <a:solidFill>
                  <a:srgbClr val="0000CC"/>
                </a:solidFill>
              </a:rPr>
              <a:t>()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err="1">
                <a:solidFill>
                  <a:srgbClr val="0000CC"/>
                </a:solidFill>
              </a:rPr>
              <a:t>plt.figure</a:t>
            </a:r>
            <a:r>
              <a:rPr lang="en-US" dirty="0">
                <a:solidFill>
                  <a:srgbClr val="0000CC"/>
                </a:solidFill>
              </a:rPr>
              <a:t>()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plt.plot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err="1">
                <a:solidFill>
                  <a:srgbClr val="0000CC"/>
                </a:solidFill>
              </a:rPr>
              <a:t>x,y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62500" y="636760"/>
                <a:ext cx="4076700" cy="1268681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,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636760"/>
                <a:ext cx="4076700" cy="12686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19050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19857" y="1371600"/>
                <a:ext cx="2589235" cy="369332"/>
              </a:xfrm>
              <a:prstGeom prst="rect">
                <a:avLst/>
              </a:prstGeom>
              <a:ln w="0" cmpd="sng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=1 </m:t>
                      </m:r>
                      <m:r>
                        <a:rPr lang="en-US" i="1">
                          <a:latin typeface="Cambria Math"/>
                        </a:rPr>
                        <m:t>𝑎𝑛𝑑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=2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857" y="1371600"/>
                <a:ext cx="258923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  <a:ln w="0" cmpd="sng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6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95800" y="1066800"/>
                <a:ext cx="4572000" cy="895245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+1,  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=−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  <m:r>
                        <a:rPr lang="en-US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=1 </m:t>
                      </m:r>
                      <m:r>
                        <a:rPr lang="en-US" i="1">
                          <a:latin typeface="Cambria Math"/>
                        </a:rPr>
                        <m:t>𝑎𝑛𝑑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=3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066800"/>
                <a:ext cx="4572000" cy="895245"/>
              </a:xfrm>
              <a:prstGeom prst="rect">
                <a:avLst/>
              </a:prstGeom>
              <a:blipFill rotWithShape="1">
                <a:blip r:embed="rId4"/>
                <a:stretch>
                  <a:fillRect b="-667"/>
                </a:stretch>
              </a:blipFill>
              <a:ln w="19050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162780" y="316468"/>
            <a:ext cx="4323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Differential Equations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90124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from </a:t>
            </a:r>
            <a:r>
              <a:rPr lang="en-US" dirty="0" err="1">
                <a:solidFill>
                  <a:srgbClr val="0000CC"/>
                </a:solidFill>
              </a:rPr>
              <a:t>scipy.integrate</a:t>
            </a:r>
            <a:r>
              <a:rPr lang="en-US" dirty="0">
                <a:solidFill>
                  <a:srgbClr val="0000CC"/>
                </a:solidFill>
              </a:rPr>
              <a:t> import </a:t>
            </a:r>
            <a:r>
              <a:rPr lang="en-US" dirty="0" err="1">
                <a:solidFill>
                  <a:srgbClr val="0000CC"/>
                </a:solidFill>
              </a:rPr>
              <a:t>odeint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numpy</a:t>
            </a:r>
            <a:r>
              <a:rPr lang="en-US" dirty="0">
                <a:solidFill>
                  <a:srgbClr val="0000CC"/>
                </a:solidFill>
              </a:rPr>
              <a:t> as np</a:t>
            </a:r>
          </a:p>
          <a:p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matplotlib.pyplot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err="1">
                <a:solidFill>
                  <a:srgbClr val="0000CC"/>
                </a:solidFill>
              </a:rPr>
              <a:t>plt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98340" y="182625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CC"/>
                </a:solidFill>
              </a:rPr>
              <a:t>def</a:t>
            </a:r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ODEfn</a:t>
            </a:r>
            <a:r>
              <a:rPr lang="en-US" b="1" dirty="0" smtClean="0">
                <a:solidFill>
                  <a:srgbClr val="0000CC"/>
                </a:solidFill>
              </a:rPr>
              <a:t>(</a:t>
            </a:r>
            <a:r>
              <a:rPr lang="en-US" b="1" dirty="0" err="1" smtClean="0">
                <a:solidFill>
                  <a:srgbClr val="0000CC"/>
                </a:solidFill>
              </a:rPr>
              <a:t>xy</a:t>
            </a:r>
            <a:r>
              <a:rPr lang="en-US" b="1" dirty="0" smtClean="0">
                <a:solidFill>
                  <a:srgbClr val="0000CC"/>
                </a:solidFill>
              </a:rPr>
              <a:t>, </a:t>
            </a:r>
            <a:r>
              <a:rPr lang="en-US" b="1" dirty="0">
                <a:solidFill>
                  <a:srgbClr val="0000CC"/>
                </a:solidFill>
              </a:rPr>
              <a:t>t):</a:t>
            </a:r>
          </a:p>
          <a:p>
            <a:r>
              <a:rPr lang="en-US" dirty="0">
                <a:solidFill>
                  <a:srgbClr val="0000CC"/>
                </a:solidFill>
              </a:rPr>
              <a:t>    x = </a:t>
            </a:r>
            <a:r>
              <a:rPr lang="en-US" dirty="0" err="1" smtClean="0">
                <a:solidFill>
                  <a:srgbClr val="0000CC"/>
                </a:solidFill>
              </a:rPr>
              <a:t>xy</a:t>
            </a:r>
            <a:r>
              <a:rPr lang="en-US" dirty="0" smtClean="0">
                <a:solidFill>
                  <a:srgbClr val="0000CC"/>
                </a:solidFill>
              </a:rPr>
              <a:t>[0</a:t>
            </a:r>
            <a:r>
              <a:rPr lang="en-US" dirty="0">
                <a:solidFill>
                  <a:srgbClr val="0000CC"/>
                </a:solidFill>
              </a:rPr>
              <a:t>]</a:t>
            </a:r>
          </a:p>
          <a:p>
            <a:r>
              <a:rPr lang="en-US" dirty="0">
                <a:solidFill>
                  <a:srgbClr val="0000CC"/>
                </a:solidFill>
              </a:rPr>
              <a:t>    y = </a:t>
            </a:r>
            <a:r>
              <a:rPr lang="en-US" dirty="0" err="1" smtClean="0">
                <a:solidFill>
                  <a:srgbClr val="0000CC"/>
                </a:solidFill>
              </a:rPr>
              <a:t>xy</a:t>
            </a:r>
            <a:r>
              <a:rPr lang="en-US" dirty="0" smtClean="0">
                <a:solidFill>
                  <a:srgbClr val="0000CC"/>
                </a:solidFill>
              </a:rPr>
              <a:t>[1</a:t>
            </a:r>
            <a:r>
              <a:rPr lang="en-US" dirty="0">
                <a:solidFill>
                  <a:srgbClr val="0000CC"/>
                </a:solidFill>
              </a:rPr>
              <a:t>]</a:t>
            </a:r>
          </a:p>
          <a:p>
            <a:r>
              <a:rPr lang="en-US" dirty="0">
                <a:solidFill>
                  <a:srgbClr val="0000CC"/>
                </a:solidFill>
              </a:rPr>
              <a:t>    </a:t>
            </a:r>
            <a:r>
              <a:rPr lang="en-US" dirty="0" err="1">
                <a:solidFill>
                  <a:srgbClr val="0000CC"/>
                </a:solidFill>
              </a:rPr>
              <a:t>dxdt</a:t>
            </a:r>
            <a:r>
              <a:rPr lang="en-US" dirty="0">
                <a:solidFill>
                  <a:srgbClr val="0000CC"/>
                </a:solidFill>
              </a:rPr>
              <a:t> = </a:t>
            </a:r>
            <a:r>
              <a:rPr lang="en-US" dirty="0" smtClean="0">
                <a:solidFill>
                  <a:srgbClr val="0000CC"/>
                </a:solidFill>
              </a:rPr>
              <a:t>x+2*y+1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    </a:t>
            </a:r>
            <a:r>
              <a:rPr lang="en-US" dirty="0" err="1">
                <a:solidFill>
                  <a:srgbClr val="0000CC"/>
                </a:solidFill>
              </a:rPr>
              <a:t>dydt</a:t>
            </a:r>
            <a:r>
              <a:rPr lang="en-US" dirty="0">
                <a:solidFill>
                  <a:srgbClr val="0000CC"/>
                </a:solidFill>
              </a:rPr>
              <a:t> = </a:t>
            </a:r>
            <a:r>
              <a:rPr lang="en-US" dirty="0" smtClean="0">
                <a:solidFill>
                  <a:srgbClr val="0000CC"/>
                </a:solidFill>
              </a:rPr>
              <a:t>-</a:t>
            </a:r>
            <a:r>
              <a:rPr lang="en-US" dirty="0" err="1" smtClean="0">
                <a:solidFill>
                  <a:srgbClr val="0000CC"/>
                </a:solidFill>
              </a:rPr>
              <a:t>x+y+t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    return [</a:t>
            </a:r>
            <a:r>
              <a:rPr lang="en-US" dirty="0" err="1">
                <a:solidFill>
                  <a:srgbClr val="0000CC"/>
                </a:solidFill>
              </a:rPr>
              <a:t>dxdt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err="1">
                <a:solidFill>
                  <a:srgbClr val="0000CC"/>
                </a:solidFill>
              </a:rPr>
              <a:t>dydt</a:t>
            </a:r>
            <a:r>
              <a:rPr lang="en-US" dirty="0" smtClean="0">
                <a:solidFill>
                  <a:srgbClr val="0000CC"/>
                </a:solidFill>
              </a:rPr>
              <a:t>]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init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= [1, </a:t>
            </a:r>
            <a:r>
              <a:rPr lang="en-US" dirty="0" smtClean="0">
                <a:solidFill>
                  <a:srgbClr val="0000CC"/>
                </a:solidFill>
              </a:rPr>
              <a:t>3]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t = 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(0, </a:t>
            </a:r>
            <a:r>
              <a:rPr lang="en-US" dirty="0" smtClean="0">
                <a:solidFill>
                  <a:srgbClr val="0000CC"/>
                </a:solidFill>
              </a:rPr>
              <a:t>10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smtClean="0">
                <a:solidFill>
                  <a:srgbClr val="0000CC"/>
                </a:solidFill>
              </a:rPr>
              <a:t>150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r>
              <a:rPr lang="en-US" dirty="0">
                <a:solidFill>
                  <a:srgbClr val="0000CC"/>
                </a:solidFill>
              </a:rPr>
              <a:t>sol = </a:t>
            </a:r>
            <a:r>
              <a:rPr lang="en-US" b="1" dirty="0" err="1" smtClean="0">
                <a:solidFill>
                  <a:srgbClr val="0000CC"/>
                </a:solidFill>
              </a:rPr>
              <a:t>odeint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dirty="0" err="1" smtClean="0">
                <a:solidFill>
                  <a:srgbClr val="0000CC"/>
                </a:solidFill>
              </a:rPr>
              <a:t>ODEfn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init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>
                <a:solidFill>
                  <a:srgbClr val="0000CC"/>
                </a:solidFill>
              </a:rPr>
              <a:t>t)</a:t>
            </a:r>
          </a:p>
          <a:p>
            <a:r>
              <a:rPr lang="en-US" dirty="0">
                <a:solidFill>
                  <a:srgbClr val="0000CC"/>
                </a:solidFill>
              </a:rPr>
              <a:t>x = sol[:, 0];	y = sol[:, 1]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plt.plot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err="1">
                <a:solidFill>
                  <a:srgbClr val="0000CC"/>
                </a:solidFill>
              </a:rPr>
              <a:t>t,x</a:t>
            </a:r>
            <a:r>
              <a:rPr lang="en-US" dirty="0">
                <a:solidFill>
                  <a:srgbClr val="0000CC"/>
                </a:solidFill>
              </a:rPr>
              <a:t>, t, y)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plt.xlabel</a:t>
            </a:r>
            <a:r>
              <a:rPr lang="en-US" dirty="0">
                <a:solidFill>
                  <a:srgbClr val="0000CC"/>
                </a:solidFill>
              </a:rPr>
              <a:t>('t')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plt.legend</a:t>
            </a:r>
            <a:r>
              <a:rPr lang="en-US" dirty="0">
                <a:solidFill>
                  <a:srgbClr val="0000CC"/>
                </a:solidFill>
              </a:rPr>
              <a:t>(('x', 'y')).</a:t>
            </a:r>
            <a:r>
              <a:rPr lang="en-US" dirty="0" err="1">
                <a:solidFill>
                  <a:srgbClr val="0000CC"/>
                </a:solidFill>
              </a:rPr>
              <a:t>draggable</a:t>
            </a:r>
            <a:r>
              <a:rPr lang="en-US" dirty="0">
                <a:solidFill>
                  <a:srgbClr val="0000CC"/>
                </a:solidFill>
              </a:rPr>
              <a:t>()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plt.figure</a:t>
            </a:r>
            <a:r>
              <a:rPr lang="en-US" dirty="0">
                <a:solidFill>
                  <a:srgbClr val="0000CC"/>
                </a:solidFill>
              </a:rPr>
              <a:t>()</a:t>
            </a:r>
          </a:p>
          <a:p>
            <a:r>
              <a:rPr lang="en-US" dirty="0" err="1">
                <a:solidFill>
                  <a:srgbClr val="0000CC"/>
                </a:solidFill>
              </a:rPr>
              <a:t>plt.plot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err="1">
                <a:solidFill>
                  <a:srgbClr val="0000CC"/>
                </a:solidFill>
              </a:rPr>
              <a:t>x,y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5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773825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08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304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Buxton Sketch</vt:lpstr>
      <vt:lpstr>Calibri</vt:lpstr>
      <vt:lpstr>Cambria Math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Saeed</dc:creator>
  <cp:lastModifiedBy>Muhammad Saeed</cp:lastModifiedBy>
  <cp:revision>94</cp:revision>
  <dcterms:created xsi:type="dcterms:W3CDTF">2016-08-28T12:02:45Z</dcterms:created>
  <dcterms:modified xsi:type="dcterms:W3CDTF">2018-12-25T21:27:37Z</dcterms:modified>
</cp:coreProperties>
</file>