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0"/>
  </p:notesMasterIdLst>
  <p:sldIdLst>
    <p:sldId id="365" r:id="rId2"/>
    <p:sldId id="363" r:id="rId3"/>
    <p:sldId id="364" r:id="rId4"/>
    <p:sldId id="366" r:id="rId5"/>
    <p:sldId id="367" r:id="rId6"/>
    <p:sldId id="368" r:id="rId7"/>
    <p:sldId id="332" r:id="rId8"/>
    <p:sldId id="333" r:id="rId9"/>
    <p:sldId id="270" r:id="rId10"/>
    <p:sldId id="334" r:id="rId11"/>
    <p:sldId id="321" r:id="rId12"/>
    <p:sldId id="335" r:id="rId13"/>
    <p:sldId id="400" r:id="rId14"/>
    <p:sldId id="269" r:id="rId15"/>
    <p:sldId id="336" r:id="rId16"/>
    <p:sldId id="354" r:id="rId17"/>
    <p:sldId id="350" r:id="rId18"/>
    <p:sldId id="370" r:id="rId19"/>
    <p:sldId id="351" r:id="rId20"/>
    <p:sldId id="353" r:id="rId21"/>
    <p:sldId id="352" r:id="rId22"/>
    <p:sldId id="373" r:id="rId23"/>
    <p:sldId id="375" r:id="rId24"/>
    <p:sldId id="374" r:id="rId25"/>
    <p:sldId id="369" r:id="rId26"/>
    <p:sldId id="371" r:id="rId27"/>
    <p:sldId id="372" r:id="rId28"/>
    <p:sldId id="376" r:id="rId29"/>
    <p:sldId id="380" r:id="rId30"/>
    <p:sldId id="391" r:id="rId31"/>
    <p:sldId id="392" r:id="rId32"/>
    <p:sldId id="389" r:id="rId33"/>
    <p:sldId id="390" r:id="rId34"/>
    <p:sldId id="393" r:id="rId35"/>
    <p:sldId id="397" r:id="rId36"/>
    <p:sldId id="260" r:id="rId37"/>
    <p:sldId id="386" r:id="rId38"/>
    <p:sldId id="398" r:id="rId39"/>
    <p:sldId id="401" r:id="rId40"/>
    <p:sldId id="402" r:id="rId41"/>
    <p:sldId id="405" r:id="rId42"/>
    <p:sldId id="403" r:id="rId43"/>
    <p:sldId id="404" r:id="rId44"/>
    <p:sldId id="407" r:id="rId45"/>
    <p:sldId id="406" r:id="rId46"/>
    <p:sldId id="409" r:id="rId47"/>
    <p:sldId id="408" r:id="rId48"/>
    <p:sldId id="394" r:id="rId49"/>
    <p:sldId id="384" r:id="rId50"/>
    <p:sldId id="387" r:id="rId51"/>
    <p:sldId id="381" r:id="rId52"/>
    <p:sldId id="388" r:id="rId53"/>
    <p:sldId id="383" r:id="rId54"/>
    <p:sldId id="382" r:id="rId55"/>
    <p:sldId id="377" r:id="rId56"/>
    <p:sldId id="395" r:id="rId57"/>
    <p:sldId id="399" r:id="rId58"/>
    <p:sldId id="410"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99"/>
    <a:srgbClr val="006600"/>
    <a:srgbClr val="000066"/>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varScale="1">
        <p:scale>
          <a:sx n="87" d="100"/>
          <a:sy n="87" d="100"/>
        </p:scale>
        <p:origin x="58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C8F97-A3C8-436D-AD62-2918AADF64D5}" type="datetimeFigureOut">
              <a:rPr lang="en-US" smtClean="0"/>
              <a:t>4/16/2018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4A38EC-5708-4803-9A5E-29EEBD310473}" type="slidenum">
              <a:rPr lang="en-US" smtClean="0"/>
              <a:t>‹#›</a:t>
            </a:fld>
            <a:endParaRPr lang="en-US"/>
          </a:p>
        </p:txBody>
      </p:sp>
    </p:spTree>
    <p:extLst>
      <p:ext uri="{BB962C8B-B14F-4D97-AF65-F5344CB8AC3E}">
        <p14:creationId xmlns:p14="http://schemas.microsoft.com/office/powerpoint/2010/main" val="3175384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4A38EC-5708-4803-9A5E-29EEBD310473}" type="slidenum">
              <a:rPr lang="en-US" smtClean="0"/>
              <a:t>1</a:t>
            </a:fld>
            <a:endParaRPr lang="en-US"/>
          </a:p>
        </p:txBody>
      </p:sp>
    </p:spTree>
    <p:extLst>
      <p:ext uri="{BB962C8B-B14F-4D97-AF65-F5344CB8AC3E}">
        <p14:creationId xmlns:p14="http://schemas.microsoft.com/office/powerpoint/2010/main" val="3096119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4A38EC-5708-4803-9A5E-29EEBD310473}" type="slidenum">
              <a:rPr lang="en-US" smtClean="0"/>
              <a:t>37</a:t>
            </a:fld>
            <a:endParaRPr lang="en-US"/>
          </a:p>
        </p:txBody>
      </p:sp>
    </p:spTree>
    <p:extLst>
      <p:ext uri="{BB962C8B-B14F-4D97-AF65-F5344CB8AC3E}">
        <p14:creationId xmlns:p14="http://schemas.microsoft.com/office/powerpoint/2010/main" val="534377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4/3/2018</a:t>
            </a:r>
            <a:endParaRPr lang="en-US"/>
          </a:p>
        </p:txBody>
      </p:sp>
      <p:sp>
        <p:nvSpPr>
          <p:cNvPr id="5" name="Footer Placeholder 4"/>
          <p:cNvSpPr>
            <a:spLocks noGrp="1"/>
          </p:cNvSpPr>
          <p:nvPr>
            <p:ph type="ftr" sz="quarter" idx="11"/>
          </p:nvPr>
        </p:nvSpPr>
        <p:spPr/>
        <p:txBody>
          <a:bodyPr/>
          <a:lstStyle/>
          <a:p>
            <a:r>
              <a:rPr lang="en-US" smtClean="0"/>
              <a:t>Macine Learning                            FUUAST</a:t>
            </a:r>
            <a:endParaRPr lang="en-US"/>
          </a:p>
        </p:txBody>
      </p:sp>
      <p:sp>
        <p:nvSpPr>
          <p:cNvPr id="6" name="Slide Number Placeholder 5"/>
          <p:cNvSpPr>
            <a:spLocks noGrp="1"/>
          </p:cNvSpPr>
          <p:nvPr>
            <p:ph type="sldNum" sz="quarter" idx="12"/>
          </p:nvPr>
        </p:nvSpPr>
        <p:spPr/>
        <p:txBody>
          <a:bodyPr/>
          <a:lstStyle/>
          <a:p>
            <a:fld id="{6F009730-05F9-4472-8C24-12BC3DA3AE0D}" type="slidenum">
              <a:rPr lang="en-US" smtClean="0"/>
              <a:t>‹#›</a:t>
            </a:fld>
            <a:endParaRPr lang="en-US"/>
          </a:p>
        </p:txBody>
      </p:sp>
    </p:spTree>
    <p:extLst>
      <p:ext uri="{BB962C8B-B14F-4D97-AF65-F5344CB8AC3E}">
        <p14:creationId xmlns:p14="http://schemas.microsoft.com/office/powerpoint/2010/main" val="307410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4/3/2018</a:t>
            </a:r>
            <a:endParaRPr lang="en-US"/>
          </a:p>
        </p:txBody>
      </p:sp>
      <p:sp>
        <p:nvSpPr>
          <p:cNvPr id="5" name="Footer Placeholder 4"/>
          <p:cNvSpPr>
            <a:spLocks noGrp="1"/>
          </p:cNvSpPr>
          <p:nvPr>
            <p:ph type="ftr" sz="quarter" idx="11"/>
          </p:nvPr>
        </p:nvSpPr>
        <p:spPr/>
        <p:txBody>
          <a:bodyPr/>
          <a:lstStyle/>
          <a:p>
            <a:r>
              <a:rPr lang="en-US" smtClean="0"/>
              <a:t>Macine Learning                            FUUAST</a:t>
            </a:r>
            <a:endParaRPr lang="en-US"/>
          </a:p>
        </p:txBody>
      </p:sp>
      <p:sp>
        <p:nvSpPr>
          <p:cNvPr id="6" name="Slide Number Placeholder 5"/>
          <p:cNvSpPr>
            <a:spLocks noGrp="1"/>
          </p:cNvSpPr>
          <p:nvPr>
            <p:ph type="sldNum" sz="quarter" idx="12"/>
          </p:nvPr>
        </p:nvSpPr>
        <p:spPr/>
        <p:txBody>
          <a:bodyPr/>
          <a:lstStyle/>
          <a:p>
            <a:fld id="{6F009730-05F9-4472-8C24-12BC3DA3AE0D}" type="slidenum">
              <a:rPr lang="en-US" smtClean="0"/>
              <a:t>‹#›</a:t>
            </a:fld>
            <a:endParaRPr lang="en-US"/>
          </a:p>
        </p:txBody>
      </p:sp>
    </p:spTree>
    <p:extLst>
      <p:ext uri="{BB962C8B-B14F-4D97-AF65-F5344CB8AC3E}">
        <p14:creationId xmlns:p14="http://schemas.microsoft.com/office/powerpoint/2010/main" val="698604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4/3/2018</a:t>
            </a:r>
            <a:endParaRPr lang="en-US"/>
          </a:p>
        </p:txBody>
      </p:sp>
      <p:sp>
        <p:nvSpPr>
          <p:cNvPr id="5" name="Footer Placeholder 4"/>
          <p:cNvSpPr>
            <a:spLocks noGrp="1"/>
          </p:cNvSpPr>
          <p:nvPr>
            <p:ph type="ftr" sz="quarter" idx="11"/>
          </p:nvPr>
        </p:nvSpPr>
        <p:spPr/>
        <p:txBody>
          <a:bodyPr/>
          <a:lstStyle/>
          <a:p>
            <a:r>
              <a:rPr lang="en-US" smtClean="0"/>
              <a:t>Macine Learning                            FUUAST</a:t>
            </a:r>
            <a:endParaRPr lang="en-US"/>
          </a:p>
        </p:txBody>
      </p:sp>
      <p:sp>
        <p:nvSpPr>
          <p:cNvPr id="6" name="Slide Number Placeholder 5"/>
          <p:cNvSpPr>
            <a:spLocks noGrp="1"/>
          </p:cNvSpPr>
          <p:nvPr>
            <p:ph type="sldNum" sz="quarter" idx="12"/>
          </p:nvPr>
        </p:nvSpPr>
        <p:spPr/>
        <p:txBody>
          <a:bodyPr/>
          <a:lstStyle/>
          <a:p>
            <a:fld id="{6F009730-05F9-4472-8C24-12BC3DA3AE0D}" type="slidenum">
              <a:rPr lang="en-US" smtClean="0"/>
              <a:t>‹#›</a:t>
            </a:fld>
            <a:endParaRPr lang="en-US"/>
          </a:p>
        </p:txBody>
      </p:sp>
    </p:spTree>
    <p:extLst>
      <p:ext uri="{BB962C8B-B14F-4D97-AF65-F5344CB8AC3E}">
        <p14:creationId xmlns:p14="http://schemas.microsoft.com/office/powerpoint/2010/main" val="707032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4/3/2018</a:t>
            </a:r>
            <a:endParaRPr lang="en-US"/>
          </a:p>
        </p:txBody>
      </p:sp>
      <p:sp>
        <p:nvSpPr>
          <p:cNvPr id="5" name="Footer Placeholder 4"/>
          <p:cNvSpPr>
            <a:spLocks noGrp="1"/>
          </p:cNvSpPr>
          <p:nvPr>
            <p:ph type="ftr" sz="quarter" idx="11"/>
          </p:nvPr>
        </p:nvSpPr>
        <p:spPr/>
        <p:txBody>
          <a:bodyPr/>
          <a:lstStyle/>
          <a:p>
            <a:r>
              <a:rPr lang="en-US" smtClean="0"/>
              <a:t>Macine Learning                            FUUAST</a:t>
            </a:r>
            <a:endParaRPr lang="en-US"/>
          </a:p>
        </p:txBody>
      </p:sp>
      <p:sp>
        <p:nvSpPr>
          <p:cNvPr id="6" name="Slide Number Placeholder 5"/>
          <p:cNvSpPr>
            <a:spLocks noGrp="1"/>
          </p:cNvSpPr>
          <p:nvPr>
            <p:ph type="sldNum" sz="quarter" idx="12"/>
          </p:nvPr>
        </p:nvSpPr>
        <p:spPr/>
        <p:txBody>
          <a:bodyPr/>
          <a:lstStyle/>
          <a:p>
            <a:fld id="{6F009730-05F9-4472-8C24-12BC3DA3AE0D}" type="slidenum">
              <a:rPr lang="en-US" smtClean="0"/>
              <a:t>‹#›</a:t>
            </a:fld>
            <a:endParaRPr lang="en-US"/>
          </a:p>
        </p:txBody>
      </p:sp>
    </p:spTree>
    <p:extLst>
      <p:ext uri="{BB962C8B-B14F-4D97-AF65-F5344CB8AC3E}">
        <p14:creationId xmlns:p14="http://schemas.microsoft.com/office/powerpoint/2010/main" val="1974480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4/3/2018</a:t>
            </a:r>
            <a:endParaRPr lang="en-US"/>
          </a:p>
        </p:txBody>
      </p:sp>
      <p:sp>
        <p:nvSpPr>
          <p:cNvPr id="5" name="Footer Placeholder 4"/>
          <p:cNvSpPr>
            <a:spLocks noGrp="1"/>
          </p:cNvSpPr>
          <p:nvPr>
            <p:ph type="ftr" sz="quarter" idx="11"/>
          </p:nvPr>
        </p:nvSpPr>
        <p:spPr/>
        <p:txBody>
          <a:bodyPr/>
          <a:lstStyle/>
          <a:p>
            <a:r>
              <a:rPr lang="en-US" smtClean="0"/>
              <a:t>Macine Learning                            FUUAST</a:t>
            </a:r>
            <a:endParaRPr lang="en-US"/>
          </a:p>
        </p:txBody>
      </p:sp>
      <p:sp>
        <p:nvSpPr>
          <p:cNvPr id="6" name="Slide Number Placeholder 5"/>
          <p:cNvSpPr>
            <a:spLocks noGrp="1"/>
          </p:cNvSpPr>
          <p:nvPr>
            <p:ph type="sldNum" sz="quarter" idx="12"/>
          </p:nvPr>
        </p:nvSpPr>
        <p:spPr/>
        <p:txBody>
          <a:bodyPr/>
          <a:lstStyle/>
          <a:p>
            <a:fld id="{6F009730-05F9-4472-8C24-12BC3DA3AE0D}" type="slidenum">
              <a:rPr lang="en-US" smtClean="0"/>
              <a:t>‹#›</a:t>
            </a:fld>
            <a:endParaRPr lang="en-US"/>
          </a:p>
        </p:txBody>
      </p:sp>
    </p:spTree>
    <p:extLst>
      <p:ext uri="{BB962C8B-B14F-4D97-AF65-F5344CB8AC3E}">
        <p14:creationId xmlns:p14="http://schemas.microsoft.com/office/powerpoint/2010/main" val="4213379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a:t>
            </a:fld>
            <a:endParaRPr lang="en-US"/>
          </a:p>
        </p:txBody>
      </p:sp>
    </p:spTree>
    <p:extLst>
      <p:ext uri="{BB962C8B-B14F-4D97-AF65-F5344CB8AC3E}">
        <p14:creationId xmlns:p14="http://schemas.microsoft.com/office/powerpoint/2010/main" val="847496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4/3/2018</a:t>
            </a:r>
            <a:endParaRPr lang="en-US"/>
          </a:p>
        </p:txBody>
      </p:sp>
      <p:sp>
        <p:nvSpPr>
          <p:cNvPr id="8" name="Footer Placeholder 7"/>
          <p:cNvSpPr>
            <a:spLocks noGrp="1"/>
          </p:cNvSpPr>
          <p:nvPr>
            <p:ph type="ftr" sz="quarter" idx="11"/>
          </p:nvPr>
        </p:nvSpPr>
        <p:spPr/>
        <p:txBody>
          <a:bodyPr/>
          <a:lstStyle/>
          <a:p>
            <a:r>
              <a:rPr lang="en-US" smtClean="0"/>
              <a:t>Macine Learning                            FUUAST</a:t>
            </a:r>
            <a:endParaRPr lang="en-US"/>
          </a:p>
        </p:txBody>
      </p:sp>
      <p:sp>
        <p:nvSpPr>
          <p:cNvPr id="9" name="Slide Number Placeholder 8"/>
          <p:cNvSpPr>
            <a:spLocks noGrp="1"/>
          </p:cNvSpPr>
          <p:nvPr>
            <p:ph type="sldNum" sz="quarter" idx="12"/>
          </p:nvPr>
        </p:nvSpPr>
        <p:spPr/>
        <p:txBody>
          <a:bodyPr/>
          <a:lstStyle/>
          <a:p>
            <a:fld id="{6F009730-05F9-4472-8C24-12BC3DA3AE0D}" type="slidenum">
              <a:rPr lang="en-US" smtClean="0"/>
              <a:t>‹#›</a:t>
            </a:fld>
            <a:endParaRPr lang="en-US"/>
          </a:p>
        </p:txBody>
      </p:sp>
    </p:spTree>
    <p:extLst>
      <p:ext uri="{BB962C8B-B14F-4D97-AF65-F5344CB8AC3E}">
        <p14:creationId xmlns:p14="http://schemas.microsoft.com/office/powerpoint/2010/main" val="2765263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4/3/2018</a:t>
            </a:r>
            <a:endParaRPr lang="en-US"/>
          </a:p>
        </p:txBody>
      </p:sp>
      <p:sp>
        <p:nvSpPr>
          <p:cNvPr id="4" name="Footer Placeholder 3"/>
          <p:cNvSpPr>
            <a:spLocks noGrp="1"/>
          </p:cNvSpPr>
          <p:nvPr>
            <p:ph type="ftr" sz="quarter" idx="11"/>
          </p:nvPr>
        </p:nvSpPr>
        <p:spPr/>
        <p:txBody>
          <a:bodyPr/>
          <a:lstStyle/>
          <a:p>
            <a:r>
              <a:rPr lang="en-US" smtClean="0"/>
              <a:t>Macine Learning                            FUUAST</a:t>
            </a:r>
            <a:endParaRPr lang="en-US"/>
          </a:p>
        </p:txBody>
      </p:sp>
      <p:sp>
        <p:nvSpPr>
          <p:cNvPr id="5" name="Slide Number Placeholder 4"/>
          <p:cNvSpPr>
            <a:spLocks noGrp="1"/>
          </p:cNvSpPr>
          <p:nvPr>
            <p:ph type="sldNum" sz="quarter" idx="12"/>
          </p:nvPr>
        </p:nvSpPr>
        <p:spPr/>
        <p:txBody>
          <a:bodyPr/>
          <a:lstStyle/>
          <a:p>
            <a:fld id="{6F009730-05F9-4472-8C24-12BC3DA3AE0D}" type="slidenum">
              <a:rPr lang="en-US" smtClean="0"/>
              <a:t>‹#›</a:t>
            </a:fld>
            <a:endParaRPr lang="en-US"/>
          </a:p>
        </p:txBody>
      </p:sp>
    </p:spTree>
    <p:extLst>
      <p:ext uri="{BB962C8B-B14F-4D97-AF65-F5344CB8AC3E}">
        <p14:creationId xmlns:p14="http://schemas.microsoft.com/office/powerpoint/2010/main" val="2849792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4/3/2018</a:t>
            </a:r>
            <a:endParaRPr lang="en-US"/>
          </a:p>
        </p:txBody>
      </p:sp>
      <p:sp>
        <p:nvSpPr>
          <p:cNvPr id="3" name="Footer Placeholder 2"/>
          <p:cNvSpPr>
            <a:spLocks noGrp="1"/>
          </p:cNvSpPr>
          <p:nvPr>
            <p:ph type="ftr" sz="quarter" idx="11"/>
          </p:nvPr>
        </p:nvSpPr>
        <p:spPr/>
        <p:txBody>
          <a:bodyPr/>
          <a:lstStyle/>
          <a:p>
            <a:r>
              <a:rPr lang="en-US" smtClean="0"/>
              <a:t>Macine Learning                            FUUAST</a:t>
            </a:r>
            <a:endParaRPr lang="en-US"/>
          </a:p>
        </p:txBody>
      </p:sp>
      <p:sp>
        <p:nvSpPr>
          <p:cNvPr id="4" name="Slide Number Placeholder 3"/>
          <p:cNvSpPr>
            <a:spLocks noGrp="1"/>
          </p:cNvSpPr>
          <p:nvPr>
            <p:ph type="sldNum" sz="quarter" idx="12"/>
          </p:nvPr>
        </p:nvSpPr>
        <p:spPr/>
        <p:txBody>
          <a:bodyPr/>
          <a:lstStyle/>
          <a:p>
            <a:fld id="{6F009730-05F9-4472-8C24-12BC3DA3AE0D}" type="slidenum">
              <a:rPr lang="en-US" smtClean="0"/>
              <a:t>‹#›</a:t>
            </a:fld>
            <a:endParaRPr lang="en-US"/>
          </a:p>
        </p:txBody>
      </p:sp>
    </p:spTree>
    <p:extLst>
      <p:ext uri="{BB962C8B-B14F-4D97-AF65-F5344CB8AC3E}">
        <p14:creationId xmlns:p14="http://schemas.microsoft.com/office/powerpoint/2010/main" val="2325142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a:t>
            </a:fld>
            <a:endParaRPr lang="en-US"/>
          </a:p>
        </p:txBody>
      </p:sp>
    </p:spTree>
    <p:extLst>
      <p:ext uri="{BB962C8B-B14F-4D97-AF65-F5344CB8AC3E}">
        <p14:creationId xmlns:p14="http://schemas.microsoft.com/office/powerpoint/2010/main" val="189309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a:t>
            </a:fld>
            <a:endParaRPr lang="en-US"/>
          </a:p>
        </p:txBody>
      </p:sp>
    </p:spTree>
    <p:extLst>
      <p:ext uri="{BB962C8B-B14F-4D97-AF65-F5344CB8AC3E}">
        <p14:creationId xmlns:p14="http://schemas.microsoft.com/office/powerpoint/2010/main" val="2279386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4/3/2018</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Macine Learning                            FUUAST</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009730-05F9-4472-8C24-12BC3DA3AE0D}" type="slidenum">
              <a:rPr lang="en-US" smtClean="0"/>
              <a:t>‹#›</a:t>
            </a:fld>
            <a:endParaRPr lang="en-US"/>
          </a:p>
        </p:txBody>
      </p:sp>
    </p:spTree>
    <p:extLst>
      <p:ext uri="{BB962C8B-B14F-4D97-AF65-F5344CB8AC3E}">
        <p14:creationId xmlns:p14="http://schemas.microsoft.com/office/powerpoint/2010/main" val="1123878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wmf"/><Relationship Id="rId5" Type="http://schemas.openxmlformats.org/officeDocument/2006/relationships/oleObject" Target="../embeddings/oleObject3.bin"/><Relationship Id="rId4" Type="http://schemas.openxmlformats.org/officeDocument/2006/relationships/image" Target="../media/image4.wmf"/><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2.wmf"/></Relationships>
</file>

<file path=ppt/slides/_rels/slide41.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image" Target="../media/image16.wmf"/><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4.wmf"/><Relationship Id="rId11" Type="http://schemas.openxmlformats.org/officeDocument/2006/relationships/oleObject" Target="../embeddings/oleObject11.bin"/><Relationship Id="rId5" Type="http://schemas.openxmlformats.org/officeDocument/2006/relationships/oleObject" Target="../embeddings/oleObject7.bin"/><Relationship Id="rId10" Type="http://schemas.openxmlformats.org/officeDocument/2006/relationships/oleObject" Target="../embeddings/oleObject10.bin"/><Relationship Id="rId4" Type="http://schemas.openxmlformats.org/officeDocument/2006/relationships/image" Target="../media/image13.wmf"/><Relationship Id="rId9" Type="http://schemas.openxmlformats.org/officeDocument/2006/relationships/oleObject" Target="../embeddings/oleObject9.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7.wmf"/></Relationships>
</file>

<file path=ppt/slides/_rels/slide4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0.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21.w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20.wmf"/></Relationships>
</file>

<file path=ppt/slides/_rels/slide5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Subtitle 2"/>
          <p:cNvSpPr txBox="1">
            <a:spLocks/>
          </p:cNvSpPr>
          <p:nvPr/>
        </p:nvSpPr>
        <p:spPr bwMode="auto">
          <a:xfrm>
            <a:off x="5606016" y="5786437"/>
            <a:ext cx="33528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400" dirty="0">
                <a:solidFill>
                  <a:srgbClr val="003300"/>
                </a:solidFill>
                <a:latin typeface="Forte" panose="03060902040502070203" pitchFamily="66" charset="0"/>
              </a:rPr>
              <a:t>Prof. Muhammad Saeed</a:t>
            </a:r>
          </a:p>
        </p:txBody>
      </p:sp>
      <p:sp>
        <p:nvSpPr>
          <p:cNvPr id="12" name="Rectangle 11"/>
          <p:cNvSpPr/>
          <p:nvPr/>
        </p:nvSpPr>
        <p:spPr>
          <a:xfrm>
            <a:off x="782513" y="1041956"/>
            <a:ext cx="7737231" cy="4708981"/>
          </a:xfrm>
          <a:prstGeom prst="rect">
            <a:avLst/>
          </a:prstGeom>
          <a:noFill/>
        </p:spPr>
        <p:txBody>
          <a:bodyPr wrap="square" lIns="91440" tIns="45720" rIns="91440" bIns="45720">
            <a:spAutoFit/>
          </a:bodyPr>
          <a:lstStyle/>
          <a:p>
            <a:pPr algn="ctr"/>
            <a:r>
              <a:rPr lang="en-US" sz="6000" dirty="0" smtClean="0">
                <a:ln w="6600">
                  <a:solidFill>
                    <a:schemeClr val="accent2"/>
                  </a:solidFill>
                  <a:prstDash val="solid"/>
                </a:ln>
                <a:solidFill>
                  <a:srgbClr val="C00000"/>
                </a:solidFill>
                <a:effectLst>
                  <a:outerShdw blurRad="38100" dist="38100" dir="2700000" algn="tl">
                    <a:srgbClr val="000000">
                      <a:alpha val="43137"/>
                    </a:srgbClr>
                  </a:outerShdw>
                </a:effectLst>
                <a:latin typeface="Century Gothic" panose="020B0502020202020204" pitchFamily="34" charset="0"/>
              </a:rPr>
              <a:t>Machine Learning</a:t>
            </a:r>
          </a:p>
          <a:p>
            <a:pPr algn="ctr"/>
            <a:r>
              <a:rPr lang="en-US" sz="4800" b="1" i="1" dirty="0">
                <a:effectLst>
                  <a:outerShdw blurRad="38100" dist="38100" dir="2700000" algn="tl">
                    <a:srgbClr val="000000">
                      <a:alpha val="43137"/>
                    </a:srgbClr>
                  </a:outerShdw>
                </a:effectLst>
              </a:rPr>
              <a:t>in </a:t>
            </a:r>
            <a:r>
              <a:rPr lang="en-US" sz="6000" b="1" dirty="0">
                <a:solidFill>
                  <a:srgbClr val="660066"/>
                </a:solidFill>
                <a:effectLst>
                  <a:outerShdw blurRad="38100" dist="38100" dir="2700000" algn="tl">
                    <a:srgbClr val="000000">
                      <a:alpha val="43137"/>
                    </a:srgbClr>
                  </a:outerShdw>
                </a:effectLst>
                <a:latin typeface="Times New Roman" pitchFamily="18" charset="0"/>
                <a:cs typeface="Times New Roman" pitchFamily="18" charset="0"/>
              </a:rPr>
              <a:t>Python</a:t>
            </a:r>
            <a:endParaRPr lang="en-US" sz="6000" dirty="0" smtClean="0">
              <a:ln w="6600">
                <a:solidFill>
                  <a:schemeClr val="accent2"/>
                </a:solidFill>
                <a:prstDash val="solid"/>
              </a:ln>
              <a:solidFill>
                <a:srgbClr val="C00000"/>
              </a:solidFill>
              <a:effectLst>
                <a:outerShdw blurRad="38100" dist="38100" dir="2700000" algn="tl">
                  <a:srgbClr val="000000">
                    <a:alpha val="43137"/>
                  </a:srgbClr>
                </a:outerShdw>
              </a:effectLst>
              <a:latin typeface="Century Gothic" panose="020B0502020202020204" pitchFamily="34" charset="0"/>
            </a:endParaRPr>
          </a:p>
          <a:p>
            <a:pPr algn="ctr"/>
            <a:endParaRPr lang="en-US" sz="6000" dirty="0" smtClean="0">
              <a:ln w="6600">
                <a:solidFill>
                  <a:schemeClr val="accent2"/>
                </a:solidFill>
                <a:prstDash val="solid"/>
              </a:ln>
              <a:solidFill>
                <a:srgbClr val="C00000"/>
              </a:solidFill>
              <a:effectLst>
                <a:outerShdw blurRad="38100" dist="38100" dir="2700000" algn="tl">
                  <a:srgbClr val="000000">
                    <a:alpha val="43137"/>
                  </a:srgbClr>
                </a:outerShdw>
              </a:effectLst>
              <a:latin typeface="Century Gothic" panose="020B0502020202020204" pitchFamily="34" charset="0"/>
            </a:endParaRPr>
          </a:p>
          <a:p>
            <a:pPr algn="ctr"/>
            <a:endParaRPr lang="en-US" sz="4000" dirty="0" smtClean="0">
              <a:ln w="6600">
                <a:solidFill>
                  <a:schemeClr val="accent2"/>
                </a:solidFill>
                <a:prstDash val="solid"/>
              </a:ln>
              <a:solidFill>
                <a:srgbClr val="7030A0"/>
              </a:solidFill>
              <a:latin typeface="Century Gothic" panose="020B0502020202020204" pitchFamily="34" charset="0"/>
            </a:endParaRPr>
          </a:p>
          <a:p>
            <a:pPr algn="ctr"/>
            <a:r>
              <a:rPr lang="en-US" sz="4000" dirty="0" err="1" smtClean="0">
                <a:ln w="6600">
                  <a:solidFill>
                    <a:schemeClr val="accent2"/>
                  </a:solidFill>
                  <a:prstDash val="solid"/>
                </a:ln>
                <a:solidFill>
                  <a:srgbClr val="7030A0"/>
                </a:solidFill>
                <a:latin typeface="Century Gothic" panose="020B0502020202020204" pitchFamily="34" charset="0"/>
              </a:rPr>
              <a:t>Scikit</a:t>
            </a:r>
            <a:r>
              <a:rPr lang="en-US" sz="4000" dirty="0" smtClean="0">
                <a:ln w="6600">
                  <a:solidFill>
                    <a:schemeClr val="accent2"/>
                  </a:solidFill>
                  <a:prstDash val="solid"/>
                </a:ln>
                <a:solidFill>
                  <a:srgbClr val="7030A0"/>
                </a:solidFill>
                <a:latin typeface="Century Gothic" panose="020B0502020202020204" pitchFamily="34" charset="0"/>
              </a:rPr>
              <a:t>-learn</a:t>
            </a:r>
          </a:p>
          <a:p>
            <a:pPr algn="ctr"/>
            <a:r>
              <a:rPr lang="en-US" sz="4000" b="1" dirty="0" smtClean="0">
                <a:ln w="6600">
                  <a:solidFill>
                    <a:schemeClr val="accent2"/>
                  </a:solidFill>
                  <a:prstDash val="solid"/>
                </a:ln>
                <a:solidFill>
                  <a:srgbClr val="7030A0"/>
                </a:solidFill>
                <a:effectLst>
                  <a:outerShdw blurRad="38100" dist="38100" dir="2700000" algn="tl">
                    <a:srgbClr val="000000">
                      <a:alpha val="43137"/>
                    </a:srgbClr>
                  </a:outerShdw>
                </a:effectLst>
                <a:latin typeface="Century Gothic" panose="020B0502020202020204" pitchFamily="34" charset="0"/>
              </a:rPr>
              <a:t>1</a:t>
            </a:r>
            <a:endParaRPr lang="en-US" sz="2800" b="1" dirty="0">
              <a:solidFill>
                <a:srgbClr val="7030A0"/>
              </a:solidFill>
              <a:effectLst>
                <a:outerShdw blurRad="38100" dist="38100" dir="2700000" algn="tl">
                  <a:srgbClr val="000000">
                    <a:alpha val="43137"/>
                  </a:srgbClr>
                </a:outerShdw>
              </a:effectLst>
            </a:endParaRPr>
          </a:p>
        </p:txBody>
      </p:sp>
      <p:pic>
        <p:nvPicPr>
          <p:cNvPr id="14"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1253" y="3308433"/>
            <a:ext cx="799072" cy="799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4/3/2018</a:t>
            </a:r>
            <a:endParaRPr lang="en-US"/>
          </a:p>
        </p:txBody>
      </p:sp>
      <p:sp>
        <p:nvSpPr>
          <p:cNvPr id="3" name="Footer Placeholder 2"/>
          <p:cNvSpPr>
            <a:spLocks noGrp="1"/>
          </p:cNvSpPr>
          <p:nvPr>
            <p:ph type="ftr" sz="quarter" idx="11"/>
          </p:nvPr>
        </p:nvSpPr>
        <p:spPr/>
        <p:txBody>
          <a:bodyPr/>
          <a:lstStyle/>
          <a:p>
            <a:r>
              <a:rPr lang="en-US" smtClean="0"/>
              <a:t>Macine Learning                            FUUAST</a:t>
            </a:r>
            <a:endParaRPr lang="en-US"/>
          </a:p>
        </p:txBody>
      </p:sp>
      <p:sp>
        <p:nvSpPr>
          <p:cNvPr id="4" name="Slide Number Placeholder 3"/>
          <p:cNvSpPr>
            <a:spLocks noGrp="1"/>
          </p:cNvSpPr>
          <p:nvPr>
            <p:ph type="sldNum" sz="quarter" idx="12"/>
          </p:nvPr>
        </p:nvSpPr>
        <p:spPr/>
        <p:txBody>
          <a:bodyPr/>
          <a:lstStyle/>
          <a:p>
            <a:fld id="{6F009730-05F9-4472-8C24-12BC3DA3AE0D}" type="slidenum">
              <a:rPr lang="en-US" smtClean="0"/>
              <a:t>1</a:t>
            </a:fld>
            <a:endParaRPr lang="en-US"/>
          </a:p>
        </p:txBody>
      </p:sp>
    </p:spTree>
    <p:extLst>
      <p:ext uri="{BB962C8B-B14F-4D97-AF65-F5344CB8AC3E}">
        <p14:creationId xmlns:p14="http://schemas.microsoft.com/office/powerpoint/2010/main" val="5042830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1082" y="1135801"/>
            <a:ext cx="3587521"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Unsupervised </a:t>
            </a:r>
            <a:r>
              <a:rPr lang="en-US" sz="2400" dirty="0">
                <a:solidFill>
                  <a:srgbClr val="FF0000"/>
                </a:solidFill>
                <a:effectLst>
                  <a:outerShdw blurRad="38100" dist="38100" dir="2700000" algn="tl">
                    <a:srgbClr val="000000">
                      <a:alpha val="43137"/>
                    </a:srgbClr>
                  </a:outerShdw>
                </a:effectLst>
              </a:rPr>
              <a:t>Learning:</a:t>
            </a:r>
          </a:p>
        </p:txBody>
      </p:sp>
      <p:sp>
        <p:nvSpPr>
          <p:cNvPr id="3" name="TextBox 2"/>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Introduction to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1286378" y="1830199"/>
            <a:ext cx="5782638" cy="2862322"/>
          </a:xfrm>
          <a:prstGeom prst="rect">
            <a:avLst/>
          </a:prstGeom>
        </p:spPr>
        <p:txBody>
          <a:bodyPr wrap="square">
            <a:spAutoFit/>
          </a:bodyPr>
          <a:lstStyle/>
          <a:p>
            <a:r>
              <a:rPr lang="en-US" dirty="0">
                <a:solidFill>
                  <a:srgbClr val="000000"/>
                </a:solidFill>
                <a:latin typeface="NimbusRomNo9L-Regu"/>
              </a:rPr>
              <a:t>Unsupervised learning, in which the training data consists of a set of input vectors x without any </a:t>
            </a:r>
            <a:r>
              <a:rPr lang="en-US" dirty="0" smtClean="0">
                <a:solidFill>
                  <a:srgbClr val="000000"/>
                </a:solidFill>
                <a:latin typeface="NimbusRomNo9L-Regu"/>
              </a:rPr>
              <a:t>corresponding target </a:t>
            </a:r>
            <a:r>
              <a:rPr lang="en-US" dirty="0">
                <a:solidFill>
                  <a:srgbClr val="000000"/>
                </a:solidFill>
                <a:latin typeface="NimbusRomNo9L-Regu"/>
              </a:rPr>
              <a:t>values. </a:t>
            </a:r>
            <a:endParaRPr lang="en-US" dirty="0" smtClean="0">
              <a:solidFill>
                <a:srgbClr val="000000"/>
              </a:solidFill>
              <a:latin typeface="NimbusRomNo9L-Regu"/>
            </a:endParaRPr>
          </a:p>
          <a:p>
            <a:r>
              <a:rPr lang="en-US" dirty="0" smtClean="0">
                <a:solidFill>
                  <a:srgbClr val="000000"/>
                </a:solidFill>
                <a:latin typeface="NimbusRomNo9L-Regu"/>
              </a:rPr>
              <a:t>The </a:t>
            </a:r>
            <a:r>
              <a:rPr lang="en-US" dirty="0">
                <a:solidFill>
                  <a:srgbClr val="000000"/>
                </a:solidFill>
                <a:latin typeface="NimbusRomNo9L-Regu"/>
              </a:rPr>
              <a:t>goal in such problems may be to discover groups of similar examples within the data, </a:t>
            </a:r>
            <a:r>
              <a:rPr lang="en-US" dirty="0" smtClean="0">
                <a:solidFill>
                  <a:srgbClr val="000000"/>
                </a:solidFill>
                <a:latin typeface="NimbusRomNo9L-Regu"/>
              </a:rPr>
              <a:t>where it </a:t>
            </a:r>
            <a:r>
              <a:rPr lang="en-US" dirty="0">
                <a:solidFill>
                  <a:srgbClr val="000000"/>
                </a:solidFill>
                <a:latin typeface="NimbusRomNo9L-Regu"/>
              </a:rPr>
              <a:t>is called </a:t>
            </a:r>
            <a:r>
              <a:rPr lang="en-US" dirty="0">
                <a:solidFill>
                  <a:srgbClr val="0000CC"/>
                </a:solidFill>
                <a:latin typeface="NimbusRomNo9L-Regu"/>
              </a:rPr>
              <a:t>clustering</a:t>
            </a:r>
            <a:r>
              <a:rPr lang="en-US" dirty="0">
                <a:solidFill>
                  <a:srgbClr val="000000"/>
                </a:solidFill>
                <a:latin typeface="NimbusRomNo9L-Regu"/>
              </a:rPr>
              <a:t>, or to determine the distribution of data within the input space, known as </a:t>
            </a:r>
            <a:r>
              <a:rPr lang="en-US" dirty="0">
                <a:solidFill>
                  <a:srgbClr val="0000CC"/>
                </a:solidFill>
                <a:latin typeface="NimbusRomNo9L-Regu"/>
              </a:rPr>
              <a:t>density estimation</a:t>
            </a:r>
            <a:r>
              <a:rPr lang="en-US" dirty="0" smtClean="0">
                <a:solidFill>
                  <a:srgbClr val="000000"/>
                </a:solidFill>
                <a:latin typeface="NimbusRomNo9L-Regu"/>
              </a:rPr>
              <a:t>, or </a:t>
            </a:r>
            <a:r>
              <a:rPr lang="en-US" dirty="0">
                <a:solidFill>
                  <a:srgbClr val="000000"/>
                </a:solidFill>
                <a:latin typeface="NimbusRomNo9L-Regu"/>
              </a:rPr>
              <a:t>to project the data from a high-dimensional space down to two or three dimensions for the purpose </a:t>
            </a:r>
            <a:r>
              <a:rPr lang="en-US" dirty="0" smtClean="0">
                <a:solidFill>
                  <a:srgbClr val="000000"/>
                </a:solidFill>
                <a:latin typeface="NimbusRomNo9L-Regu"/>
              </a:rPr>
              <a:t>of </a:t>
            </a:r>
            <a:r>
              <a:rPr lang="en-US" dirty="0" smtClean="0">
                <a:solidFill>
                  <a:srgbClr val="000000"/>
                </a:solidFill>
                <a:latin typeface="NimbusRomNo9L-ReguItal"/>
              </a:rPr>
              <a:t>Visualization.</a:t>
            </a:r>
            <a:endParaRPr lang="en-US" dirty="0"/>
          </a:p>
        </p:txBody>
      </p:sp>
      <p:sp>
        <p:nvSpPr>
          <p:cNvPr id="5" name="Date Placeholder 4"/>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10</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021970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0001" y="1562995"/>
            <a:ext cx="7264400" cy="4616648"/>
          </a:xfrm>
          <a:prstGeom prst="rect">
            <a:avLst/>
          </a:prstGeom>
        </p:spPr>
        <p:txBody>
          <a:bodyPr wrap="square">
            <a:spAutoFit/>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dirty="0">
                <a:solidFill>
                  <a:srgbClr val="006600"/>
                </a:solidFill>
                <a:latin typeface="ProximaNovaBold"/>
              </a:rPr>
              <a:t>Cross </a:t>
            </a:r>
            <a:r>
              <a:rPr lang="en-US" sz="2400" b="1" dirty="0" smtClean="0">
                <a:solidFill>
                  <a:srgbClr val="006600"/>
                </a:solidFill>
                <a:latin typeface="ProximaNovaBold"/>
              </a:rPr>
              <a:t>Validation</a:t>
            </a:r>
            <a:endParaRPr lang="en-US" sz="2400" dirty="0" smtClean="0">
              <a:solidFill>
                <a:srgbClr val="006600"/>
              </a:solidFill>
              <a:latin typeface="ProximaNovaBold"/>
            </a:endParaR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dirty="0" smtClean="0">
                <a:latin typeface="ProximaNova"/>
              </a:rPr>
              <a:t>Machine </a:t>
            </a:r>
            <a:r>
              <a:rPr lang="en-US" dirty="0">
                <a:latin typeface="ProximaNova"/>
              </a:rPr>
              <a:t>learning </a:t>
            </a:r>
            <a:r>
              <a:rPr lang="en-US" dirty="0">
                <a:solidFill>
                  <a:srgbClr val="000000"/>
                </a:solidFill>
                <a:latin typeface="ProximaNova"/>
              </a:rPr>
              <a:t>is about learning some properties of a data set and applying them to new data. This is why a common practice in machine learning to evaluate an algorithm is to split the data at hand into two sets, one that we call the training set on which we learn data properties and one that we call the testing set on which we test these</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dirty="0">
                <a:solidFill>
                  <a:srgbClr val="000000"/>
                </a:solidFill>
                <a:latin typeface="ProximaNova"/>
              </a:rPr>
              <a:t>properties</a:t>
            </a:r>
            <a:r>
              <a:rPr lang="en-US" dirty="0" smtClean="0">
                <a:solidFill>
                  <a:srgbClr val="000000"/>
                </a:solidFill>
                <a:latin typeface="ProximaNova"/>
              </a:rPr>
              <a:t>.</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endParaRPr lang="en-US" dirty="0" smtClean="0">
              <a:solidFill>
                <a:srgbClr val="000000"/>
              </a:solidFill>
              <a:latin typeface="ProximaNova"/>
            </a:endParaRPr>
          </a:p>
          <a:p>
            <a:pPr marL="285750" indent="-28575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b="1" dirty="0">
                <a:solidFill>
                  <a:srgbClr val="0000CC"/>
                </a:solidFill>
              </a:rPr>
              <a:t>Holdout </a:t>
            </a:r>
            <a:r>
              <a:rPr lang="en-US" b="1" dirty="0" smtClean="0">
                <a:solidFill>
                  <a:srgbClr val="0000CC"/>
                </a:solidFill>
              </a:rPr>
              <a:t>Method</a:t>
            </a:r>
          </a:p>
          <a:p>
            <a:pPr>
              <a:tabLst>
                <a:tab pos="457200" algn="l"/>
              </a:tabLst>
            </a:pPr>
            <a:r>
              <a:rPr lang="en-US" b="1" dirty="0" smtClean="0">
                <a:solidFill>
                  <a:srgbClr val="0000CC"/>
                </a:solidFill>
              </a:rPr>
              <a:t>	</a:t>
            </a:r>
            <a:r>
              <a:rPr lang="en-US" dirty="0"/>
              <a:t>The </a:t>
            </a:r>
            <a:r>
              <a:rPr lang="en-US" b="1" dirty="0"/>
              <a:t>holdout method</a:t>
            </a:r>
            <a:r>
              <a:rPr lang="en-US" dirty="0"/>
              <a:t> is the simplest kind of cross validation. The data </a:t>
            </a:r>
            <a:r>
              <a:rPr lang="en-US" dirty="0" smtClean="0"/>
              <a:t>	set </a:t>
            </a:r>
            <a:r>
              <a:rPr lang="en-US" dirty="0"/>
              <a:t>is separated into two sets, called the training set and the testing </a:t>
            </a:r>
            <a:r>
              <a:rPr lang="en-US" dirty="0" smtClean="0"/>
              <a:t>	set</a:t>
            </a:r>
            <a:r>
              <a:rPr lang="en-US" dirty="0"/>
              <a:t>. The function </a:t>
            </a:r>
            <a:r>
              <a:rPr lang="en-US" dirty="0" err="1"/>
              <a:t>approximator</a:t>
            </a:r>
            <a:r>
              <a:rPr lang="en-US" dirty="0"/>
              <a:t> fits a function using the training set </a:t>
            </a:r>
            <a:r>
              <a:rPr lang="en-US" dirty="0" smtClean="0"/>
              <a:t>	only</a:t>
            </a:r>
            <a:r>
              <a:rPr lang="en-US" dirty="0"/>
              <a:t>. Then the function </a:t>
            </a:r>
            <a:r>
              <a:rPr lang="en-US" dirty="0" err="1"/>
              <a:t>approximator</a:t>
            </a:r>
            <a:r>
              <a:rPr lang="en-US" dirty="0"/>
              <a:t> is asked to predict the output </a:t>
            </a:r>
            <a:r>
              <a:rPr lang="en-US" dirty="0" smtClean="0"/>
              <a:t>	values </a:t>
            </a:r>
            <a:r>
              <a:rPr lang="en-US" dirty="0"/>
              <a:t>for the data in the testing </a:t>
            </a:r>
            <a:r>
              <a:rPr lang="en-US" dirty="0" smtClean="0"/>
              <a:t>set.  </a:t>
            </a:r>
            <a:r>
              <a:rPr lang="en-US" dirty="0"/>
              <a:t>The errors it makes are </a:t>
            </a:r>
            <a:r>
              <a:rPr lang="en-US" dirty="0" smtClean="0"/>
              <a:t>	accumulated </a:t>
            </a:r>
            <a:r>
              <a:rPr lang="en-US" dirty="0"/>
              <a:t>as before to give </a:t>
            </a:r>
            <a:r>
              <a:rPr lang="en-US" dirty="0" smtClean="0"/>
              <a:t>the </a:t>
            </a:r>
            <a:r>
              <a:rPr lang="en-US" dirty="0"/>
              <a:t>mean absolute test set error, which </a:t>
            </a:r>
            <a:r>
              <a:rPr lang="en-US" dirty="0" smtClean="0"/>
              <a:t>	is </a:t>
            </a:r>
            <a:r>
              <a:rPr lang="en-US" dirty="0"/>
              <a:t>used to evaluate the model</a:t>
            </a:r>
            <a:r>
              <a:rPr lang="en-US" dirty="0" smtClean="0"/>
              <a:t>.</a:t>
            </a:r>
            <a:endParaRPr lang="en-US" dirty="0">
              <a:solidFill>
                <a:srgbClr val="000000"/>
              </a:solidFill>
              <a:latin typeface="ProximaNova"/>
            </a:endParaRPr>
          </a:p>
        </p:txBody>
      </p:sp>
      <p:sp>
        <p:nvSpPr>
          <p:cNvPr id="5" name="Rectangle 4"/>
          <p:cNvSpPr/>
          <p:nvPr/>
        </p:nvSpPr>
        <p:spPr>
          <a:xfrm>
            <a:off x="798947" y="1085327"/>
            <a:ext cx="4129400"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Training Set and Testing Set:</a:t>
            </a:r>
            <a:endParaRPr lang="en-US" sz="2400"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Introduction to Machine Learning </a:t>
            </a:r>
            <a:endParaRPr lang="en-US" sz="2800" dirty="0">
              <a:solidFill>
                <a:schemeClr val="bg1"/>
              </a:solidFill>
              <a:latin typeface="Century Gothic" panose="020B0502020202020204" pitchFamily="34" charset="0"/>
            </a:endParaRPr>
          </a:p>
        </p:txBody>
      </p:sp>
      <p:sp>
        <p:nvSpPr>
          <p:cNvPr id="2" name="Date Placeholder 1"/>
          <p:cNvSpPr>
            <a:spLocks noGrp="1"/>
          </p:cNvSpPr>
          <p:nvPr>
            <p:ph type="dt" sz="half" idx="10"/>
          </p:nvPr>
        </p:nvSpPr>
        <p:spPr/>
        <p:txBody>
          <a:bodyPr/>
          <a:lstStyle/>
          <a:p>
            <a:r>
              <a:rPr lang="en-US" smtClean="0"/>
              <a:t>4/3/2018</a:t>
            </a:r>
            <a:endParaRPr lang="en-US"/>
          </a:p>
        </p:txBody>
      </p:sp>
      <p:sp>
        <p:nvSpPr>
          <p:cNvPr id="3" name="Footer Placeholder 2"/>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11</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5251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0000" y="1639198"/>
            <a:ext cx="7672293" cy="4524315"/>
          </a:xfrm>
          <a:prstGeom prst="rect">
            <a:avLst/>
          </a:prstGeom>
        </p:spPr>
        <p:txBody>
          <a:bodyPr wrap="square">
            <a:spAutoFit/>
          </a:bodyPr>
          <a:lstStyle/>
          <a:p>
            <a:pPr marL="285750" indent="-28575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b="1" dirty="0" smtClean="0">
                <a:solidFill>
                  <a:srgbClr val="0000CC"/>
                </a:solidFill>
              </a:rPr>
              <a:t>K-fold Cross Validation</a:t>
            </a:r>
          </a:p>
          <a:p>
            <a:pPr>
              <a:tabLst>
                <a:tab pos="287338" algn="l"/>
                <a:tab pos="457200" algn="l"/>
              </a:tabLst>
            </a:pPr>
            <a:r>
              <a:rPr lang="en-US" b="1" dirty="0" smtClean="0">
                <a:solidFill>
                  <a:srgbClr val="0000CC"/>
                </a:solidFill>
              </a:rPr>
              <a:t>	</a:t>
            </a:r>
            <a:r>
              <a:rPr lang="en-US" dirty="0" smtClean="0"/>
              <a:t>It</a:t>
            </a:r>
            <a:r>
              <a:rPr lang="en-US" dirty="0"/>
              <a:t> is one way to improve over the holdout method. </a:t>
            </a:r>
            <a:r>
              <a:rPr lang="en-US" dirty="0" smtClean="0"/>
              <a:t>The </a:t>
            </a:r>
            <a:r>
              <a:rPr lang="en-US" dirty="0"/>
              <a:t>data set is </a:t>
            </a:r>
            <a:r>
              <a:rPr lang="en-US" dirty="0" smtClean="0"/>
              <a:t>	divided </a:t>
            </a:r>
            <a:r>
              <a:rPr lang="en-US" dirty="0"/>
              <a:t>into </a:t>
            </a:r>
            <a:r>
              <a:rPr lang="en-US" i="1" dirty="0"/>
              <a:t>k</a:t>
            </a:r>
            <a:r>
              <a:rPr lang="en-US" dirty="0"/>
              <a:t> subsets, and the holdout method is </a:t>
            </a:r>
            <a:r>
              <a:rPr lang="en-US" dirty="0" smtClean="0"/>
              <a:t>repeated</a:t>
            </a:r>
            <a:r>
              <a:rPr lang="en-US" dirty="0"/>
              <a:t> </a:t>
            </a:r>
            <a:r>
              <a:rPr lang="en-US" i="1" dirty="0"/>
              <a:t>k</a:t>
            </a:r>
            <a:r>
              <a:rPr lang="en-US" dirty="0"/>
              <a:t> times. Each </a:t>
            </a:r>
            <a:r>
              <a:rPr lang="en-US" dirty="0" smtClean="0"/>
              <a:t>	time</a:t>
            </a:r>
            <a:r>
              <a:rPr lang="en-US" dirty="0"/>
              <a:t>, one of the </a:t>
            </a:r>
            <a:r>
              <a:rPr lang="en-US" i="1" dirty="0"/>
              <a:t>k</a:t>
            </a:r>
            <a:r>
              <a:rPr lang="en-US" dirty="0"/>
              <a:t> subsets is used as the test set </a:t>
            </a:r>
            <a:r>
              <a:rPr lang="en-US" dirty="0" smtClean="0"/>
              <a:t>and </a:t>
            </a:r>
            <a:r>
              <a:rPr lang="en-US" dirty="0"/>
              <a:t>the other </a:t>
            </a:r>
            <a:r>
              <a:rPr lang="en-US" i="1" dirty="0" smtClean="0"/>
              <a:t>k-	1</a:t>
            </a:r>
            <a:r>
              <a:rPr lang="en-US" dirty="0"/>
              <a:t> subsets </a:t>
            </a:r>
            <a:r>
              <a:rPr lang="en-US" dirty="0" smtClean="0"/>
              <a:t>	are </a:t>
            </a:r>
            <a:r>
              <a:rPr lang="en-US" dirty="0"/>
              <a:t>put together to form a training set. Then </a:t>
            </a:r>
            <a:r>
              <a:rPr lang="en-US" dirty="0" smtClean="0"/>
              <a:t>the </a:t>
            </a:r>
            <a:r>
              <a:rPr lang="en-US" dirty="0"/>
              <a:t>average error </a:t>
            </a:r>
            <a:r>
              <a:rPr lang="en-US" dirty="0" smtClean="0"/>
              <a:t>across 	all</a:t>
            </a:r>
            <a:r>
              <a:rPr lang="en-US" dirty="0"/>
              <a:t> </a:t>
            </a:r>
            <a:r>
              <a:rPr lang="en-US" i="1" dirty="0"/>
              <a:t>k</a:t>
            </a:r>
            <a:r>
              <a:rPr lang="en-US" dirty="0"/>
              <a:t> trials is computed. </a:t>
            </a:r>
            <a:r>
              <a:rPr lang="en-US" dirty="0" smtClean="0"/>
              <a:t>Every </a:t>
            </a:r>
            <a:r>
              <a:rPr lang="en-US" dirty="0"/>
              <a:t>data point </a:t>
            </a:r>
            <a:r>
              <a:rPr lang="en-US" dirty="0" smtClean="0"/>
              <a:t>gets </a:t>
            </a:r>
            <a:r>
              <a:rPr lang="en-US" dirty="0"/>
              <a:t>to be in a test set </a:t>
            </a:r>
            <a:r>
              <a:rPr lang="en-US" dirty="0" smtClean="0"/>
              <a:t>exactly 	once</a:t>
            </a:r>
            <a:r>
              <a:rPr lang="en-US" dirty="0"/>
              <a:t>, and gets to be in a training set </a:t>
            </a:r>
            <a:r>
              <a:rPr lang="en-US" i="1" dirty="0" smtClean="0"/>
              <a:t>k-1</a:t>
            </a:r>
            <a:r>
              <a:rPr lang="en-US" dirty="0"/>
              <a:t> times. The </a:t>
            </a:r>
            <a:r>
              <a:rPr lang="en-US" dirty="0" smtClean="0"/>
              <a:t>variance of </a:t>
            </a:r>
            <a:r>
              <a:rPr lang="en-US" dirty="0"/>
              <a:t>the </a:t>
            </a:r>
            <a:r>
              <a:rPr lang="en-US" dirty="0" smtClean="0"/>
              <a:t>	resulting </a:t>
            </a:r>
            <a:r>
              <a:rPr lang="en-US" dirty="0"/>
              <a:t>estimate is reduced as </a:t>
            </a:r>
            <a:r>
              <a:rPr lang="en-US" i="1" dirty="0"/>
              <a:t>k</a:t>
            </a:r>
            <a:r>
              <a:rPr lang="en-US" dirty="0"/>
              <a:t> is </a:t>
            </a:r>
            <a:r>
              <a:rPr lang="en-US" dirty="0" smtClean="0"/>
              <a:t>increased</a:t>
            </a:r>
            <a:r>
              <a:rPr lang="en-US" dirty="0"/>
              <a:t>. The disadvantage of this </a:t>
            </a:r>
            <a:r>
              <a:rPr lang="en-US" dirty="0" smtClean="0"/>
              <a:t>	method </a:t>
            </a:r>
            <a:r>
              <a:rPr lang="en-US" dirty="0"/>
              <a:t>is </a:t>
            </a:r>
            <a:r>
              <a:rPr lang="en-US" dirty="0" smtClean="0"/>
              <a:t>it </a:t>
            </a:r>
            <a:r>
              <a:rPr lang="en-US" dirty="0"/>
              <a:t>takes </a:t>
            </a:r>
            <a:r>
              <a:rPr lang="en-US" i="1" dirty="0"/>
              <a:t>k</a:t>
            </a:r>
            <a:r>
              <a:rPr lang="en-US" dirty="0"/>
              <a:t> times </a:t>
            </a:r>
            <a:r>
              <a:rPr lang="en-US" dirty="0" smtClean="0"/>
              <a:t>as much </a:t>
            </a:r>
            <a:r>
              <a:rPr lang="en-US" dirty="0"/>
              <a:t>computation to make an evaluation</a:t>
            </a:r>
            <a:r>
              <a:rPr lang="en-US" dirty="0" smtClean="0"/>
              <a:t>.</a:t>
            </a:r>
          </a:p>
          <a:p>
            <a:pPr>
              <a:tabLst>
                <a:tab pos="287338" algn="l"/>
                <a:tab pos="457200" algn="l"/>
              </a:tabLst>
            </a:pPr>
            <a:r>
              <a:rPr lang="en-US" dirty="0"/>
              <a:t> </a:t>
            </a:r>
            <a:endParaRPr lang="en-US" dirty="0" smtClean="0"/>
          </a:p>
          <a:p>
            <a:pPr marL="285750" indent="-285750">
              <a:buFont typeface="Wingdings" panose="05000000000000000000" pitchFamily="2" charset="2"/>
              <a:buChar char="§"/>
              <a:tabLst>
                <a:tab pos="287338" algn="l"/>
                <a:tab pos="457200" algn="l"/>
              </a:tabLst>
            </a:pPr>
            <a:r>
              <a:rPr lang="en-US" b="1" dirty="0">
                <a:solidFill>
                  <a:srgbClr val="0000CC"/>
                </a:solidFill>
              </a:rPr>
              <a:t>Leave-one-out cross validation</a:t>
            </a:r>
            <a:r>
              <a:rPr lang="en-US" dirty="0"/>
              <a:t> </a:t>
            </a:r>
            <a:endParaRPr lang="en-US" dirty="0" smtClean="0"/>
          </a:p>
          <a:p>
            <a:pPr>
              <a:tabLst>
                <a:tab pos="287338" algn="l"/>
                <a:tab pos="457200" algn="l"/>
              </a:tabLst>
            </a:pPr>
            <a:r>
              <a:rPr lang="en-US" dirty="0" smtClean="0"/>
              <a:t>	With </a:t>
            </a:r>
            <a:r>
              <a:rPr lang="en-US" dirty="0"/>
              <a:t>K equal to N, the number of data points in the set. That means that N </a:t>
            </a:r>
            <a:r>
              <a:rPr lang="en-US" dirty="0" smtClean="0"/>
              <a:t>	separate </a:t>
            </a:r>
            <a:r>
              <a:rPr lang="en-US" dirty="0"/>
              <a:t>times, the function </a:t>
            </a:r>
            <a:r>
              <a:rPr lang="en-US" dirty="0" err="1"/>
              <a:t>approximator</a:t>
            </a:r>
            <a:r>
              <a:rPr lang="en-US" dirty="0"/>
              <a:t> is trained on all the data except </a:t>
            </a:r>
            <a:r>
              <a:rPr lang="en-US" dirty="0" smtClean="0"/>
              <a:t>	for </a:t>
            </a:r>
            <a:r>
              <a:rPr lang="en-US" dirty="0"/>
              <a:t>one point and a prediction is made for that point. As before the average </a:t>
            </a:r>
            <a:r>
              <a:rPr lang="en-US" dirty="0" smtClean="0"/>
              <a:t>	error </a:t>
            </a:r>
            <a:r>
              <a:rPr lang="en-US" dirty="0"/>
              <a:t>is computed and used to evaluate the model. The evaluation </a:t>
            </a:r>
            <a:r>
              <a:rPr lang="en-US" dirty="0" smtClean="0"/>
              <a:t>error is 	good</a:t>
            </a:r>
            <a:r>
              <a:rPr lang="en-US" dirty="0"/>
              <a:t>, but at first pass it seems very expensive to compute. </a:t>
            </a:r>
            <a:r>
              <a:rPr lang="en-US" dirty="0" smtClean="0"/>
              <a:t>	</a:t>
            </a:r>
            <a:endParaRPr lang="en-US" dirty="0">
              <a:solidFill>
                <a:srgbClr val="000000"/>
              </a:solidFill>
              <a:latin typeface="ProximaNova"/>
            </a:endParaRPr>
          </a:p>
        </p:txBody>
      </p:sp>
      <p:sp>
        <p:nvSpPr>
          <p:cNvPr id="3" name="Rectangle 2"/>
          <p:cNvSpPr/>
          <p:nvPr/>
        </p:nvSpPr>
        <p:spPr>
          <a:xfrm>
            <a:off x="798947" y="1085327"/>
            <a:ext cx="4129400"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Training Set and Testing Set:</a:t>
            </a:r>
            <a:endParaRPr lang="en-US" sz="2400" dirty="0">
              <a:solidFill>
                <a:srgbClr val="FF0000"/>
              </a:solidFill>
              <a:effectLst>
                <a:outerShdw blurRad="38100" dist="38100" dir="2700000" algn="tl">
                  <a:srgbClr val="000000">
                    <a:alpha val="43137"/>
                  </a:srgbClr>
                </a:outerShdw>
              </a:effectLst>
            </a:endParaRPr>
          </a:p>
        </p:txBody>
      </p:sp>
      <p:sp>
        <p:nvSpPr>
          <p:cNvPr id="4" name="TextBox 3"/>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Introduction to Machine Learning </a:t>
            </a:r>
            <a:endParaRPr lang="en-US" sz="2800" dirty="0">
              <a:solidFill>
                <a:schemeClr val="bg1"/>
              </a:solidFill>
              <a:latin typeface="Century Gothic" panose="020B0502020202020204" pitchFamily="34" charset="0"/>
            </a:endParaRPr>
          </a:p>
        </p:txBody>
      </p:sp>
      <p:sp>
        <p:nvSpPr>
          <p:cNvPr id="5" name="Date Placeholder 4"/>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12</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2151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Introduction to Machine Learning </a:t>
            </a:r>
            <a:endParaRPr lang="en-US" sz="2800" dirty="0">
              <a:solidFill>
                <a:schemeClr val="bg1"/>
              </a:solidFill>
              <a:latin typeface="Century Gothic" panose="020B0502020202020204" pitchFamily="34" charset="0"/>
            </a:endParaRPr>
          </a:p>
        </p:txBody>
      </p:sp>
      <p:sp>
        <p:nvSpPr>
          <p:cNvPr id="2" name="Date Placeholder 1"/>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13</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graphicFrame>
        <p:nvGraphicFramePr>
          <p:cNvPr id="3" name="Object 2"/>
          <p:cNvGraphicFramePr>
            <a:graphicFrameLocks noChangeAspect="1"/>
          </p:cNvGraphicFramePr>
          <p:nvPr>
            <p:extLst>
              <p:ext uri="{D42A27DB-BD31-4B8C-83A1-F6EECF244321}">
                <p14:modId xmlns:p14="http://schemas.microsoft.com/office/powerpoint/2010/main" val="1601071437"/>
              </p:ext>
            </p:extLst>
          </p:nvPr>
        </p:nvGraphicFramePr>
        <p:xfrm>
          <a:off x="904366" y="1345223"/>
          <a:ext cx="7675724" cy="4360985"/>
        </p:xfrm>
        <a:graphic>
          <a:graphicData uri="http://schemas.openxmlformats.org/presentationml/2006/ole">
            <mc:AlternateContent xmlns:mc="http://schemas.openxmlformats.org/markup-compatibility/2006">
              <mc:Choice xmlns:v="urn:schemas-microsoft-com:vml" Requires="v">
                <p:oleObj spid="_x0000_s4107" name="Image" r:id="rId3" imgW="9968040" imgH="5663160" progId="Photoshop.Image.16">
                  <p:embed/>
                </p:oleObj>
              </mc:Choice>
              <mc:Fallback>
                <p:oleObj name="Image" r:id="rId3" imgW="9968040" imgH="5663160" progId="Photoshop.Image.16">
                  <p:embed/>
                  <p:pic>
                    <p:nvPicPr>
                      <p:cNvPr id="0" name=""/>
                      <p:cNvPicPr/>
                      <p:nvPr/>
                    </p:nvPicPr>
                    <p:blipFill>
                      <a:blip r:embed="rId4"/>
                      <a:stretch>
                        <a:fillRect/>
                      </a:stretch>
                    </p:blipFill>
                    <p:spPr>
                      <a:xfrm>
                        <a:off x="904366" y="1345223"/>
                        <a:ext cx="7675724" cy="4360985"/>
                      </a:xfrm>
                      <a:prstGeom prst="rect">
                        <a:avLst/>
                      </a:prstGeom>
                    </p:spPr>
                  </p:pic>
                </p:oleObj>
              </mc:Fallback>
            </mc:AlternateContent>
          </a:graphicData>
        </a:graphic>
      </p:graphicFrame>
    </p:spTree>
    <p:extLst>
      <p:ext uri="{BB962C8B-B14F-4D97-AF65-F5344CB8AC3E}">
        <p14:creationId xmlns:p14="http://schemas.microsoft.com/office/powerpoint/2010/main" val="27618533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8947" y="1085327"/>
            <a:ext cx="1659429"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Models:</a:t>
            </a:r>
            <a:endParaRPr lang="en-US" sz="2400" dirty="0">
              <a:solidFill>
                <a:srgbClr val="FF0000"/>
              </a:solidFill>
              <a:effectLst>
                <a:outerShdw blurRad="38100" dist="38100" dir="2700000" algn="tl">
                  <a:srgbClr val="000000">
                    <a:alpha val="43137"/>
                  </a:srgbClr>
                </a:outerShdw>
              </a:effectLst>
            </a:endParaRPr>
          </a:p>
        </p:txBody>
      </p:sp>
      <p:sp>
        <p:nvSpPr>
          <p:cNvPr id="4" name="TextBox 3"/>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Introduction to Machine Learning </a:t>
            </a:r>
            <a:endParaRPr lang="en-US" sz="2800" dirty="0">
              <a:solidFill>
                <a:schemeClr val="bg1"/>
              </a:solidFill>
              <a:latin typeface="Century Gothic" panose="020B0502020202020204" pitchFamily="34" charset="0"/>
            </a:endParaRPr>
          </a:p>
        </p:txBody>
      </p:sp>
      <p:sp>
        <p:nvSpPr>
          <p:cNvPr id="5" name="Rectangle 4"/>
          <p:cNvSpPr/>
          <p:nvPr/>
        </p:nvSpPr>
        <p:spPr>
          <a:xfrm>
            <a:off x="1099458" y="1546992"/>
            <a:ext cx="6681734" cy="4401205"/>
          </a:xfrm>
          <a:prstGeom prst="rect">
            <a:avLst/>
          </a:prstGeom>
        </p:spPr>
        <p:txBody>
          <a:bodyPr wrap="square">
            <a:spAutoFit/>
          </a:bodyPr>
          <a:lstStyle/>
          <a:p>
            <a:pPr marL="342900" indent="-342900">
              <a:buClr>
                <a:srgbClr val="002060"/>
              </a:buClr>
              <a:buFont typeface="Wingdings 3" panose="05040102010807070707" pitchFamily="18" charset="2"/>
              <a:buChar char=""/>
            </a:pPr>
            <a:r>
              <a:rPr lang="en-US" sz="2000" dirty="0">
                <a:solidFill>
                  <a:srgbClr val="000066"/>
                </a:solidFill>
              </a:rPr>
              <a:t>Linear Regression</a:t>
            </a:r>
          </a:p>
          <a:p>
            <a:pPr marL="342900" indent="-342900">
              <a:buClr>
                <a:srgbClr val="002060"/>
              </a:buClr>
              <a:buFont typeface="Wingdings 3" panose="05040102010807070707" pitchFamily="18" charset="2"/>
              <a:buChar char=""/>
            </a:pPr>
            <a:r>
              <a:rPr lang="en-US" sz="2000" dirty="0">
                <a:solidFill>
                  <a:srgbClr val="000066"/>
                </a:solidFill>
              </a:rPr>
              <a:t>Logistic Regression</a:t>
            </a:r>
          </a:p>
          <a:p>
            <a:pPr marL="342900" indent="-342900">
              <a:buClr>
                <a:srgbClr val="002060"/>
              </a:buClr>
              <a:buFont typeface="Wingdings 3" panose="05040102010807070707" pitchFamily="18" charset="2"/>
              <a:buChar char=""/>
            </a:pPr>
            <a:r>
              <a:rPr lang="en-US" sz="2000" dirty="0">
                <a:solidFill>
                  <a:srgbClr val="000066"/>
                </a:solidFill>
              </a:rPr>
              <a:t>Decision Tree</a:t>
            </a:r>
          </a:p>
          <a:p>
            <a:pPr marL="342900" indent="-342900">
              <a:buClr>
                <a:srgbClr val="002060"/>
              </a:buClr>
              <a:buFont typeface="Wingdings 3" panose="05040102010807070707" pitchFamily="18" charset="2"/>
              <a:buChar char=""/>
            </a:pPr>
            <a:r>
              <a:rPr lang="en-US" sz="2000" dirty="0">
                <a:solidFill>
                  <a:srgbClr val="000066"/>
                </a:solidFill>
              </a:rPr>
              <a:t>SVM</a:t>
            </a:r>
          </a:p>
          <a:p>
            <a:pPr marL="342900" indent="-342900">
              <a:buClr>
                <a:srgbClr val="002060"/>
              </a:buClr>
              <a:buFont typeface="Wingdings 3" panose="05040102010807070707" pitchFamily="18" charset="2"/>
              <a:buChar char=""/>
            </a:pPr>
            <a:r>
              <a:rPr lang="en-US" sz="2000" dirty="0">
                <a:solidFill>
                  <a:srgbClr val="000066"/>
                </a:solidFill>
              </a:rPr>
              <a:t>Naive Bayes</a:t>
            </a:r>
          </a:p>
          <a:p>
            <a:pPr marL="342900" indent="-342900">
              <a:buClr>
                <a:srgbClr val="002060"/>
              </a:buClr>
              <a:buFont typeface="Wingdings 3" panose="05040102010807070707" pitchFamily="18" charset="2"/>
              <a:buChar char=""/>
            </a:pPr>
            <a:r>
              <a:rPr lang="en-US" sz="2000" dirty="0" err="1">
                <a:solidFill>
                  <a:srgbClr val="000066"/>
                </a:solidFill>
              </a:rPr>
              <a:t>kNN</a:t>
            </a:r>
            <a:endParaRPr lang="en-US" sz="2000" dirty="0">
              <a:solidFill>
                <a:srgbClr val="000066"/>
              </a:solidFill>
            </a:endParaRPr>
          </a:p>
          <a:p>
            <a:pPr marL="342900" indent="-342900">
              <a:buClr>
                <a:srgbClr val="002060"/>
              </a:buClr>
              <a:buFont typeface="Wingdings 3" panose="05040102010807070707" pitchFamily="18" charset="2"/>
              <a:buChar char=""/>
            </a:pPr>
            <a:r>
              <a:rPr lang="en-US" sz="2000" dirty="0">
                <a:solidFill>
                  <a:srgbClr val="000066"/>
                </a:solidFill>
              </a:rPr>
              <a:t>K-Means</a:t>
            </a:r>
          </a:p>
          <a:p>
            <a:pPr marL="342900" indent="-342900">
              <a:buClr>
                <a:srgbClr val="002060"/>
              </a:buClr>
              <a:buFont typeface="Wingdings 3" panose="05040102010807070707" pitchFamily="18" charset="2"/>
              <a:buChar char=""/>
            </a:pPr>
            <a:r>
              <a:rPr lang="en-US" sz="2000" dirty="0">
                <a:solidFill>
                  <a:srgbClr val="000066"/>
                </a:solidFill>
              </a:rPr>
              <a:t>Random Forest</a:t>
            </a:r>
          </a:p>
          <a:p>
            <a:pPr marL="342900" indent="-342900">
              <a:buClr>
                <a:srgbClr val="002060"/>
              </a:buClr>
              <a:buFont typeface="Wingdings 3" panose="05040102010807070707" pitchFamily="18" charset="2"/>
              <a:buChar char=""/>
            </a:pPr>
            <a:r>
              <a:rPr lang="en-US" sz="2000" dirty="0">
                <a:solidFill>
                  <a:srgbClr val="000066"/>
                </a:solidFill>
              </a:rPr>
              <a:t>Dimensionality Reduction Algorithms</a:t>
            </a:r>
          </a:p>
          <a:p>
            <a:pPr marL="342900" indent="-342900">
              <a:buClr>
                <a:srgbClr val="002060"/>
              </a:buClr>
              <a:buFont typeface="Wingdings 3" panose="05040102010807070707" pitchFamily="18" charset="2"/>
              <a:buChar char=""/>
            </a:pPr>
            <a:r>
              <a:rPr lang="en-US" sz="2000" dirty="0">
                <a:solidFill>
                  <a:srgbClr val="000066"/>
                </a:solidFill>
              </a:rPr>
              <a:t>Gradient Boosting algorithms</a:t>
            </a:r>
          </a:p>
          <a:p>
            <a:pPr marL="800100" lvl="1" indent="-342900">
              <a:buClr>
                <a:srgbClr val="002060"/>
              </a:buClr>
              <a:buFont typeface="Wingdings 2" panose="05020102010507070707" pitchFamily="18" charset="2"/>
              <a:buChar char=""/>
            </a:pPr>
            <a:r>
              <a:rPr lang="en-US" sz="2000" dirty="0">
                <a:solidFill>
                  <a:srgbClr val="000066"/>
                </a:solidFill>
              </a:rPr>
              <a:t>GBM</a:t>
            </a:r>
          </a:p>
          <a:p>
            <a:pPr marL="800100" lvl="1" indent="-342900">
              <a:buClr>
                <a:srgbClr val="002060"/>
              </a:buClr>
              <a:buFont typeface="Wingdings 2" panose="05020102010507070707" pitchFamily="18" charset="2"/>
              <a:buChar char=""/>
            </a:pPr>
            <a:r>
              <a:rPr lang="en-US" sz="2000" dirty="0" err="1">
                <a:solidFill>
                  <a:srgbClr val="000066"/>
                </a:solidFill>
              </a:rPr>
              <a:t>XGBoost</a:t>
            </a:r>
            <a:endParaRPr lang="en-US" sz="2000" dirty="0">
              <a:solidFill>
                <a:srgbClr val="000066"/>
              </a:solidFill>
            </a:endParaRPr>
          </a:p>
          <a:p>
            <a:pPr marL="800100" lvl="1" indent="-342900">
              <a:buClr>
                <a:srgbClr val="002060"/>
              </a:buClr>
              <a:buFont typeface="Wingdings 2" panose="05020102010507070707" pitchFamily="18" charset="2"/>
              <a:buChar char=""/>
            </a:pPr>
            <a:r>
              <a:rPr lang="en-US" sz="2000" dirty="0" err="1">
                <a:solidFill>
                  <a:srgbClr val="000066"/>
                </a:solidFill>
              </a:rPr>
              <a:t>LightGBM</a:t>
            </a:r>
            <a:endParaRPr lang="en-US" sz="2000" dirty="0">
              <a:solidFill>
                <a:srgbClr val="000066"/>
              </a:solidFill>
            </a:endParaRPr>
          </a:p>
          <a:p>
            <a:pPr marL="800100" lvl="1" indent="-342900">
              <a:buClr>
                <a:srgbClr val="002060"/>
              </a:buClr>
              <a:buFont typeface="Wingdings 2" panose="05020102010507070707" pitchFamily="18" charset="2"/>
              <a:buChar char=""/>
            </a:pPr>
            <a:r>
              <a:rPr lang="en-US" sz="2000" dirty="0" err="1">
                <a:solidFill>
                  <a:srgbClr val="000066"/>
                </a:solidFill>
              </a:rPr>
              <a:t>CatBoost</a:t>
            </a:r>
            <a:endParaRPr lang="en-US" sz="2000" dirty="0">
              <a:solidFill>
                <a:srgbClr val="000066"/>
              </a:solidFill>
            </a:endParaRPr>
          </a:p>
        </p:txBody>
      </p:sp>
      <p:sp>
        <p:nvSpPr>
          <p:cNvPr id="2" name="Date Placeholder 1"/>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14</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336237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8947" y="1085327"/>
            <a:ext cx="1791003"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Libraries:</a:t>
            </a:r>
            <a:endParaRPr lang="en-US" sz="2400"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Introduction to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1244600" y="1631877"/>
            <a:ext cx="7569200" cy="4247317"/>
          </a:xfrm>
          <a:prstGeom prst="rect">
            <a:avLst/>
          </a:prstGeom>
        </p:spPr>
        <p:txBody>
          <a:bodyPr wrap="square">
            <a:spAutoFit/>
          </a:bodyPr>
          <a:lstStyle/>
          <a:p>
            <a:endParaRPr lang="en-US" dirty="0"/>
          </a:p>
          <a:p>
            <a:r>
              <a:rPr lang="en-US" dirty="0">
                <a:solidFill>
                  <a:srgbClr val="0000CC"/>
                </a:solidFill>
              </a:rPr>
              <a:t>import </a:t>
            </a:r>
            <a:r>
              <a:rPr lang="en-US" dirty="0"/>
              <a:t>pandas</a:t>
            </a:r>
          </a:p>
          <a:p>
            <a:r>
              <a:rPr lang="en-US" dirty="0">
                <a:solidFill>
                  <a:srgbClr val="0000CC"/>
                </a:solidFill>
              </a:rPr>
              <a:t>from </a:t>
            </a:r>
            <a:r>
              <a:rPr lang="en-US" dirty="0" err="1"/>
              <a:t>pandas.tools.plotting</a:t>
            </a:r>
            <a:r>
              <a:rPr lang="en-US" dirty="0">
                <a:solidFill>
                  <a:srgbClr val="0000CC"/>
                </a:solidFill>
              </a:rPr>
              <a:t> import </a:t>
            </a:r>
            <a:r>
              <a:rPr lang="en-US" dirty="0" err="1"/>
              <a:t>scatter_matrix</a:t>
            </a:r>
            <a:endParaRPr lang="en-US" dirty="0"/>
          </a:p>
          <a:p>
            <a:r>
              <a:rPr lang="en-US" dirty="0">
                <a:solidFill>
                  <a:srgbClr val="0000CC"/>
                </a:solidFill>
              </a:rPr>
              <a:t>import </a:t>
            </a:r>
            <a:r>
              <a:rPr lang="en-US" dirty="0" err="1"/>
              <a:t>matplotlib.pyplot</a:t>
            </a:r>
            <a:r>
              <a:rPr lang="en-US" dirty="0">
                <a:solidFill>
                  <a:srgbClr val="0000CC"/>
                </a:solidFill>
              </a:rPr>
              <a:t> as </a:t>
            </a:r>
            <a:r>
              <a:rPr lang="en-US" dirty="0" err="1">
                <a:solidFill>
                  <a:srgbClr val="0000CC"/>
                </a:solidFill>
              </a:rPr>
              <a:t>plt</a:t>
            </a:r>
            <a:endParaRPr lang="en-US" dirty="0">
              <a:solidFill>
                <a:srgbClr val="0000CC"/>
              </a:solidFill>
            </a:endParaRPr>
          </a:p>
          <a:p>
            <a:r>
              <a:rPr lang="en-US" dirty="0">
                <a:solidFill>
                  <a:srgbClr val="0000CC"/>
                </a:solidFill>
              </a:rPr>
              <a:t>from </a:t>
            </a:r>
            <a:r>
              <a:rPr lang="en-US" dirty="0" err="1"/>
              <a:t>sklearn</a:t>
            </a:r>
            <a:r>
              <a:rPr lang="en-US" dirty="0">
                <a:solidFill>
                  <a:srgbClr val="0000CC"/>
                </a:solidFill>
              </a:rPr>
              <a:t> import </a:t>
            </a:r>
            <a:r>
              <a:rPr lang="en-US" dirty="0" err="1"/>
              <a:t>model_selection</a:t>
            </a:r>
            <a:endParaRPr lang="en-US" dirty="0"/>
          </a:p>
          <a:p>
            <a:r>
              <a:rPr lang="en-US" dirty="0">
                <a:solidFill>
                  <a:srgbClr val="0000CC"/>
                </a:solidFill>
              </a:rPr>
              <a:t>from </a:t>
            </a:r>
            <a:r>
              <a:rPr lang="en-US" dirty="0" err="1"/>
              <a:t>sklearn.metrics</a:t>
            </a:r>
            <a:r>
              <a:rPr lang="en-US" dirty="0">
                <a:solidFill>
                  <a:srgbClr val="0000CC"/>
                </a:solidFill>
              </a:rPr>
              <a:t> import </a:t>
            </a:r>
            <a:r>
              <a:rPr lang="en-US" dirty="0" err="1"/>
              <a:t>classification_report</a:t>
            </a:r>
            <a:endParaRPr lang="en-US" dirty="0"/>
          </a:p>
          <a:p>
            <a:r>
              <a:rPr lang="en-US" dirty="0">
                <a:solidFill>
                  <a:srgbClr val="0000CC"/>
                </a:solidFill>
              </a:rPr>
              <a:t>from </a:t>
            </a:r>
            <a:r>
              <a:rPr lang="en-US" dirty="0" err="1"/>
              <a:t>sklearn.metrics</a:t>
            </a:r>
            <a:r>
              <a:rPr lang="en-US" dirty="0">
                <a:solidFill>
                  <a:srgbClr val="0000CC"/>
                </a:solidFill>
              </a:rPr>
              <a:t> import </a:t>
            </a:r>
            <a:r>
              <a:rPr lang="en-US" dirty="0" err="1"/>
              <a:t>confusion_matrix</a:t>
            </a:r>
            <a:endParaRPr lang="en-US" dirty="0"/>
          </a:p>
          <a:p>
            <a:r>
              <a:rPr lang="en-US" dirty="0">
                <a:solidFill>
                  <a:srgbClr val="0000CC"/>
                </a:solidFill>
              </a:rPr>
              <a:t>from </a:t>
            </a:r>
            <a:r>
              <a:rPr lang="en-US" dirty="0" err="1"/>
              <a:t>sklearn.metrics</a:t>
            </a:r>
            <a:r>
              <a:rPr lang="en-US" dirty="0">
                <a:solidFill>
                  <a:srgbClr val="0000CC"/>
                </a:solidFill>
              </a:rPr>
              <a:t> import </a:t>
            </a:r>
            <a:r>
              <a:rPr lang="en-US" dirty="0" err="1" smtClean="0"/>
              <a:t>accuracy_score</a:t>
            </a:r>
            <a:endParaRPr lang="en-US" dirty="0" smtClean="0"/>
          </a:p>
          <a:p>
            <a:endParaRPr lang="en-US" dirty="0"/>
          </a:p>
          <a:p>
            <a:r>
              <a:rPr lang="en-US" dirty="0">
                <a:solidFill>
                  <a:srgbClr val="0000CC"/>
                </a:solidFill>
              </a:rPr>
              <a:t>from </a:t>
            </a:r>
            <a:r>
              <a:rPr lang="en-US" dirty="0" err="1"/>
              <a:t>sklearn.linear_model</a:t>
            </a:r>
            <a:r>
              <a:rPr lang="en-US" dirty="0">
                <a:solidFill>
                  <a:srgbClr val="0000CC"/>
                </a:solidFill>
              </a:rPr>
              <a:t> import </a:t>
            </a:r>
            <a:r>
              <a:rPr lang="en-US" dirty="0" err="1">
                <a:solidFill>
                  <a:srgbClr val="006600"/>
                </a:solidFill>
              </a:rPr>
              <a:t>LogisticRegression</a:t>
            </a:r>
            <a:endParaRPr lang="en-US" dirty="0">
              <a:solidFill>
                <a:srgbClr val="006600"/>
              </a:solidFill>
            </a:endParaRPr>
          </a:p>
          <a:p>
            <a:r>
              <a:rPr lang="en-US" dirty="0">
                <a:solidFill>
                  <a:srgbClr val="0000CC"/>
                </a:solidFill>
              </a:rPr>
              <a:t>from </a:t>
            </a:r>
            <a:r>
              <a:rPr lang="en-US" dirty="0" err="1"/>
              <a:t>sklearn.tree</a:t>
            </a:r>
            <a:r>
              <a:rPr lang="en-US" dirty="0">
                <a:solidFill>
                  <a:srgbClr val="0000CC"/>
                </a:solidFill>
              </a:rPr>
              <a:t> import </a:t>
            </a:r>
            <a:r>
              <a:rPr lang="en-US" dirty="0" err="1">
                <a:solidFill>
                  <a:srgbClr val="006600"/>
                </a:solidFill>
              </a:rPr>
              <a:t>DecisionTreeClassifier</a:t>
            </a:r>
            <a:endParaRPr lang="en-US" dirty="0">
              <a:solidFill>
                <a:srgbClr val="006600"/>
              </a:solidFill>
            </a:endParaRPr>
          </a:p>
          <a:p>
            <a:r>
              <a:rPr lang="en-US" dirty="0">
                <a:solidFill>
                  <a:srgbClr val="0000CC"/>
                </a:solidFill>
              </a:rPr>
              <a:t>from </a:t>
            </a:r>
            <a:r>
              <a:rPr lang="en-US" dirty="0" err="1"/>
              <a:t>sklearn.neighbors</a:t>
            </a:r>
            <a:r>
              <a:rPr lang="en-US" dirty="0">
                <a:solidFill>
                  <a:srgbClr val="0000CC"/>
                </a:solidFill>
              </a:rPr>
              <a:t> import </a:t>
            </a:r>
            <a:r>
              <a:rPr lang="en-US" dirty="0" err="1">
                <a:solidFill>
                  <a:srgbClr val="006600"/>
                </a:solidFill>
              </a:rPr>
              <a:t>KNeighborsClassifier</a:t>
            </a:r>
            <a:endParaRPr lang="en-US" dirty="0">
              <a:solidFill>
                <a:srgbClr val="006600"/>
              </a:solidFill>
            </a:endParaRPr>
          </a:p>
          <a:p>
            <a:r>
              <a:rPr lang="en-US" dirty="0">
                <a:solidFill>
                  <a:srgbClr val="0000CC"/>
                </a:solidFill>
              </a:rPr>
              <a:t>from </a:t>
            </a:r>
            <a:r>
              <a:rPr lang="en-US" dirty="0" err="1"/>
              <a:t>sklearn.discriminant_analysis</a:t>
            </a:r>
            <a:r>
              <a:rPr lang="en-US" dirty="0">
                <a:solidFill>
                  <a:srgbClr val="0000CC"/>
                </a:solidFill>
              </a:rPr>
              <a:t> import </a:t>
            </a:r>
            <a:r>
              <a:rPr lang="en-US" dirty="0" err="1">
                <a:solidFill>
                  <a:srgbClr val="006600"/>
                </a:solidFill>
              </a:rPr>
              <a:t>LinearDiscriminantAnalysis</a:t>
            </a:r>
            <a:endParaRPr lang="en-US" dirty="0">
              <a:solidFill>
                <a:srgbClr val="006600"/>
              </a:solidFill>
            </a:endParaRPr>
          </a:p>
          <a:p>
            <a:r>
              <a:rPr lang="en-US" dirty="0">
                <a:solidFill>
                  <a:srgbClr val="0000CC"/>
                </a:solidFill>
              </a:rPr>
              <a:t>from </a:t>
            </a:r>
            <a:r>
              <a:rPr lang="en-US" dirty="0" err="1"/>
              <a:t>sklearn.naive_bayes</a:t>
            </a:r>
            <a:r>
              <a:rPr lang="en-US" dirty="0">
                <a:solidFill>
                  <a:srgbClr val="0000CC"/>
                </a:solidFill>
              </a:rPr>
              <a:t> import </a:t>
            </a:r>
            <a:r>
              <a:rPr lang="en-US" dirty="0" err="1">
                <a:solidFill>
                  <a:srgbClr val="006600"/>
                </a:solidFill>
              </a:rPr>
              <a:t>GaussianNB</a:t>
            </a:r>
            <a:endParaRPr lang="en-US" dirty="0">
              <a:solidFill>
                <a:srgbClr val="006600"/>
              </a:solidFill>
            </a:endParaRPr>
          </a:p>
          <a:p>
            <a:r>
              <a:rPr lang="en-US" dirty="0">
                <a:solidFill>
                  <a:srgbClr val="0000CC"/>
                </a:solidFill>
              </a:rPr>
              <a:t>from </a:t>
            </a:r>
            <a:r>
              <a:rPr lang="en-US" dirty="0" err="1"/>
              <a:t>sklearn.svm</a:t>
            </a:r>
            <a:r>
              <a:rPr lang="en-US" dirty="0">
                <a:solidFill>
                  <a:srgbClr val="0000CC"/>
                </a:solidFill>
              </a:rPr>
              <a:t> import </a:t>
            </a:r>
            <a:r>
              <a:rPr lang="en-US" dirty="0">
                <a:solidFill>
                  <a:srgbClr val="006600"/>
                </a:solidFill>
              </a:rPr>
              <a:t>SVC</a:t>
            </a:r>
          </a:p>
        </p:txBody>
      </p:sp>
      <p:sp>
        <p:nvSpPr>
          <p:cNvPr id="5" name="Date Placeholder 4"/>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15</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853179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2745" y="1754669"/>
            <a:ext cx="7293426" cy="4524315"/>
          </a:xfrm>
          <a:prstGeom prst="rect">
            <a:avLst/>
          </a:prstGeom>
        </p:spPr>
        <p:txBody>
          <a:bodyPr wrap="square">
            <a:spAutoFit/>
          </a:bodyPr>
          <a:lstStyle/>
          <a:p>
            <a:pPr>
              <a:buClr>
                <a:srgbClr val="0000CC"/>
              </a:buClr>
              <a:tabLst>
                <a:tab pos="457200" algn="l"/>
                <a:tab pos="914400" algn="l"/>
                <a:tab pos="1371600" algn="l"/>
              </a:tabLst>
            </a:pPr>
            <a:r>
              <a:rPr lang="en-US" dirty="0">
                <a:solidFill>
                  <a:srgbClr val="0000CC"/>
                </a:solidFill>
              </a:rPr>
              <a:t>import numpy as np</a:t>
            </a:r>
          </a:p>
          <a:p>
            <a:pPr>
              <a:buClr>
                <a:srgbClr val="0000CC"/>
              </a:buClr>
              <a:tabLst>
                <a:tab pos="457200" algn="l"/>
                <a:tab pos="914400" algn="l"/>
                <a:tab pos="1371600" algn="l"/>
              </a:tabLst>
            </a:pPr>
            <a:r>
              <a:rPr lang="en-US" dirty="0">
                <a:solidFill>
                  <a:srgbClr val="0000CC"/>
                </a:solidFill>
              </a:rPr>
              <a:t>from </a:t>
            </a:r>
            <a:r>
              <a:rPr lang="en-US" dirty="0" err="1">
                <a:solidFill>
                  <a:srgbClr val="0000CC"/>
                </a:solidFill>
              </a:rPr>
              <a:t>sklearn</a:t>
            </a:r>
            <a:r>
              <a:rPr lang="en-US" dirty="0">
                <a:solidFill>
                  <a:srgbClr val="0000CC"/>
                </a:solidFill>
              </a:rPr>
              <a:t> import </a:t>
            </a:r>
            <a:r>
              <a:rPr lang="en-US" dirty="0" smtClean="0">
                <a:solidFill>
                  <a:srgbClr val="0000CC"/>
                </a:solidFill>
              </a:rPr>
              <a:t>datasets</a:t>
            </a:r>
          </a:p>
          <a:p>
            <a:pPr>
              <a:buClr>
                <a:srgbClr val="0000CC"/>
              </a:buClr>
              <a:tabLst>
                <a:tab pos="457200" algn="l"/>
                <a:tab pos="914400" algn="l"/>
                <a:tab pos="1371600" algn="l"/>
              </a:tabLst>
            </a:pPr>
            <a:endParaRPr lang="en-US" dirty="0">
              <a:solidFill>
                <a:srgbClr val="0000CC"/>
              </a:solidFill>
            </a:endParaRPr>
          </a:p>
          <a:p>
            <a:pPr>
              <a:buClr>
                <a:srgbClr val="0000CC"/>
              </a:buClr>
              <a:tabLst>
                <a:tab pos="457200" algn="l"/>
                <a:tab pos="914400" algn="l"/>
                <a:tab pos="1371600" algn="l"/>
              </a:tabLst>
            </a:pPr>
            <a:r>
              <a:rPr lang="en-US" dirty="0"/>
              <a:t>iris = </a:t>
            </a:r>
            <a:r>
              <a:rPr lang="en-US" dirty="0" err="1"/>
              <a:t>datasets.load_iris</a:t>
            </a:r>
            <a:r>
              <a:rPr lang="en-US" dirty="0" smtClean="0"/>
              <a:t>()</a:t>
            </a:r>
          </a:p>
          <a:p>
            <a:pPr>
              <a:buClr>
                <a:srgbClr val="0000CC"/>
              </a:buClr>
              <a:tabLst>
                <a:tab pos="457200" algn="l"/>
                <a:tab pos="914400" algn="l"/>
                <a:tab pos="1371600" algn="l"/>
              </a:tabLst>
            </a:pPr>
            <a:r>
              <a:rPr lang="en-US" dirty="0" err="1" smtClean="0"/>
              <a:t>dta</a:t>
            </a:r>
            <a:r>
              <a:rPr lang="en-US" dirty="0" smtClean="0"/>
              <a:t>=</a:t>
            </a:r>
            <a:r>
              <a:rPr lang="en-US" dirty="0" err="1" smtClean="0"/>
              <a:t>iris.data</a:t>
            </a:r>
            <a:endParaRPr lang="en-US" dirty="0" smtClean="0"/>
          </a:p>
          <a:p>
            <a:pPr>
              <a:buClr>
                <a:srgbClr val="0000CC"/>
              </a:buClr>
              <a:tabLst>
                <a:tab pos="457200" algn="l"/>
                <a:tab pos="914400" algn="l"/>
                <a:tab pos="1371600" algn="l"/>
              </a:tabLst>
            </a:pPr>
            <a:r>
              <a:rPr lang="en-US" dirty="0" smtClean="0"/>
              <a:t>r , c = </a:t>
            </a:r>
            <a:r>
              <a:rPr lang="en-US" dirty="0" err="1" smtClean="0"/>
              <a:t>dta.shape</a:t>
            </a:r>
            <a:endParaRPr lang="en-US" dirty="0" smtClean="0"/>
          </a:p>
          <a:p>
            <a:pPr>
              <a:buClr>
                <a:srgbClr val="0000CC"/>
              </a:buClr>
              <a:tabLst>
                <a:tab pos="457200" algn="l"/>
                <a:tab pos="914400" algn="l"/>
                <a:tab pos="1371600" algn="l"/>
              </a:tabLst>
            </a:pPr>
            <a:r>
              <a:rPr lang="en-US" dirty="0" err="1"/>
              <a:t>t</a:t>
            </a:r>
            <a:r>
              <a:rPr lang="en-US" dirty="0" err="1" smtClean="0"/>
              <a:t>rgt</a:t>
            </a:r>
            <a:r>
              <a:rPr lang="en-US" dirty="0" smtClean="0"/>
              <a:t>=</a:t>
            </a:r>
            <a:r>
              <a:rPr lang="en-US" dirty="0" err="1" smtClean="0"/>
              <a:t>iris.target</a:t>
            </a:r>
            <a:endParaRPr lang="en-US" dirty="0"/>
          </a:p>
          <a:p>
            <a:pPr>
              <a:buClr>
                <a:srgbClr val="0000CC"/>
              </a:buClr>
              <a:tabLst>
                <a:tab pos="457200" algn="l"/>
                <a:tab pos="914400" algn="l"/>
                <a:tab pos="1371600" algn="l"/>
              </a:tabLst>
            </a:pPr>
            <a:endParaRPr lang="en-US" dirty="0"/>
          </a:p>
          <a:p>
            <a:pPr>
              <a:buClr>
                <a:srgbClr val="0000CC"/>
              </a:buClr>
              <a:tabLst>
                <a:tab pos="457200" algn="l"/>
                <a:tab pos="914400" algn="l"/>
                <a:tab pos="1371600" algn="l"/>
              </a:tabLst>
            </a:pPr>
            <a:endParaRPr lang="en-US" dirty="0"/>
          </a:p>
          <a:p>
            <a:pPr marL="285750" indent="-285750">
              <a:buClr>
                <a:srgbClr val="0000CC"/>
              </a:buClr>
              <a:buFont typeface="Yu Gothic Medium" panose="020B0500000000000000" pitchFamily="34" charset="-128"/>
              <a:buChar char="☞"/>
              <a:tabLst>
                <a:tab pos="457200" algn="l"/>
                <a:tab pos="914400" algn="l"/>
                <a:tab pos="1371600" algn="l"/>
              </a:tabLst>
            </a:pPr>
            <a:r>
              <a:rPr lang="en-US" dirty="0" smtClean="0">
                <a:solidFill>
                  <a:srgbClr val="0000CC"/>
                </a:solidFill>
              </a:rPr>
              <a:t>Print Options:</a:t>
            </a:r>
          </a:p>
          <a:p>
            <a:pPr>
              <a:buClr>
                <a:srgbClr val="0000CC"/>
              </a:buClr>
              <a:tabLst>
                <a:tab pos="457200" algn="l"/>
                <a:tab pos="914400" algn="l"/>
                <a:tab pos="1371600" algn="l"/>
              </a:tabLst>
            </a:pPr>
            <a:r>
              <a:rPr lang="en-US" dirty="0" smtClean="0"/>
              <a:t>	print(</a:t>
            </a:r>
            <a:r>
              <a:rPr lang="en-US" dirty="0" err="1" smtClean="0"/>
              <a:t>iris.data</a:t>
            </a:r>
            <a:r>
              <a:rPr lang="en-US" dirty="0"/>
              <a:t>)</a:t>
            </a:r>
          </a:p>
          <a:p>
            <a:pPr>
              <a:tabLst>
                <a:tab pos="457200" algn="l"/>
                <a:tab pos="914400" algn="l"/>
                <a:tab pos="1371600" algn="l"/>
              </a:tabLst>
            </a:pPr>
            <a:r>
              <a:rPr lang="en-US" dirty="0" smtClean="0"/>
              <a:t>	</a:t>
            </a:r>
            <a:r>
              <a:rPr lang="en-US" dirty="0" err="1" smtClean="0"/>
              <a:t>np.set_printoptions</a:t>
            </a:r>
            <a:r>
              <a:rPr lang="en-US" dirty="0" smtClean="0"/>
              <a:t>(threshold=nan</a:t>
            </a:r>
            <a:r>
              <a:rPr lang="en-US" dirty="0"/>
              <a:t>)</a:t>
            </a:r>
          </a:p>
          <a:p>
            <a:pPr>
              <a:tabLst>
                <a:tab pos="457200" algn="l"/>
                <a:tab pos="914400" algn="l"/>
                <a:tab pos="1371600" algn="l"/>
              </a:tabLst>
            </a:pPr>
            <a:r>
              <a:rPr lang="en-US" dirty="0" smtClean="0"/>
              <a:t>	print(</a:t>
            </a:r>
            <a:r>
              <a:rPr lang="en-US" dirty="0" err="1" smtClean="0"/>
              <a:t>iris.data</a:t>
            </a:r>
            <a:r>
              <a:rPr lang="en-US" dirty="0"/>
              <a:t>)</a:t>
            </a:r>
          </a:p>
          <a:p>
            <a:pPr>
              <a:tabLst>
                <a:tab pos="457200" algn="l"/>
                <a:tab pos="914400" algn="l"/>
                <a:tab pos="1371600" algn="l"/>
              </a:tabLst>
            </a:pPr>
            <a:r>
              <a:rPr lang="en-US" dirty="0" smtClean="0"/>
              <a:t>	</a:t>
            </a:r>
            <a:r>
              <a:rPr lang="en-US" dirty="0" err="1" smtClean="0"/>
              <a:t>np.set_printoptions</a:t>
            </a:r>
            <a:r>
              <a:rPr lang="en-US" dirty="0" smtClean="0"/>
              <a:t>(threshold=100000)</a:t>
            </a:r>
          </a:p>
          <a:p>
            <a:pPr>
              <a:tabLst>
                <a:tab pos="457200" algn="l"/>
                <a:tab pos="914400" algn="l"/>
                <a:tab pos="1371600" algn="l"/>
              </a:tabLst>
            </a:pPr>
            <a:r>
              <a:rPr lang="en-US" dirty="0" smtClean="0"/>
              <a:t>	</a:t>
            </a:r>
            <a:r>
              <a:rPr lang="en-US" dirty="0" err="1" smtClean="0"/>
              <a:t>np.set_printoptions</a:t>
            </a:r>
            <a:r>
              <a:rPr lang="en-US" dirty="0" smtClean="0"/>
              <a:t>(precision=3)</a:t>
            </a:r>
          </a:p>
          <a:p>
            <a:pPr>
              <a:tabLst>
                <a:tab pos="457200" algn="l"/>
                <a:tab pos="914400" algn="l"/>
                <a:tab pos="1371600" algn="l"/>
              </a:tabLst>
            </a:pPr>
            <a:r>
              <a:rPr lang="en-US" dirty="0"/>
              <a:t>	</a:t>
            </a:r>
            <a:r>
              <a:rPr lang="en-US" dirty="0" smtClean="0"/>
              <a:t>print(</a:t>
            </a:r>
            <a:r>
              <a:rPr lang="en-US" dirty="0" err="1" smtClean="0"/>
              <a:t>iris.data</a:t>
            </a:r>
            <a:r>
              <a:rPr lang="en-US" dirty="0" smtClean="0"/>
              <a:t>)</a:t>
            </a:r>
            <a:endParaRPr lang="en-US" dirty="0"/>
          </a:p>
        </p:txBody>
      </p:sp>
      <p:sp>
        <p:nvSpPr>
          <p:cNvPr id="3" name="TextBox 2"/>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798947" y="1085327"/>
            <a:ext cx="1803379"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Datasets:</a:t>
            </a:r>
            <a:endParaRPr lang="en-US" sz="2400" dirty="0">
              <a:solidFill>
                <a:srgbClr val="FF0000"/>
              </a:solidFill>
              <a:effectLst>
                <a:outerShdw blurRad="38100" dist="38100" dir="2700000" algn="tl">
                  <a:srgbClr val="000000">
                    <a:alpha val="43137"/>
                  </a:srgbClr>
                </a:outerShdw>
              </a:effectLst>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920640785"/>
              </p:ext>
            </p:extLst>
          </p:nvPr>
        </p:nvGraphicFramePr>
        <p:xfrm>
          <a:off x="6827706" y="1099327"/>
          <a:ext cx="2092805" cy="1383213"/>
        </p:xfrm>
        <a:graphic>
          <a:graphicData uri="http://schemas.openxmlformats.org/presentationml/2006/ole">
            <mc:AlternateContent xmlns:mc="http://schemas.openxmlformats.org/markup-compatibility/2006">
              <mc:Choice xmlns:v="urn:schemas-microsoft-com:vml" Requires="v">
                <p:oleObj spid="_x0000_s3218" name="Image" r:id="rId3" imgW="15238080" imgH="10069560" progId="Photoshop.Image.16">
                  <p:embed/>
                </p:oleObj>
              </mc:Choice>
              <mc:Fallback>
                <p:oleObj name="Image" r:id="rId3" imgW="15238080" imgH="10069560" progId="Photoshop.Image.16">
                  <p:embed/>
                  <p:pic>
                    <p:nvPicPr>
                      <p:cNvPr id="0" name=""/>
                      <p:cNvPicPr/>
                      <p:nvPr/>
                    </p:nvPicPr>
                    <p:blipFill>
                      <a:blip r:embed="rId4"/>
                      <a:stretch>
                        <a:fillRect/>
                      </a:stretch>
                    </p:blipFill>
                    <p:spPr>
                      <a:xfrm>
                        <a:off x="6827706" y="1099327"/>
                        <a:ext cx="2092805" cy="138321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711969631"/>
              </p:ext>
            </p:extLst>
          </p:nvPr>
        </p:nvGraphicFramePr>
        <p:xfrm>
          <a:off x="6827706" y="2557050"/>
          <a:ext cx="2092805" cy="1569757"/>
        </p:xfrm>
        <a:graphic>
          <a:graphicData uri="http://schemas.openxmlformats.org/presentationml/2006/ole">
            <mc:AlternateContent xmlns:mc="http://schemas.openxmlformats.org/markup-compatibility/2006">
              <mc:Choice xmlns:v="urn:schemas-microsoft-com:vml" Requires="v">
                <p:oleObj spid="_x0000_s3219" name="Image" r:id="rId5" imgW="12698280" imgH="9523800" progId="Photoshop.Image.16">
                  <p:embed/>
                </p:oleObj>
              </mc:Choice>
              <mc:Fallback>
                <p:oleObj name="Image" r:id="rId5" imgW="12698280" imgH="9523800" progId="Photoshop.Image.16">
                  <p:embed/>
                  <p:pic>
                    <p:nvPicPr>
                      <p:cNvPr id="0" name=""/>
                      <p:cNvPicPr/>
                      <p:nvPr/>
                    </p:nvPicPr>
                    <p:blipFill>
                      <a:blip r:embed="rId6"/>
                      <a:stretch>
                        <a:fillRect/>
                      </a:stretch>
                    </p:blipFill>
                    <p:spPr>
                      <a:xfrm>
                        <a:off x="6827706" y="2557050"/>
                        <a:ext cx="2092805" cy="156975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350388147"/>
              </p:ext>
            </p:extLst>
          </p:nvPr>
        </p:nvGraphicFramePr>
        <p:xfrm>
          <a:off x="6835457" y="4197531"/>
          <a:ext cx="2062352" cy="1679269"/>
        </p:xfrm>
        <a:graphic>
          <a:graphicData uri="http://schemas.openxmlformats.org/presentationml/2006/ole">
            <mc:AlternateContent xmlns:mc="http://schemas.openxmlformats.org/markup-compatibility/2006">
              <mc:Choice xmlns:v="urn:schemas-microsoft-com:vml" Requires="v">
                <p:oleObj spid="_x0000_s3220" name="Image" r:id="rId7" imgW="15238080" imgH="12406320" progId="Photoshop.Image.16">
                  <p:embed/>
                </p:oleObj>
              </mc:Choice>
              <mc:Fallback>
                <p:oleObj name="Image" r:id="rId7" imgW="15238080" imgH="12406320" progId="Photoshop.Image.16">
                  <p:embed/>
                  <p:pic>
                    <p:nvPicPr>
                      <p:cNvPr id="0" name=""/>
                      <p:cNvPicPr/>
                      <p:nvPr/>
                    </p:nvPicPr>
                    <p:blipFill>
                      <a:blip r:embed="rId8"/>
                      <a:stretch>
                        <a:fillRect/>
                      </a:stretch>
                    </p:blipFill>
                    <p:spPr>
                      <a:xfrm>
                        <a:off x="6835457" y="4197531"/>
                        <a:ext cx="2062352" cy="1679269"/>
                      </a:xfrm>
                      <a:prstGeom prst="rect">
                        <a:avLst/>
                      </a:prstGeom>
                    </p:spPr>
                  </p:pic>
                </p:oleObj>
              </mc:Fallback>
            </mc:AlternateContent>
          </a:graphicData>
        </a:graphic>
      </p:graphicFrame>
      <p:pic>
        <p:nvPicPr>
          <p:cNvPr id="8" name="Picture 2" descr="http://sebastianraschka.com/images/blog/2014/linear-discriminant-analysis/iris_petal_sepal.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5750" y="2130466"/>
            <a:ext cx="2016449" cy="2177765"/>
          </a:xfrm>
          <a:prstGeom prst="rect">
            <a:avLst/>
          </a:prstGeom>
          <a:noFill/>
          <a:extLst>
            <a:ext uri="{909E8E84-426E-40DD-AFC4-6F175D3DCCD1}">
              <a14:hiddenFill xmlns:a14="http://schemas.microsoft.com/office/drawing/2010/main">
                <a:solidFill>
                  <a:srgbClr val="FFFFFF"/>
                </a:solidFill>
              </a14:hiddenFill>
            </a:ext>
          </a:extLst>
        </p:spPr>
      </p:pic>
      <p:sp>
        <p:nvSpPr>
          <p:cNvPr id="9" name="Date Placeholder 8"/>
          <p:cNvSpPr>
            <a:spLocks noGrp="1"/>
          </p:cNvSpPr>
          <p:nvPr>
            <p:ph type="dt" sz="half" idx="10"/>
          </p:nvPr>
        </p:nvSpPr>
        <p:spPr/>
        <p:txBody>
          <a:bodyPr/>
          <a:lstStyle/>
          <a:p>
            <a:r>
              <a:rPr lang="en-US" smtClean="0"/>
              <a:t>4/3/2018</a:t>
            </a:r>
            <a:endParaRPr lang="en-US"/>
          </a:p>
        </p:txBody>
      </p:sp>
      <p:sp>
        <p:nvSpPr>
          <p:cNvPr id="10" name="Footer Placeholder 9"/>
          <p:cNvSpPr>
            <a:spLocks noGrp="1"/>
          </p:cNvSpPr>
          <p:nvPr>
            <p:ph type="ftr" sz="quarter" idx="11"/>
          </p:nvPr>
        </p:nvSpPr>
        <p:spPr/>
        <p:txBody>
          <a:bodyPr/>
          <a:lstStyle/>
          <a:p>
            <a:r>
              <a:rPr lang="en-US" smtClean="0"/>
              <a:t>Macine Learning                            FUUAST</a:t>
            </a:r>
            <a:endParaRPr lang="en-US"/>
          </a:p>
        </p:txBody>
      </p:sp>
      <p:sp>
        <p:nvSpPr>
          <p:cNvPr id="11" name="Slide Number Placeholder 10"/>
          <p:cNvSpPr>
            <a:spLocks noGrp="1"/>
          </p:cNvSpPr>
          <p:nvPr>
            <p:ph type="sldNum" sz="quarter" idx="12"/>
          </p:nvPr>
        </p:nvSpPr>
        <p:spPr/>
        <p:txBody>
          <a:bodyPr/>
          <a:lstStyle/>
          <a:p>
            <a:fld id="{6F009730-05F9-4472-8C24-12BC3DA3AE0D}" type="slidenum">
              <a:rPr lang="en-US" smtClean="0"/>
              <a:t>16</a:t>
            </a:fld>
            <a:endParaRPr lang="en-US"/>
          </a:p>
        </p:txBody>
      </p:sp>
      <p:cxnSp>
        <p:nvCxnSpPr>
          <p:cNvPr id="12" name="Straight Connector 11"/>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5564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341874" y="2053613"/>
                <a:ext cx="6685503" cy="2339102"/>
              </a:xfrm>
              <a:prstGeom prst="rect">
                <a:avLst/>
              </a:prstGeom>
            </p:spPr>
            <p:txBody>
              <a:bodyPr wrap="square">
                <a:spAutoFit/>
              </a:bodyPr>
              <a:lstStyle/>
              <a:p>
                <a:r>
                  <a:rPr lang="en-US" sz="2400" dirty="0" smtClean="0">
                    <a:solidFill>
                      <a:srgbClr val="0000CC"/>
                    </a:solidFill>
                    <a:latin typeface="Century Gothic" panose="020B0502020202020204" pitchFamily="34" charset="0"/>
                  </a:rPr>
                  <a:t>Linear regression is the type of regression we </a:t>
                </a:r>
                <a:r>
                  <a:rPr lang="en-US" sz="2400" dirty="0">
                    <a:solidFill>
                      <a:srgbClr val="0000CC"/>
                    </a:solidFill>
                    <a:latin typeface="Century Gothic" panose="020B0502020202020204" pitchFamily="34" charset="0"/>
                  </a:rPr>
                  <a:t>use for a continuous, </a:t>
                </a:r>
                <a:r>
                  <a:rPr lang="en-US" sz="2400" dirty="0" smtClean="0">
                    <a:solidFill>
                      <a:srgbClr val="0000CC"/>
                    </a:solidFill>
                    <a:latin typeface="Century Gothic" panose="020B0502020202020204" pitchFamily="34" charset="0"/>
                  </a:rPr>
                  <a:t>normally distributed </a:t>
                </a:r>
                <a:r>
                  <a:rPr lang="en-US" sz="2400" dirty="0">
                    <a:solidFill>
                      <a:srgbClr val="0000CC"/>
                    </a:solidFill>
                    <a:latin typeface="Century Gothic" panose="020B0502020202020204" pitchFamily="34" charset="0"/>
                  </a:rPr>
                  <a:t>response (Y) </a:t>
                </a:r>
                <a:r>
                  <a:rPr lang="en-US" sz="2400" dirty="0" smtClean="0">
                    <a:solidFill>
                      <a:srgbClr val="0000CC"/>
                    </a:solidFill>
                    <a:latin typeface="Century Gothic" panose="020B0502020202020204" pitchFamily="34" charset="0"/>
                  </a:rPr>
                  <a:t>variable.</a:t>
                </a:r>
              </a:p>
              <a:p>
                <a:endParaRPr lang="en-US" sz="2800" b="1" i="1" dirty="0">
                  <a:solidFill>
                    <a:srgbClr val="0000CC"/>
                  </a:solidFill>
                  <a:latin typeface="Century Gothic" panose="020B0502020202020204" pitchFamily="34" charset="0"/>
                </a:endParaRPr>
              </a:p>
              <a:p>
                <a:endParaRPr lang="en-US" b="1" i="1" dirty="0"/>
              </a:p>
              <a:p>
                <a:pPr/>
                <a14:m>
                  <m:oMathPara xmlns:m="http://schemas.openxmlformats.org/officeDocument/2006/math">
                    <m:oMathParaPr>
                      <m:jc m:val="centerGroup"/>
                    </m:oMathParaPr>
                    <m:oMath xmlns:m="http://schemas.openxmlformats.org/officeDocument/2006/math">
                      <m:r>
                        <a:rPr lang="en-US" sz="2800" b="1" i="1">
                          <a:latin typeface="Cambria Math" panose="02040503050406030204" pitchFamily="18" charset="0"/>
                        </a:rPr>
                        <m:t>𝒚</m:t>
                      </m:r>
                      <m:r>
                        <a:rPr lang="en-US" sz="2800" b="1" i="1">
                          <a:latin typeface="Cambria Math" panose="02040503050406030204" pitchFamily="18" charset="0"/>
                        </a:rPr>
                        <m:t>=</m:t>
                      </m:r>
                      <m:sSub>
                        <m:sSubPr>
                          <m:ctrlPr>
                            <a:rPr lang="en-US" sz="2800" b="1" i="1">
                              <a:latin typeface="Cambria Math" panose="02040503050406030204" pitchFamily="18" charset="0"/>
                            </a:rPr>
                          </m:ctrlPr>
                        </m:sSubPr>
                        <m:e>
                          <m:r>
                            <a:rPr lang="en-US" sz="2800" b="1" i="1">
                              <a:latin typeface="Cambria Math" panose="02040503050406030204" pitchFamily="18" charset="0"/>
                            </a:rPr>
                            <m:t>𝒂</m:t>
                          </m:r>
                        </m:e>
                        <m:sub>
                          <m:r>
                            <a:rPr lang="en-US" sz="2800" b="1" i="1">
                              <a:latin typeface="Cambria Math" panose="02040503050406030204" pitchFamily="18" charset="0"/>
                            </a:rPr>
                            <m:t>𝟏</m:t>
                          </m:r>
                        </m:sub>
                      </m:sSub>
                      <m:sSub>
                        <m:sSubPr>
                          <m:ctrlPr>
                            <a:rPr lang="en-US" sz="2800" b="1" i="1">
                              <a:latin typeface="Cambria Math" panose="02040503050406030204" pitchFamily="18" charset="0"/>
                            </a:rPr>
                          </m:ctrlPr>
                        </m:sSubPr>
                        <m:e>
                          <m:r>
                            <a:rPr lang="en-US" sz="2800" b="1" i="1">
                              <a:latin typeface="Cambria Math" panose="02040503050406030204" pitchFamily="18" charset="0"/>
                            </a:rPr>
                            <m:t>𝒙</m:t>
                          </m:r>
                        </m:e>
                        <m:sub>
                          <m:r>
                            <a:rPr lang="en-US" sz="2800" b="1" i="1">
                              <a:latin typeface="Cambria Math" panose="02040503050406030204" pitchFamily="18" charset="0"/>
                            </a:rPr>
                            <m:t>𝟏</m:t>
                          </m:r>
                        </m:sub>
                      </m:sSub>
                      <m:r>
                        <a:rPr lang="en-US" sz="2800" b="1" i="1">
                          <a:latin typeface="Cambria Math" panose="02040503050406030204" pitchFamily="18" charset="0"/>
                        </a:rPr>
                        <m:t>+</m:t>
                      </m:r>
                      <m:sSub>
                        <m:sSubPr>
                          <m:ctrlPr>
                            <a:rPr lang="en-US" sz="2800" b="1" i="1">
                              <a:latin typeface="Cambria Math" panose="02040503050406030204" pitchFamily="18" charset="0"/>
                            </a:rPr>
                          </m:ctrlPr>
                        </m:sSubPr>
                        <m:e>
                          <m:r>
                            <a:rPr lang="en-US" sz="2800" b="1" i="1">
                              <a:latin typeface="Cambria Math" panose="02040503050406030204" pitchFamily="18" charset="0"/>
                            </a:rPr>
                            <m:t>𝒂</m:t>
                          </m:r>
                        </m:e>
                        <m:sub>
                          <m:r>
                            <a:rPr lang="en-US" sz="2800" b="1" i="1">
                              <a:latin typeface="Cambria Math" panose="02040503050406030204" pitchFamily="18" charset="0"/>
                            </a:rPr>
                            <m:t>𝟐</m:t>
                          </m:r>
                        </m:sub>
                      </m:sSub>
                      <m:sSub>
                        <m:sSubPr>
                          <m:ctrlPr>
                            <a:rPr lang="en-US" sz="2800" b="1" i="1">
                              <a:latin typeface="Cambria Math" panose="02040503050406030204" pitchFamily="18" charset="0"/>
                            </a:rPr>
                          </m:ctrlPr>
                        </m:sSubPr>
                        <m:e>
                          <m:r>
                            <a:rPr lang="en-US" sz="2800" b="1" i="1">
                              <a:latin typeface="Cambria Math" panose="02040503050406030204" pitchFamily="18" charset="0"/>
                            </a:rPr>
                            <m:t>𝒙</m:t>
                          </m:r>
                        </m:e>
                        <m:sub>
                          <m:r>
                            <a:rPr lang="en-US" sz="2800" b="1" i="1">
                              <a:latin typeface="Cambria Math" panose="02040503050406030204" pitchFamily="18" charset="0"/>
                            </a:rPr>
                            <m:t>𝟐</m:t>
                          </m:r>
                        </m:sub>
                      </m:sSub>
                      <m:r>
                        <a:rPr lang="en-US" sz="2800" b="1" i="1">
                          <a:latin typeface="Cambria Math" panose="02040503050406030204" pitchFamily="18" charset="0"/>
                        </a:rPr>
                        <m:t>+</m:t>
                      </m:r>
                      <m:sSub>
                        <m:sSubPr>
                          <m:ctrlPr>
                            <a:rPr lang="en-US" sz="2800" b="1" i="1">
                              <a:latin typeface="Cambria Math" panose="02040503050406030204" pitchFamily="18" charset="0"/>
                            </a:rPr>
                          </m:ctrlPr>
                        </m:sSubPr>
                        <m:e>
                          <m:r>
                            <a:rPr lang="en-US" sz="2800" b="1" i="1">
                              <a:latin typeface="Cambria Math" panose="02040503050406030204" pitchFamily="18" charset="0"/>
                            </a:rPr>
                            <m:t>𝒂</m:t>
                          </m:r>
                        </m:e>
                        <m:sub>
                          <m:r>
                            <a:rPr lang="en-US" sz="2800" b="1" i="1">
                              <a:latin typeface="Cambria Math" panose="02040503050406030204" pitchFamily="18" charset="0"/>
                            </a:rPr>
                            <m:t>𝟑</m:t>
                          </m:r>
                        </m:sub>
                      </m:sSub>
                      <m:sSub>
                        <m:sSubPr>
                          <m:ctrlPr>
                            <a:rPr lang="en-US" sz="2800" b="1" i="1">
                              <a:latin typeface="Cambria Math" panose="02040503050406030204" pitchFamily="18" charset="0"/>
                            </a:rPr>
                          </m:ctrlPr>
                        </m:sSubPr>
                        <m:e>
                          <m:r>
                            <a:rPr lang="en-US" sz="2800" b="1" i="1">
                              <a:latin typeface="Cambria Math" panose="02040503050406030204" pitchFamily="18" charset="0"/>
                            </a:rPr>
                            <m:t>𝒙</m:t>
                          </m:r>
                        </m:e>
                        <m:sub>
                          <m:r>
                            <a:rPr lang="en-US" sz="2800" b="1" i="1">
                              <a:latin typeface="Cambria Math" panose="02040503050406030204" pitchFamily="18" charset="0"/>
                            </a:rPr>
                            <m:t>𝟑</m:t>
                          </m:r>
                        </m:sub>
                      </m:sSub>
                      <m:r>
                        <a:rPr lang="en-US" sz="2800" b="1" i="1">
                          <a:latin typeface="Cambria Math" panose="02040503050406030204" pitchFamily="18" charset="0"/>
                        </a:rPr>
                        <m:t>+… </m:t>
                      </m:r>
                      <m:sSub>
                        <m:sSubPr>
                          <m:ctrlPr>
                            <a:rPr lang="en-US" sz="2800" b="1" i="1">
                              <a:latin typeface="Cambria Math" panose="02040503050406030204" pitchFamily="18" charset="0"/>
                            </a:rPr>
                          </m:ctrlPr>
                        </m:sSubPr>
                        <m:e>
                          <m:r>
                            <a:rPr lang="en-US" sz="2800" b="1" i="1">
                              <a:latin typeface="Cambria Math" panose="02040503050406030204" pitchFamily="18" charset="0"/>
                            </a:rPr>
                            <m:t>𝒂</m:t>
                          </m:r>
                        </m:e>
                        <m:sub>
                          <m:r>
                            <a:rPr lang="en-US" sz="2800" b="1" i="1">
                              <a:latin typeface="Cambria Math" panose="02040503050406030204" pitchFamily="18" charset="0"/>
                            </a:rPr>
                            <m:t>𝒏</m:t>
                          </m:r>
                        </m:sub>
                      </m:sSub>
                      <m:sSub>
                        <m:sSubPr>
                          <m:ctrlPr>
                            <a:rPr lang="en-US" sz="2800" b="1" i="1">
                              <a:latin typeface="Cambria Math" panose="02040503050406030204" pitchFamily="18" charset="0"/>
                            </a:rPr>
                          </m:ctrlPr>
                        </m:sSubPr>
                        <m:e>
                          <m:r>
                            <a:rPr lang="en-US" sz="2800" b="1" i="1">
                              <a:latin typeface="Cambria Math" panose="02040503050406030204" pitchFamily="18" charset="0"/>
                            </a:rPr>
                            <m:t>𝒙</m:t>
                          </m:r>
                        </m:e>
                        <m:sub>
                          <m:r>
                            <a:rPr lang="en-US" sz="2800" b="1" i="1">
                              <a:latin typeface="Cambria Math" panose="02040503050406030204" pitchFamily="18" charset="0"/>
                            </a:rPr>
                            <m:t>𝒏</m:t>
                          </m:r>
                        </m:sub>
                      </m:sSub>
                      <m:r>
                        <a:rPr lang="en-US" sz="2800" b="1" i="1" smtClean="0">
                          <a:latin typeface="Cambria Math" panose="02040503050406030204" pitchFamily="18" charset="0"/>
                        </a:rPr>
                        <m:t>+</m:t>
                      </m:r>
                      <m:r>
                        <a:rPr lang="en-US" sz="2800" b="1" i="1" smtClean="0">
                          <a:latin typeface="Cambria Math" panose="02040503050406030204" pitchFamily="18" charset="0"/>
                        </a:rPr>
                        <m:t>𝒄</m:t>
                      </m:r>
                    </m:oMath>
                  </m:oMathPara>
                </a14:m>
                <a:endParaRPr lang="en-US" sz="2800" b="1" dirty="0" smtClean="0">
                  <a:solidFill>
                    <a:srgbClr val="0000CC"/>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1341874" y="2053613"/>
                <a:ext cx="6685503" cy="2339102"/>
              </a:xfrm>
              <a:prstGeom prst="rect">
                <a:avLst/>
              </a:prstGeom>
              <a:blipFill rotWithShape="0">
                <a:blip r:embed="rId2"/>
                <a:stretch>
                  <a:fillRect l="-1367" t="-2083" r="-2644"/>
                </a:stretch>
              </a:blipFill>
            </p:spPr>
            <p:txBody>
              <a:bodyPr/>
              <a:lstStyle/>
              <a:p>
                <a:r>
                  <a:rPr lang="en-US">
                    <a:noFill/>
                  </a:rPr>
                  <a:t> </a:t>
                </a:r>
              </a:p>
            </p:txBody>
          </p:sp>
        </mc:Fallback>
      </mc:AlternateContent>
      <p:sp>
        <p:nvSpPr>
          <p:cNvPr id="3" name="TextBox 2"/>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798947" y="1085327"/>
            <a:ext cx="2919582"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Linear Regression:</a:t>
            </a:r>
            <a:endParaRPr lang="en-US" sz="2400" dirty="0">
              <a:solidFill>
                <a:srgbClr val="FF0000"/>
              </a:solidFill>
              <a:effectLst>
                <a:outerShdw blurRad="38100" dist="38100" dir="2700000" algn="tl">
                  <a:srgbClr val="000000">
                    <a:alpha val="43137"/>
                  </a:srgbClr>
                </a:outerShdw>
              </a:effectLst>
            </a:endParaRPr>
          </a:p>
        </p:txBody>
      </p:sp>
      <p:sp>
        <p:nvSpPr>
          <p:cNvPr id="5" name="Date Placeholder 4"/>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17</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392336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262745" y="1587621"/>
                <a:ext cx="7293426" cy="4247317"/>
              </a:xfrm>
              <a:prstGeom prst="rect">
                <a:avLst/>
              </a:prstGeom>
            </p:spPr>
            <p:txBody>
              <a:bodyPr wrap="square">
                <a:spAutoFit/>
              </a:bodyPr>
              <a:lstStyle/>
              <a:p>
                <a:r>
                  <a:rPr lang="en-US" dirty="0">
                    <a:solidFill>
                      <a:srgbClr val="0000CC"/>
                    </a:solidFill>
                  </a:rPr>
                  <a:t>import </a:t>
                </a:r>
                <a:r>
                  <a:rPr lang="en-US" dirty="0" err="1">
                    <a:solidFill>
                      <a:srgbClr val="0000CC"/>
                    </a:solidFill>
                  </a:rPr>
                  <a:t>numpy</a:t>
                </a:r>
                <a:r>
                  <a:rPr lang="en-US" dirty="0">
                    <a:solidFill>
                      <a:srgbClr val="0000CC"/>
                    </a:solidFill>
                  </a:rPr>
                  <a:t> as np</a:t>
                </a:r>
              </a:p>
              <a:p>
                <a:r>
                  <a:rPr lang="en-US" dirty="0">
                    <a:solidFill>
                      <a:srgbClr val="0000CC"/>
                    </a:solidFill>
                  </a:rPr>
                  <a:t>from </a:t>
                </a:r>
                <a:r>
                  <a:rPr lang="en-US" dirty="0" err="1">
                    <a:solidFill>
                      <a:srgbClr val="0000CC"/>
                    </a:solidFill>
                  </a:rPr>
                  <a:t>sklearn</a:t>
                </a:r>
                <a:r>
                  <a:rPr lang="en-US" dirty="0">
                    <a:solidFill>
                      <a:srgbClr val="0000CC"/>
                    </a:solidFill>
                  </a:rPr>
                  <a:t> import datasets, </a:t>
                </a:r>
                <a:r>
                  <a:rPr lang="en-US" dirty="0" err="1" smtClean="0">
                    <a:solidFill>
                      <a:srgbClr val="0000CC"/>
                    </a:solidFill>
                  </a:rPr>
                  <a:t>linear_model</a:t>
                </a:r>
                <a:endParaRPr lang="en-US" dirty="0">
                  <a:solidFill>
                    <a:srgbClr val="0000CC"/>
                  </a:solidFill>
                </a:endParaRPr>
              </a:p>
              <a:p>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 </m:t>
                      </m:r>
                    </m:oMath>
                  </m:oMathPara>
                </a14:m>
                <a:endParaRPr lang="en-US" b="1" dirty="0" smtClean="0">
                  <a:solidFill>
                    <a:srgbClr val="0000CC"/>
                  </a:solidFill>
                </a:endParaRPr>
              </a:p>
              <a:p>
                <a:r>
                  <a:rPr lang="en-US" dirty="0" err="1" smtClean="0"/>
                  <a:t>diab</a:t>
                </a:r>
                <a:r>
                  <a:rPr lang="en-US" dirty="0" smtClean="0"/>
                  <a:t> </a:t>
                </a:r>
                <a:r>
                  <a:rPr lang="en-US" dirty="0"/>
                  <a:t>= </a:t>
                </a:r>
                <a:r>
                  <a:rPr lang="en-US" dirty="0" err="1"/>
                  <a:t>datasets.load_diabetes</a:t>
                </a:r>
                <a:r>
                  <a:rPr lang="en-US" dirty="0"/>
                  <a:t>()</a:t>
                </a:r>
              </a:p>
              <a:p>
                <a:r>
                  <a:rPr lang="en-US" dirty="0" err="1"/>
                  <a:t>diabetes_X_train</a:t>
                </a:r>
                <a:r>
                  <a:rPr lang="en-US" dirty="0"/>
                  <a:t> = </a:t>
                </a:r>
                <a:r>
                  <a:rPr lang="en-US" dirty="0" err="1" smtClean="0"/>
                  <a:t>diab.data</a:t>
                </a:r>
                <a:r>
                  <a:rPr lang="en-US" dirty="0" smtClean="0"/>
                  <a:t>[:-20]</a:t>
                </a:r>
                <a:endParaRPr lang="en-US" dirty="0"/>
              </a:p>
              <a:p>
                <a:r>
                  <a:rPr lang="en-US" dirty="0" err="1"/>
                  <a:t>diabetes_X_test</a:t>
                </a:r>
                <a:r>
                  <a:rPr lang="en-US" dirty="0"/>
                  <a:t> = </a:t>
                </a:r>
                <a:r>
                  <a:rPr lang="en-US" dirty="0" err="1" smtClean="0"/>
                  <a:t>diab.data</a:t>
                </a:r>
                <a:r>
                  <a:rPr lang="en-US" dirty="0" smtClean="0"/>
                  <a:t>[-20:]</a:t>
                </a:r>
                <a:endParaRPr lang="en-US" dirty="0"/>
              </a:p>
              <a:p>
                <a:r>
                  <a:rPr lang="en-US" dirty="0" err="1"/>
                  <a:t>diabetes_y_train</a:t>
                </a:r>
                <a:r>
                  <a:rPr lang="en-US" dirty="0"/>
                  <a:t> = </a:t>
                </a:r>
                <a:r>
                  <a:rPr lang="en-US" dirty="0" err="1" smtClean="0"/>
                  <a:t>diab.target</a:t>
                </a:r>
                <a:r>
                  <a:rPr lang="en-US" dirty="0" smtClean="0"/>
                  <a:t>[:-20]</a:t>
                </a:r>
                <a:endParaRPr lang="en-US" dirty="0"/>
              </a:p>
              <a:p>
                <a:r>
                  <a:rPr lang="en-US" dirty="0" err="1"/>
                  <a:t>diabetes_y_test</a:t>
                </a:r>
                <a:r>
                  <a:rPr lang="en-US" dirty="0"/>
                  <a:t> = </a:t>
                </a:r>
                <a:r>
                  <a:rPr lang="en-US" dirty="0" err="1" smtClean="0"/>
                  <a:t>diab.target</a:t>
                </a:r>
                <a:r>
                  <a:rPr lang="en-US" dirty="0" smtClean="0"/>
                  <a:t>[-20:]</a:t>
                </a:r>
                <a:endParaRPr lang="en-US" dirty="0"/>
              </a:p>
              <a:p>
                <a:r>
                  <a:rPr lang="en-US" dirty="0" err="1"/>
                  <a:t>regr</a:t>
                </a:r>
                <a:r>
                  <a:rPr lang="en-US" dirty="0"/>
                  <a:t> = </a:t>
                </a:r>
                <a:r>
                  <a:rPr lang="en-US" dirty="0" err="1"/>
                  <a:t>linear_model.LinearRegression</a:t>
                </a:r>
                <a:r>
                  <a:rPr lang="en-US" dirty="0"/>
                  <a:t>()</a:t>
                </a:r>
              </a:p>
              <a:p>
                <a:r>
                  <a:rPr lang="en-US" dirty="0" err="1"/>
                  <a:t>regr.fit</a:t>
                </a:r>
                <a:r>
                  <a:rPr lang="en-US" dirty="0"/>
                  <a:t>(</a:t>
                </a:r>
                <a:r>
                  <a:rPr lang="en-US" dirty="0" err="1"/>
                  <a:t>diabetes_X_train</a:t>
                </a:r>
                <a:r>
                  <a:rPr lang="en-US" dirty="0"/>
                  <a:t>, </a:t>
                </a:r>
                <a:r>
                  <a:rPr lang="en-US" dirty="0" err="1"/>
                  <a:t>diabetes_y_train</a:t>
                </a:r>
                <a:r>
                  <a:rPr lang="en-US" dirty="0"/>
                  <a:t>)</a:t>
                </a:r>
              </a:p>
              <a:p>
                <a:r>
                  <a:rPr lang="en-US" dirty="0"/>
                  <a:t>print('\</a:t>
                </a:r>
                <a:r>
                  <a:rPr lang="en-US" dirty="0" err="1"/>
                  <a:t>nCoefficients</a:t>
                </a:r>
                <a:r>
                  <a:rPr lang="en-US" dirty="0"/>
                  <a:t>:\n',</a:t>
                </a:r>
                <a:r>
                  <a:rPr lang="en-US" dirty="0" err="1"/>
                  <a:t>regr.coef</a:t>
                </a:r>
                <a:r>
                  <a:rPr lang="en-US" dirty="0" smtClean="0"/>
                  <a:t>_)</a:t>
                </a:r>
                <a:endParaRPr lang="en-US" dirty="0"/>
              </a:p>
              <a:p>
                <a:r>
                  <a:rPr lang="en-US" dirty="0" err="1"/>
                  <a:t>Yp</a:t>
                </a:r>
                <a:r>
                  <a:rPr lang="en-US" dirty="0"/>
                  <a:t>= </a:t>
                </a:r>
                <a:r>
                  <a:rPr lang="en-US" dirty="0" err="1"/>
                  <a:t>regr.predict</a:t>
                </a:r>
                <a:r>
                  <a:rPr lang="en-US" dirty="0"/>
                  <a:t>(</a:t>
                </a:r>
                <a:r>
                  <a:rPr lang="en-US" dirty="0" err="1"/>
                  <a:t>diabetes_X_test</a:t>
                </a:r>
                <a:r>
                  <a:rPr lang="en-US" dirty="0"/>
                  <a:t>)</a:t>
                </a:r>
              </a:p>
              <a:p>
                <a:r>
                  <a:rPr lang="en-US" dirty="0" err="1"/>
                  <a:t>Yt</a:t>
                </a:r>
                <a:r>
                  <a:rPr lang="en-US" dirty="0"/>
                  <a:t>= </a:t>
                </a:r>
                <a:r>
                  <a:rPr lang="en-US" dirty="0" err="1" smtClean="0"/>
                  <a:t>diabetes_y_test</a:t>
                </a:r>
                <a:endParaRPr lang="en-US" dirty="0"/>
              </a:p>
              <a:p>
                <a:r>
                  <a:rPr lang="en-US" dirty="0" err="1"/>
                  <a:t>mse</a:t>
                </a:r>
                <a:r>
                  <a:rPr lang="en-US" dirty="0"/>
                  <a:t>= </a:t>
                </a:r>
                <a:r>
                  <a:rPr lang="en-US" dirty="0" err="1"/>
                  <a:t>np.mean</a:t>
                </a:r>
                <a:r>
                  <a:rPr lang="en-US" dirty="0"/>
                  <a:t>((</a:t>
                </a:r>
                <a:r>
                  <a:rPr lang="en-US" dirty="0" err="1"/>
                  <a:t>Yp-Yt</a:t>
                </a:r>
                <a:r>
                  <a:rPr lang="en-US" dirty="0"/>
                  <a:t>)**2)</a:t>
                </a:r>
              </a:p>
              <a:p>
                <a:r>
                  <a:rPr lang="en-US" dirty="0"/>
                  <a:t>print(</a:t>
                </a:r>
                <a:r>
                  <a:rPr lang="en-US" dirty="0" err="1"/>
                  <a:t>mse</a:t>
                </a:r>
                <a:r>
                  <a:rPr lang="en-US" dirty="0" smtClean="0"/>
                  <a:t>)</a:t>
                </a:r>
              </a:p>
            </p:txBody>
          </p:sp>
        </mc:Choice>
        <mc:Fallback xmlns="">
          <p:sp>
            <p:nvSpPr>
              <p:cNvPr id="2" name="Rectangle 1"/>
              <p:cNvSpPr>
                <a:spLocks noRot="1" noChangeAspect="1" noMove="1" noResize="1" noEditPoints="1" noAdjustHandles="1" noChangeArrowheads="1" noChangeShapeType="1" noTextEdit="1"/>
              </p:cNvSpPr>
              <p:nvPr/>
            </p:nvSpPr>
            <p:spPr>
              <a:xfrm>
                <a:off x="1262745" y="1587621"/>
                <a:ext cx="7293426" cy="4247317"/>
              </a:xfrm>
              <a:prstGeom prst="rect">
                <a:avLst/>
              </a:prstGeom>
              <a:blipFill rotWithShape="0">
                <a:blip r:embed="rId2"/>
                <a:stretch>
                  <a:fillRect l="-668" t="-717" b="-1291"/>
                </a:stretch>
              </a:blipFill>
            </p:spPr>
            <p:txBody>
              <a:bodyPr/>
              <a:lstStyle/>
              <a:p>
                <a:r>
                  <a:rPr lang="en-US">
                    <a:noFill/>
                  </a:rPr>
                  <a:t> </a:t>
                </a:r>
              </a:p>
            </p:txBody>
          </p:sp>
        </mc:Fallback>
      </mc:AlternateContent>
      <p:sp>
        <p:nvSpPr>
          <p:cNvPr id="3" name="TextBox 2"/>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798947" y="1085327"/>
            <a:ext cx="2919582"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Linear Regression:</a:t>
            </a:r>
            <a:endParaRPr lang="en-US" sz="2400" dirty="0">
              <a:solidFill>
                <a:srgbClr val="FF0000"/>
              </a:solidFill>
              <a:effectLst>
                <a:outerShdw blurRad="38100" dist="38100" dir="2700000" algn="tl">
                  <a:srgbClr val="000000">
                    <a:alpha val="43137"/>
                  </a:srgbClr>
                </a:outerShdw>
              </a:effectLst>
            </a:endParaRPr>
          </a:p>
        </p:txBody>
      </p:sp>
      <p:sp>
        <p:nvSpPr>
          <p:cNvPr id="5" name="Date Placeholder 4"/>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18</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513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798947" y="1085327"/>
            <a:ext cx="2950680"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Ridge Regression:</a:t>
            </a:r>
            <a:endParaRPr lang="en-US" sz="2400" dirty="0">
              <a:solidFill>
                <a:srgbClr val="FF0000"/>
              </a:solidFill>
              <a:effectLst>
                <a:outerShdw blurRad="38100" dist="38100" dir="2700000" algn="tl">
                  <a:srgbClr val="000000">
                    <a:alpha val="43137"/>
                  </a:srgbClr>
                </a:outerShdw>
              </a:effectLst>
            </a:endParaRPr>
          </a:p>
        </p:txBody>
      </p:sp>
      <p:sp>
        <p:nvSpPr>
          <p:cNvPr id="7" name="Rectangle 6"/>
          <p:cNvSpPr/>
          <p:nvPr/>
        </p:nvSpPr>
        <p:spPr>
          <a:xfrm>
            <a:off x="3563891" y="1151284"/>
            <a:ext cx="4484946" cy="369332"/>
          </a:xfrm>
          <a:prstGeom prst="rect">
            <a:avLst/>
          </a:prstGeom>
        </p:spPr>
        <p:txBody>
          <a:bodyPr wrap="none">
            <a:spAutoFit/>
          </a:bodyPr>
          <a:lstStyle/>
          <a:p>
            <a:r>
              <a:rPr lang="en-US" dirty="0">
                <a:solidFill>
                  <a:srgbClr val="0000CC"/>
                </a:solidFill>
                <a:latin typeface="Linux Libertine"/>
              </a:rPr>
              <a:t>Tikhonov </a:t>
            </a:r>
            <a:r>
              <a:rPr lang="en-US" dirty="0" smtClean="0">
                <a:solidFill>
                  <a:srgbClr val="0000CC"/>
                </a:solidFill>
                <a:latin typeface="Linux Libertine"/>
              </a:rPr>
              <a:t>regularization, L2 Regularization</a:t>
            </a:r>
            <a:endParaRPr lang="en-US" b="0" i="0" dirty="0">
              <a:solidFill>
                <a:srgbClr val="0000CC"/>
              </a:solidFill>
              <a:effectLst/>
              <a:latin typeface="Linux Libertine"/>
            </a:endParaRPr>
          </a:p>
        </p:txBody>
      </p:sp>
      <p:sp>
        <p:nvSpPr>
          <p:cNvPr id="8" name="Rectangle 7"/>
          <p:cNvSpPr/>
          <p:nvPr/>
        </p:nvSpPr>
        <p:spPr>
          <a:xfrm>
            <a:off x="1265571" y="1466582"/>
            <a:ext cx="6829557" cy="4801314"/>
          </a:xfrm>
          <a:prstGeom prst="rect">
            <a:avLst/>
          </a:prstGeom>
        </p:spPr>
        <p:txBody>
          <a:bodyPr wrap="square">
            <a:spAutoFit/>
          </a:bodyPr>
          <a:lstStyle/>
          <a:p>
            <a:endParaRPr lang="en-US" dirty="0" smtClean="0">
              <a:solidFill>
                <a:srgbClr val="35607C"/>
              </a:solidFill>
              <a:latin typeface="NimbusMonL-ReguObli"/>
            </a:endParaRPr>
          </a:p>
          <a:p>
            <a:r>
              <a:rPr lang="en-US" dirty="0">
                <a:solidFill>
                  <a:srgbClr val="000000"/>
                </a:solidFill>
                <a:latin typeface="NimbusRomNo9L-Regu"/>
              </a:rPr>
              <a:t>Ridge Regression is a technique for analyzing multiple regression data that suffer from </a:t>
            </a:r>
            <a:r>
              <a:rPr lang="en-US" dirty="0" smtClean="0">
                <a:solidFill>
                  <a:srgbClr val="000000"/>
                </a:solidFill>
                <a:latin typeface="NimbusRomNo9L-Regu"/>
              </a:rPr>
              <a:t>multicollinearity(</a:t>
            </a:r>
            <a:r>
              <a:rPr lang="en-US" dirty="0"/>
              <a:t>Multicollinearity, </a:t>
            </a:r>
            <a:r>
              <a:rPr lang="en-US" dirty="0" smtClean="0"/>
              <a:t>is </a:t>
            </a:r>
            <a:r>
              <a:rPr lang="en-US" dirty="0"/>
              <a:t>the existence of near-linear relationships among the independent variables</a:t>
            </a:r>
            <a:r>
              <a:rPr lang="en-US" dirty="0" smtClean="0"/>
              <a:t>.)</a:t>
            </a:r>
            <a:r>
              <a:rPr lang="en-US" dirty="0" smtClean="0">
                <a:solidFill>
                  <a:srgbClr val="000000"/>
                </a:solidFill>
                <a:latin typeface="NimbusRomNo9L-Regu"/>
              </a:rPr>
              <a:t> </a:t>
            </a:r>
            <a:r>
              <a:rPr lang="en-US" dirty="0">
                <a:solidFill>
                  <a:srgbClr val="000000"/>
                </a:solidFill>
                <a:latin typeface="NimbusRomNo9L-Regu"/>
              </a:rPr>
              <a:t>When multicollinearity occurs, least squares estimates are unbiased, but their variances are large so they may be far from the true value. By adding a degree of bias to the regression estimates, ridge regression reduces the standard errors. It is hoped that the net effect will be to give estimates that are more reliable</a:t>
            </a:r>
          </a:p>
          <a:p>
            <a:r>
              <a:rPr lang="en-US" dirty="0" smtClean="0">
                <a:latin typeface="NimbusMonL-ReguObli"/>
              </a:rPr>
              <a:t>Ridge</a:t>
            </a:r>
            <a:r>
              <a:rPr lang="en-US" dirty="0" smtClean="0">
                <a:solidFill>
                  <a:srgbClr val="35607C"/>
                </a:solidFill>
                <a:latin typeface="NimbusMonL-ReguObli"/>
              </a:rPr>
              <a:t> </a:t>
            </a:r>
            <a:r>
              <a:rPr lang="en-US" dirty="0">
                <a:solidFill>
                  <a:srgbClr val="000000"/>
                </a:solidFill>
                <a:latin typeface="NimbusRomNo9L-Regu"/>
              </a:rPr>
              <a:t>regression addresses some of the problems of </a:t>
            </a:r>
            <a:r>
              <a:rPr lang="en-US" dirty="0">
                <a:latin typeface="NimbusRomNo9L-ReguItal"/>
              </a:rPr>
              <a:t>Ordinary Least Squares </a:t>
            </a:r>
            <a:r>
              <a:rPr lang="en-US" dirty="0">
                <a:solidFill>
                  <a:srgbClr val="000000"/>
                </a:solidFill>
                <a:latin typeface="NimbusRomNo9L-Regu"/>
              </a:rPr>
              <a:t>by imposing a penalty on the size </a:t>
            </a:r>
            <a:r>
              <a:rPr lang="en-US" dirty="0" smtClean="0">
                <a:solidFill>
                  <a:srgbClr val="000000"/>
                </a:solidFill>
                <a:latin typeface="NimbusRomNo9L-Regu"/>
              </a:rPr>
              <a:t>of coefficients</a:t>
            </a:r>
            <a:r>
              <a:rPr lang="en-US" dirty="0">
                <a:solidFill>
                  <a:srgbClr val="000000"/>
                </a:solidFill>
                <a:latin typeface="NimbusRomNo9L-Regu"/>
              </a:rPr>
              <a:t>. </a:t>
            </a:r>
            <a:endParaRPr lang="en-US" dirty="0" smtClean="0">
              <a:solidFill>
                <a:srgbClr val="000000"/>
              </a:solidFill>
              <a:latin typeface="NimbusRomNo9L-Regu"/>
            </a:endParaRPr>
          </a:p>
          <a:p>
            <a:endParaRPr lang="en-US" dirty="0">
              <a:solidFill>
                <a:srgbClr val="000000"/>
              </a:solidFill>
              <a:latin typeface="NimbusRomNo9L-Regu"/>
            </a:endParaRPr>
          </a:p>
          <a:p>
            <a:endParaRPr lang="en-US" dirty="0" smtClean="0">
              <a:solidFill>
                <a:srgbClr val="000000"/>
              </a:solidFill>
              <a:latin typeface="NimbusRomNo9L-Regu"/>
            </a:endParaRPr>
          </a:p>
          <a:p>
            <a:endParaRPr lang="en-US" dirty="0" smtClean="0">
              <a:solidFill>
                <a:srgbClr val="000000"/>
              </a:solidFill>
              <a:latin typeface="NimbusRomNo9L-Regu"/>
            </a:endParaRPr>
          </a:p>
          <a:p>
            <a:r>
              <a:rPr lang="en-US" dirty="0" smtClean="0">
                <a:solidFill>
                  <a:srgbClr val="000000"/>
                </a:solidFill>
                <a:latin typeface="NimbusRomNo9L-Regu"/>
              </a:rPr>
              <a:t>The </a:t>
            </a:r>
            <a:r>
              <a:rPr lang="en-US" dirty="0">
                <a:solidFill>
                  <a:srgbClr val="000000"/>
                </a:solidFill>
                <a:latin typeface="NimbusRomNo9L-Regu"/>
              </a:rPr>
              <a:t>ridge coefficients minimize a penalized residual sum of </a:t>
            </a:r>
            <a:r>
              <a:rPr lang="en-US" dirty="0" smtClean="0">
                <a:solidFill>
                  <a:srgbClr val="000000"/>
                </a:solidFill>
                <a:latin typeface="NimbusRomNo9L-Regu"/>
              </a:rPr>
              <a:t>squares</a:t>
            </a:r>
            <a:r>
              <a:rPr lang="en-US" dirty="0">
                <a:solidFill>
                  <a:srgbClr val="000000"/>
                </a:solidFill>
                <a:latin typeface="NimbusRomNo9L-Regu"/>
              </a:rPr>
              <a:t>.</a:t>
            </a:r>
            <a:r>
              <a:rPr lang="en-US" dirty="0" smtClean="0">
                <a:solidFill>
                  <a:srgbClr val="000000"/>
                </a:solidFill>
                <a:latin typeface="NimbusRomNo9L-Regu"/>
              </a:rPr>
              <a:t> </a:t>
            </a:r>
            <a:r>
              <a:rPr lang="en-US" dirty="0" smtClean="0"/>
              <a:t> </a:t>
            </a:r>
            <a:endParaRPr lang="en-US" dirty="0"/>
          </a:p>
        </p:txBody>
      </p:sp>
      <p:pic>
        <p:nvPicPr>
          <p:cNvPr id="9" name="Picture 8"/>
          <p:cNvPicPr>
            <a:picLocks noChangeAspect="1"/>
          </p:cNvPicPr>
          <p:nvPr/>
        </p:nvPicPr>
        <p:blipFill>
          <a:blip r:embed="rId2"/>
          <a:stretch>
            <a:fillRect/>
          </a:stretch>
        </p:blipFill>
        <p:spPr>
          <a:xfrm>
            <a:off x="2826036" y="4865250"/>
            <a:ext cx="3510586" cy="700281"/>
          </a:xfrm>
          <a:prstGeom prst="rect">
            <a:avLst/>
          </a:prstGeom>
          <a:solidFill>
            <a:schemeClr val="accent6">
              <a:lumMod val="20000"/>
              <a:lumOff val="80000"/>
            </a:schemeClr>
          </a:solidFill>
          <a:ln>
            <a:solidFill>
              <a:schemeClr val="tx1"/>
            </a:solidFill>
          </a:ln>
          <a:effectLst>
            <a:glow rad="127000">
              <a:schemeClr val="bg2">
                <a:lumMod val="90000"/>
              </a:schemeClr>
            </a:glow>
            <a:softEdge rad="0"/>
          </a:effectLst>
        </p:spPr>
      </p:pic>
      <p:sp>
        <p:nvSpPr>
          <p:cNvPr id="2" name="Date Placeholder 1"/>
          <p:cNvSpPr>
            <a:spLocks noGrp="1"/>
          </p:cNvSpPr>
          <p:nvPr>
            <p:ph type="dt" sz="half" idx="10"/>
          </p:nvPr>
        </p:nvSpPr>
        <p:spPr/>
        <p:txBody>
          <a:bodyPr/>
          <a:lstStyle/>
          <a:p>
            <a:r>
              <a:rPr lang="en-US" smtClean="0"/>
              <a:t>4/3/2018</a:t>
            </a:r>
            <a:endParaRPr lang="en-US"/>
          </a:p>
        </p:txBody>
      </p:sp>
      <p:sp>
        <p:nvSpPr>
          <p:cNvPr id="5" name="Footer Placeholder 4"/>
          <p:cNvSpPr>
            <a:spLocks noGrp="1"/>
          </p:cNvSpPr>
          <p:nvPr>
            <p:ph type="ftr" sz="quarter" idx="11"/>
          </p:nvPr>
        </p:nvSpPr>
        <p:spPr/>
        <p:txBody>
          <a:bodyPr/>
          <a:lstStyle/>
          <a:p>
            <a:r>
              <a:rPr lang="en-US" smtClean="0"/>
              <a:t>Macine Learning                            FUUAST</a:t>
            </a:r>
            <a:endParaRPr lang="en-US"/>
          </a:p>
        </p:txBody>
      </p:sp>
      <p:sp>
        <p:nvSpPr>
          <p:cNvPr id="6" name="Slide Number Placeholder 5"/>
          <p:cNvSpPr>
            <a:spLocks noGrp="1"/>
          </p:cNvSpPr>
          <p:nvPr>
            <p:ph type="sldNum" sz="quarter" idx="12"/>
          </p:nvPr>
        </p:nvSpPr>
        <p:spPr/>
        <p:txBody>
          <a:bodyPr/>
          <a:lstStyle/>
          <a:p>
            <a:fld id="{6F009730-05F9-4472-8C24-12BC3DA3AE0D}" type="slidenum">
              <a:rPr lang="en-US" smtClean="0"/>
              <a:t>19</a:t>
            </a:fld>
            <a:endParaRPr lang="en-US"/>
          </a:p>
        </p:txBody>
      </p:sp>
      <p:cxnSp>
        <p:nvCxnSpPr>
          <p:cNvPr id="10" name="Straight Connector 9"/>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501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Introduction to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841082" y="1039081"/>
            <a:ext cx="3234412" cy="461665"/>
          </a:xfrm>
          <a:prstGeom prst="rect">
            <a:avLst/>
          </a:prstGeom>
        </p:spPr>
        <p:txBody>
          <a:bodyPr wrap="none">
            <a:spAutoFit/>
          </a:bodyPr>
          <a:lstStyle/>
          <a:p>
            <a:pPr marL="342900" indent="-342900">
              <a:buFont typeface="Wingdings" panose="05000000000000000000" pitchFamily="2" charset="2"/>
              <a:buChar char="v"/>
            </a:pPr>
            <a:r>
              <a:rPr lang="en-US" sz="2400" dirty="0">
                <a:solidFill>
                  <a:srgbClr val="FF0000"/>
                </a:solidFill>
                <a:effectLst>
                  <a:outerShdw blurRad="38100" dist="38100" dir="2700000" algn="tl">
                    <a:srgbClr val="000000">
                      <a:alpha val="43137"/>
                    </a:srgbClr>
                  </a:outerShdw>
                </a:effectLst>
              </a:rPr>
              <a:t> </a:t>
            </a:r>
            <a:r>
              <a:rPr lang="en-US" sz="2400" dirty="0" smtClean="0">
                <a:solidFill>
                  <a:srgbClr val="FF0000"/>
                </a:solidFill>
                <a:effectLst>
                  <a:outerShdw blurRad="38100" dist="38100" dir="2700000" algn="tl">
                    <a:srgbClr val="000000">
                      <a:alpha val="43137"/>
                    </a:srgbClr>
                  </a:outerShdw>
                </a:effectLst>
              </a:rPr>
              <a:t>Artificial Intelligence:</a:t>
            </a:r>
            <a:endParaRPr lang="en-US" sz="2400" dirty="0">
              <a:solidFill>
                <a:srgbClr val="FF0000"/>
              </a:solidFill>
              <a:effectLst>
                <a:outerShdw blurRad="38100" dist="38100" dir="2700000" algn="tl">
                  <a:srgbClr val="000000">
                    <a:alpha val="43137"/>
                  </a:srgbClr>
                </a:outerShdw>
              </a:effectLst>
            </a:endParaRPr>
          </a:p>
        </p:txBody>
      </p:sp>
      <p:sp>
        <p:nvSpPr>
          <p:cNvPr id="3" name="Rectangle 2"/>
          <p:cNvSpPr/>
          <p:nvPr/>
        </p:nvSpPr>
        <p:spPr>
          <a:xfrm>
            <a:off x="1230924" y="1469711"/>
            <a:ext cx="7526214" cy="4893647"/>
          </a:xfrm>
          <a:prstGeom prst="rect">
            <a:avLst/>
          </a:prstGeom>
        </p:spPr>
        <p:txBody>
          <a:bodyPr wrap="square">
            <a:spAutoFit/>
          </a:bodyPr>
          <a:lstStyle/>
          <a:p>
            <a:pPr marL="457200" indent="-457200">
              <a:buFont typeface="Wingdings" panose="05000000000000000000" pitchFamily="2" charset="2"/>
              <a:buChar char="q"/>
            </a:pPr>
            <a:r>
              <a:rPr lang="en-US" sz="2400" dirty="0">
                <a:solidFill>
                  <a:srgbClr val="333333"/>
                </a:solidFill>
                <a:latin typeface="ProximaNovaBold"/>
              </a:rPr>
              <a:t>“</a:t>
            </a:r>
            <a:r>
              <a:rPr lang="en-US" sz="2400" dirty="0">
                <a:solidFill>
                  <a:srgbClr val="337AB7"/>
                </a:solidFill>
                <a:latin typeface="ProximaNovaBold"/>
              </a:rPr>
              <a:t>the science and engineering of making intelligent machines</a:t>
            </a:r>
            <a:r>
              <a:rPr lang="en-US" sz="2400" dirty="0">
                <a:solidFill>
                  <a:srgbClr val="333333"/>
                </a:solidFill>
                <a:latin typeface="ProximaNovaBold"/>
              </a:rPr>
              <a:t>.”</a:t>
            </a:r>
          </a:p>
          <a:p>
            <a:endParaRPr lang="en-US" sz="2400" dirty="0">
              <a:solidFill>
                <a:srgbClr val="333333"/>
              </a:solidFill>
              <a:latin typeface="ProximaNovaBold"/>
            </a:endParaRPr>
          </a:p>
          <a:p>
            <a:pPr marL="457200" indent="-457200">
              <a:buFont typeface="Wingdings" panose="05000000000000000000" pitchFamily="2" charset="2"/>
              <a:buChar char="q"/>
            </a:pPr>
            <a:r>
              <a:rPr lang="en-US" sz="2400" dirty="0">
                <a:latin typeface="ProximaNovaBold"/>
              </a:rPr>
              <a:t>A branch of computer science dealing with the </a:t>
            </a:r>
            <a:r>
              <a:rPr lang="en-US" sz="2400" dirty="0">
                <a:solidFill>
                  <a:srgbClr val="337AB7"/>
                </a:solidFill>
                <a:latin typeface="ProximaNovaBold"/>
              </a:rPr>
              <a:t>simulation of intelligent behavior </a:t>
            </a:r>
            <a:r>
              <a:rPr lang="en-US" sz="2400" dirty="0">
                <a:latin typeface="ProximaNovaBold"/>
              </a:rPr>
              <a:t>in computers</a:t>
            </a:r>
            <a:r>
              <a:rPr lang="en-US" sz="2400" dirty="0" smtClean="0">
                <a:latin typeface="ProximaNovaBold"/>
              </a:rPr>
              <a:t>.</a:t>
            </a:r>
          </a:p>
          <a:p>
            <a:endParaRPr lang="en-US" sz="2400" dirty="0">
              <a:latin typeface="ProximaNovaBold"/>
            </a:endParaRPr>
          </a:p>
          <a:p>
            <a:pPr marL="457200" indent="-457200">
              <a:buFont typeface="Wingdings" panose="05000000000000000000" pitchFamily="2" charset="2"/>
              <a:buChar char="q"/>
            </a:pPr>
            <a:r>
              <a:rPr lang="en-US" sz="2400" dirty="0">
                <a:latin typeface="ProximaNovaBold"/>
              </a:rPr>
              <a:t>The capability of a machine to </a:t>
            </a:r>
            <a:r>
              <a:rPr lang="en-US" sz="2400" dirty="0">
                <a:solidFill>
                  <a:srgbClr val="337AB7"/>
                </a:solidFill>
                <a:latin typeface="ProximaNovaBold"/>
              </a:rPr>
              <a:t>imitate intelligent human behavior.</a:t>
            </a:r>
          </a:p>
          <a:p>
            <a:endParaRPr lang="en-US" sz="2400" dirty="0">
              <a:latin typeface="ProximaNovaBold"/>
            </a:endParaRPr>
          </a:p>
          <a:p>
            <a:pPr marL="457200" indent="-457200">
              <a:buFont typeface="Wingdings" panose="05000000000000000000" pitchFamily="2" charset="2"/>
              <a:buChar char="q"/>
            </a:pPr>
            <a:r>
              <a:rPr lang="en-US" sz="2400" dirty="0">
                <a:latin typeface="ProximaNovaBold"/>
              </a:rPr>
              <a:t>A computer system able to perform tasks that normally require human intelligence, such as </a:t>
            </a:r>
            <a:r>
              <a:rPr lang="en-US" sz="2400" dirty="0">
                <a:solidFill>
                  <a:srgbClr val="337AB7"/>
                </a:solidFill>
                <a:latin typeface="ProximaNovaBold"/>
              </a:rPr>
              <a:t>visual perception, speech recognition, decision-making, and translation between languages</a:t>
            </a:r>
            <a:r>
              <a:rPr lang="en-US" sz="2400" dirty="0">
                <a:latin typeface="ProximaNovaBold"/>
              </a:rPr>
              <a:t>.</a:t>
            </a:r>
          </a:p>
        </p:txBody>
      </p:sp>
      <p:sp>
        <p:nvSpPr>
          <p:cNvPr id="5" name="Date Placeholder 4"/>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2</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7629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798947" y="1085327"/>
            <a:ext cx="2950680"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Ridge Regression:</a:t>
            </a:r>
            <a:endParaRPr lang="en-US" sz="2400" dirty="0">
              <a:solidFill>
                <a:srgbClr val="FF0000"/>
              </a:solidFill>
              <a:effectLst>
                <a:outerShdw blurRad="38100" dist="38100" dir="2700000" algn="tl">
                  <a:srgbClr val="000000">
                    <a:alpha val="43137"/>
                  </a:srgbClr>
                </a:outerShdw>
              </a:effectLst>
            </a:endParaRPr>
          </a:p>
        </p:txBody>
      </p:sp>
      <p:sp>
        <p:nvSpPr>
          <p:cNvPr id="5" name="Rectangle 4"/>
          <p:cNvSpPr/>
          <p:nvPr/>
        </p:nvSpPr>
        <p:spPr>
          <a:xfrm>
            <a:off x="1231859" y="1729251"/>
            <a:ext cx="6180474" cy="4247317"/>
          </a:xfrm>
          <a:prstGeom prst="rect">
            <a:avLst/>
          </a:prstGeom>
        </p:spPr>
        <p:txBody>
          <a:bodyPr wrap="square">
            <a:spAutoFit/>
          </a:bodyPr>
          <a:lstStyle/>
          <a:p>
            <a:r>
              <a:rPr lang="en-US" dirty="0">
                <a:solidFill>
                  <a:srgbClr val="0000CC"/>
                </a:solidFill>
                <a:latin typeface="Linux Libertine"/>
              </a:rPr>
              <a:t>import numpy as np</a:t>
            </a:r>
          </a:p>
          <a:p>
            <a:r>
              <a:rPr lang="en-US" dirty="0">
                <a:solidFill>
                  <a:srgbClr val="0000CC"/>
                </a:solidFill>
                <a:latin typeface="Linux Libertine"/>
              </a:rPr>
              <a:t>import </a:t>
            </a:r>
            <a:r>
              <a:rPr lang="en-US" dirty="0" err="1">
                <a:solidFill>
                  <a:srgbClr val="0000CC"/>
                </a:solidFill>
                <a:latin typeface="Linux Libertine"/>
              </a:rPr>
              <a:t>matplotlib.pyplot</a:t>
            </a:r>
            <a:r>
              <a:rPr lang="en-US" dirty="0">
                <a:solidFill>
                  <a:srgbClr val="0000CC"/>
                </a:solidFill>
                <a:latin typeface="Linux Libertine"/>
              </a:rPr>
              <a:t> as plt</a:t>
            </a:r>
          </a:p>
          <a:p>
            <a:r>
              <a:rPr lang="en-US" dirty="0">
                <a:solidFill>
                  <a:srgbClr val="0000CC"/>
                </a:solidFill>
                <a:latin typeface="Linux Libertine"/>
              </a:rPr>
              <a:t>from </a:t>
            </a:r>
            <a:r>
              <a:rPr lang="en-US" dirty="0" err="1">
                <a:solidFill>
                  <a:srgbClr val="0000CC"/>
                </a:solidFill>
                <a:latin typeface="Linux Libertine"/>
              </a:rPr>
              <a:t>sklearn</a:t>
            </a:r>
            <a:r>
              <a:rPr lang="en-US" dirty="0">
                <a:solidFill>
                  <a:srgbClr val="0000CC"/>
                </a:solidFill>
                <a:latin typeface="Linux Libertine"/>
              </a:rPr>
              <a:t> import </a:t>
            </a:r>
            <a:r>
              <a:rPr lang="en-US" dirty="0" err="1">
                <a:solidFill>
                  <a:srgbClr val="0000CC"/>
                </a:solidFill>
                <a:latin typeface="Linux Libertine"/>
              </a:rPr>
              <a:t>linear_model</a:t>
            </a:r>
            <a:endParaRPr lang="en-US" dirty="0">
              <a:solidFill>
                <a:srgbClr val="0000CC"/>
              </a:solidFill>
              <a:latin typeface="Linux Libertine"/>
            </a:endParaRPr>
          </a:p>
          <a:p>
            <a:endParaRPr lang="en-US" dirty="0"/>
          </a:p>
          <a:p>
            <a:r>
              <a:rPr lang="en-US" dirty="0" smtClean="0"/>
              <a:t>X </a:t>
            </a:r>
            <a:r>
              <a:rPr lang="en-US" dirty="0"/>
              <a:t>= 1. / (</a:t>
            </a:r>
            <a:r>
              <a:rPr lang="en-US" dirty="0" err="1"/>
              <a:t>np.arange</a:t>
            </a:r>
            <a:r>
              <a:rPr lang="en-US" dirty="0"/>
              <a:t>(1, 11) + </a:t>
            </a:r>
            <a:r>
              <a:rPr lang="en-US" dirty="0" err="1"/>
              <a:t>np.arange</a:t>
            </a:r>
            <a:r>
              <a:rPr lang="en-US" dirty="0"/>
              <a:t>(0, 10)[:, </a:t>
            </a:r>
            <a:r>
              <a:rPr lang="en-US" dirty="0" err="1"/>
              <a:t>np.newaxis</a:t>
            </a:r>
            <a:r>
              <a:rPr lang="en-US" dirty="0"/>
              <a:t>])</a:t>
            </a:r>
          </a:p>
          <a:p>
            <a:r>
              <a:rPr lang="en-US" dirty="0"/>
              <a:t>y = </a:t>
            </a:r>
            <a:r>
              <a:rPr lang="en-US" dirty="0" err="1"/>
              <a:t>np.ones</a:t>
            </a:r>
            <a:r>
              <a:rPr lang="en-US" dirty="0"/>
              <a:t>(10)</a:t>
            </a:r>
          </a:p>
          <a:p>
            <a:r>
              <a:rPr lang="en-US" dirty="0" err="1" smtClean="0"/>
              <a:t>n_alphas</a:t>
            </a:r>
            <a:r>
              <a:rPr lang="en-US" dirty="0" smtClean="0"/>
              <a:t> </a:t>
            </a:r>
            <a:r>
              <a:rPr lang="en-US" dirty="0"/>
              <a:t>= 200</a:t>
            </a:r>
          </a:p>
          <a:p>
            <a:r>
              <a:rPr lang="en-US" dirty="0"/>
              <a:t>alphas = </a:t>
            </a:r>
            <a:r>
              <a:rPr lang="en-US" dirty="0" err="1"/>
              <a:t>np.logspace</a:t>
            </a:r>
            <a:r>
              <a:rPr lang="en-US" dirty="0"/>
              <a:t>(-10, -2, </a:t>
            </a:r>
            <a:r>
              <a:rPr lang="en-US" dirty="0" err="1"/>
              <a:t>n_alphas</a:t>
            </a:r>
            <a:r>
              <a:rPr lang="en-US" dirty="0" smtClean="0"/>
              <a:t>)</a:t>
            </a:r>
          </a:p>
          <a:p>
            <a:r>
              <a:rPr lang="en-US" dirty="0" err="1"/>
              <a:t>coefs</a:t>
            </a:r>
            <a:r>
              <a:rPr lang="en-US" dirty="0"/>
              <a:t> = []</a:t>
            </a:r>
          </a:p>
          <a:p>
            <a:r>
              <a:rPr lang="en-US" dirty="0"/>
              <a:t>for a in alphas:</a:t>
            </a:r>
          </a:p>
          <a:p>
            <a:r>
              <a:rPr lang="en-US" dirty="0"/>
              <a:t>    ridge = </a:t>
            </a:r>
            <a:r>
              <a:rPr lang="en-US" dirty="0" err="1"/>
              <a:t>linear_model.Ridge</a:t>
            </a:r>
            <a:r>
              <a:rPr lang="en-US" dirty="0"/>
              <a:t>(alpha=a, </a:t>
            </a:r>
            <a:r>
              <a:rPr lang="en-US" dirty="0" err="1"/>
              <a:t>fit_intercept</a:t>
            </a:r>
            <a:r>
              <a:rPr lang="en-US" dirty="0"/>
              <a:t>=False)</a:t>
            </a:r>
          </a:p>
          <a:p>
            <a:r>
              <a:rPr lang="en-US" dirty="0"/>
              <a:t>    </a:t>
            </a:r>
            <a:r>
              <a:rPr lang="en-US" dirty="0" err="1"/>
              <a:t>ridge.fit</a:t>
            </a:r>
            <a:r>
              <a:rPr lang="en-US" dirty="0"/>
              <a:t>(X, y)</a:t>
            </a:r>
          </a:p>
          <a:p>
            <a:r>
              <a:rPr lang="en-US" dirty="0"/>
              <a:t>    </a:t>
            </a:r>
            <a:r>
              <a:rPr lang="en-US" dirty="0" err="1"/>
              <a:t>coefs.append</a:t>
            </a:r>
            <a:r>
              <a:rPr lang="en-US" dirty="0"/>
              <a:t>(</a:t>
            </a:r>
            <a:r>
              <a:rPr lang="en-US" dirty="0" err="1"/>
              <a:t>ridge.coef</a:t>
            </a:r>
            <a:r>
              <a:rPr lang="en-US" dirty="0"/>
              <a:t>_)</a:t>
            </a:r>
          </a:p>
          <a:p>
            <a:r>
              <a:rPr lang="en-US" dirty="0"/>
              <a:t>ax = </a:t>
            </a:r>
            <a:r>
              <a:rPr lang="en-US" dirty="0" err="1"/>
              <a:t>plt.gca</a:t>
            </a:r>
            <a:r>
              <a:rPr lang="en-US" dirty="0"/>
              <a:t>()</a:t>
            </a:r>
          </a:p>
          <a:p>
            <a:endParaRPr lang="en-US" dirty="0" smtClean="0"/>
          </a:p>
        </p:txBody>
      </p:sp>
      <p:sp>
        <p:nvSpPr>
          <p:cNvPr id="2" name="Date Placeholder 1"/>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20</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0809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798947" y="1085327"/>
            <a:ext cx="2950680"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Ridge Regression:</a:t>
            </a:r>
            <a:endParaRPr lang="en-US" sz="2400" dirty="0">
              <a:solidFill>
                <a:srgbClr val="FF0000"/>
              </a:solidFill>
              <a:effectLst>
                <a:outerShdw blurRad="38100" dist="38100" dir="2700000" algn="tl">
                  <a:srgbClr val="000000">
                    <a:alpha val="43137"/>
                  </a:srgbClr>
                </a:outerShdw>
              </a:effectLst>
            </a:endParaRPr>
          </a:p>
        </p:txBody>
      </p:sp>
      <p:sp>
        <p:nvSpPr>
          <p:cNvPr id="2" name="Rectangle 1"/>
          <p:cNvSpPr/>
          <p:nvPr/>
        </p:nvSpPr>
        <p:spPr>
          <a:xfrm>
            <a:off x="1257300" y="1617428"/>
            <a:ext cx="5927271" cy="2585323"/>
          </a:xfrm>
          <a:prstGeom prst="rect">
            <a:avLst/>
          </a:prstGeom>
        </p:spPr>
        <p:txBody>
          <a:bodyPr wrap="square">
            <a:spAutoFit/>
          </a:bodyPr>
          <a:lstStyle/>
          <a:p>
            <a:endParaRPr lang="en-US" dirty="0"/>
          </a:p>
          <a:p>
            <a:r>
              <a:rPr lang="en-US" dirty="0" err="1"/>
              <a:t>ax.plot</a:t>
            </a:r>
            <a:r>
              <a:rPr lang="en-US" dirty="0"/>
              <a:t>(alphas, </a:t>
            </a:r>
            <a:r>
              <a:rPr lang="en-US" dirty="0" err="1"/>
              <a:t>coefs</a:t>
            </a:r>
            <a:r>
              <a:rPr lang="en-US" dirty="0"/>
              <a:t>)</a:t>
            </a:r>
          </a:p>
          <a:p>
            <a:r>
              <a:rPr lang="en-US" dirty="0" err="1"/>
              <a:t>ax.set_xscale</a:t>
            </a:r>
            <a:r>
              <a:rPr lang="en-US" dirty="0"/>
              <a:t>('log')</a:t>
            </a:r>
          </a:p>
          <a:p>
            <a:r>
              <a:rPr lang="en-US" dirty="0" err="1"/>
              <a:t>ax.set_xlim</a:t>
            </a:r>
            <a:r>
              <a:rPr lang="en-US" dirty="0"/>
              <a:t>(</a:t>
            </a:r>
            <a:r>
              <a:rPr lang="en-US" dirty="0" err="1"/>
              <a:t>ax.get_xlim</a:t>
            </a:r>
            <a:r>
              <a:rPr lang="en-US" dirty="0"/>
              <a:t>()[::-1])  # reverse axis</a:t>
            </a:r>
          </a:p>
          <a:p>
            <a:r>
              <a:rPr lang="en-US" dirty="0" err="1"/>
              <a:t>plt.xlabel</a:t>
            </a:r>
            <a:r>
              <a:rPr lang="en-US" dirty="0"/>
              <a:t>('alpha')</a:t>
            </a:r>
          </a:p>
          <a:p>
            <a:r>
              <a:rPr lang="en-US" dirty="0" err="1"/>
              <a:t>plt.ylabel</a:t>
            </a:r>
            <a:r>
              <a:rPr lang="en-US" dirty="0"/>
              <a:t>('weights')</a:t>
            </a:r>
          </a:p>
          <a:p>
            <a:r>
              <a:rPr lang="en-US" dirty="0" err="1"/>
              <a:t>plt.title</a:t>
            </a:r>
            <a:r>
              <a:rPr lang="en-US" dirty="0"/>
              <a:t>('Ridge coefficients as a function of the regularization')</a:t>
            </a:r>
          </a:p>
          <a:p>
            <a:r>
              <a:rPr lang="en-US" dirty="0" err="1"/>
              <a:t>plt.axis</a:t>
            </a:r>
            <a:r>
              <a:rPr lang="en-US" dirty="0"/>
              <a:t>('tight')</a:t>
            </a:r>
          </a:p>
          <a:p>
            <a:r>
              <a:rPr lang="en-US" dirty="0" err="1"/>
              <a:t>plt.show</a:t>
            </a:r>
            <a:r>
              <a:rPr lang="en-US" dirty="0"/>
              <a:t>()</a:t>
            </a:r>
          </a:p>
        </p:txBody>
      </p:sp>
      <p:sp>
        <p:nvSpPr>
          <p:cNvPr id="5" name="Date Placeholder 4"/>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21</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4143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798947" y="1085327"/>
            <a:ext cx="2942024"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LASSO Regression:</a:t>
            </a:r>
            <a:endParaRPr lang="en-US" sz="2400" dirty="0">
              <a:solidFill>
                <a:srgbClr val="FF0000"/>
              </a:solidFill>
              <a:effectLst>
                <a:outerShdw blurRad="38100" dist="38100" dir="2700000" algn="tl">
                  <a:srgbClr val="000000">
                    <a:alpha val="43137"/>
                  </a:srgbClr>
                </a:outerShdw>
              </a:effectLst>
            </a:endParaRPr>
          </a:p>
        </p:txBody>
      </p:sp>
      <p:sp>
        <p:nvSpPr>
          <p:cNvPr id="7" name="Rectangle 6"/>
          <p:cNvSpPr/>
          <p:nvPr/>
        </p:nvSpPr>
        <p:spPr>
          <a:xfrm>
            <a:off x="3563891" y="1151284"/>
            <a:ext cx="1980029" cy="369332"/>
          </a:xfrm>
          <a:prstGeom prst="rect">
            <a:avLst/>
          </a:prstGeom>
        </p:spPr>
        <p:txBody>
          <a:bodyPr wrap="none">
            <a:spAutoFit/>
          </a:bodyPr>
          <a:lstStyle/>
          <a:p>
            <a:r>
              <a:rPr lang="en-US" dirty="0" smtClean="0">
                <a:solidFill>
                  <a:srgbClr val="0000CC"/>
                </a:solidFill>
                <a:latin typeface="Linux Libertine"/>
              </a:rPr>
              <a:t>L1 Regularization</a:t>
            </a:r>
            <a:endParaRPr lang="en-US" b="0" i="0" dirty="0">
              <a:solidFill>
                <a:srgbClr val="0000CC"/>
              </a:solidFill>
              <a:effectLst/>
              <a:latin typeface="Linux Libertine"/>
            </a:endParaRPr>
          </a:p>
        </p:txBody>
      </p:sp>
      <p:sp>
        <p:nvSpPr>
          <p:cNvPr id="8" name="Rectangle 7"/>
          <p:cNvSpPr/>
          <p:nvPr/>
        </p:nvSpPr>
        <p:spPr>
          <a:xfrm>
            <a:off x="1247985" y="1607010"/>
            <a:ext cx="7280552" cy="4247317"/>
          </a:xfrm>
          <a:prstGeom prst="rect">
            <a:avLst/>
          </a:prstGeom>
        </p:spPr>
        <p:txBody>
          <a:bodyPr wrap="square">
            <a:spAutoFit/>
          </a:bodyPr>
          <a:lstStyle/>
          <a:p>
            <a:r>
              <a:rPr lang="en-US" dirty="0">
                <a:solidFill>
                  <a:srgbClr val="000000"/>
                </a:solidFill>
                <a:latin typeface="NimbusRomNo9L-Regu"/>
              </a:rPr>
              <a:t>LASSO stands for </a:t>
            </a:r>
            <a:r>
              <a:rPr lang="en-US" dirty="0">
                <a:solidFill>
                  <a:srgbClr val="7030A0"/>
                </a:solidFill>
                <a:latin typeface="NimbusRomNo9L-Regu"/>
              </a:rPr>
              <a:t>Least Absolute Shrinkage and Selection Operator.</a:t>
            </a:r>
          </a:p>
          <a:p>
            <a:r>
              <a:rPr lang="en-US" dirty="0">
                <a:solidFill>
                  <a:srgbClr val="000000"/>
                </a:solidFill>
                <a:latin typeface="NimbusRomNo9L-Regu"/>
              </a:rPr>
              <a:t>It adds a factor of sum of absolute value of coefficients in the optimization objective. </a:t>
            </a:r>
          </a:p>
          <a:p>
            <a:r>
              <a:rPr lang="en-US" dirty="0">
                <a:solidFill>
                  <a:srgbClr val="7030A0"/>
                </a:solidFill>
                <a:latin typeface="NimbusRomNo9L-Regu"/>
              </a:rPr>
              <a:t>Objective = RSS + α * (sum of absolute value of coefficients</a:t>
            </a:r>
            <a:r>
              <a:rPr lang="en-US" dirty="0" smtClean="0">
                <a:solidFill>
                  <a:srgbClr val="7030A0"/>
                </a:solidFill>
                <a:latin typeface="NimbusRomNo9L-Regu"/>
              </a:rPr>
              <a:t>)</a:t>
            </a:r>
          </a:p>
          <a:p>
            <a:endParaRPr lang="en-US" dirty="0">
              <a:solidFill>
                <a:srgbClr val="7030A0"/>
              </a:solidFill>
              <a:latin typeface="NimbusRomNo9L-Regu"/>
            </a:endParaRPr>
          </a:p>
          <a:p>
            <a:endParaRPr lang="en-US" dirty="0" smtClean="0">
              <a:solidFill>
                <a:srgbClr val="000000"/>
              </a:solidFill>
              <a:latin typeface="NimbusRomNo9L-Regu"/>
            </a:endParaRPr>
          </a:p>
          <a:p>
            <a:endParaRPr lang="en-US" dirty="0">
              <a:solidFill>
                <a:srgbClr val="000000"/>
              </a:solidFill>
              <a:latin typeface="NimbusRomNo9L-Regu"/>
            </a:endParaRPr>
          </a:p>
          <a:p>
            <a:r>
              <a:rPr lang="en-US" dirty="0" smtClean="0">
                <a:solidFill>
                  <a:srgbClr val="000000"/>
                </a:solidFill>
                <a:latin typeface="NimbusRomNo9L-Regu"/>
              </a:rPr>
              <a:t>Here</a:t>
            </a:r>
            <a:r>
              <a:rPr lang="en-US" dirty="0">
                <a:solidFill>
                  <a:srgbClr val="000000"/>
                </a:solidFill>
                <a:latin typeface="NimbusRomNo9L-Regu"/>
              </a:rPr>
              <a:t>, α (alpha) works similar to that of ridge and provides a trade-off between balancing RSS and magnitude of coefficients. Like that of ridge, α can take various values. Lets iterate it here briefly:</a:t>
            </a:r>
          </a:p>
          <a:p>
            <a:endParaRPr lang="en-US" dirty="0">
              <a:solidFill>
                <a:srgbClr val="000000"/>
              </a:solidFill>
              <a:latin typeface="NimbusRomNo9L-Regu"/>
            </a:endParaRPr>
          </a:p>
          <a:p>
            <a:r>
              <a:rPr lang="en-US" dirty="0">
                <a:solidFill>
                  <a:srgbClr val="000000"/>
                </a:solidFill>
                <a:latin typeface="NimbusRomNo9L-Regu"/>
              </a:rPr>
              <a:t>α = 0: Same coefficients as simple linear regression</a:t>
            </a:r>
          </a:p>
          <a:p>
            <a:r>
              <a:rPr lang="en-US" dirty="0">
                <a:solidFill>
                  <a:srgbClr val="000000"/>
                </a:solidFill>
                <a:latin typeface="NimbusRomNo9L-Regu"/>
              </a:rPr>
              <a:t>α = ∞: All coefficients zero (same logic as before)</a:t>
            </a:r>
          </a:p>
          <a:p>
            <a:r>
              <a:rPr lang="en-US" dirty="0">
                <a:solidFill>
                  <a:srgbClr val="000000"/>
                </a:solidFill>
                <a:latin typeface="NimbusRomNo9L-Regu"/>
              </a:rPr>
              <a:t>0 &lt; α &lt; ∞: coefficients between 0 and that of simple linear regression</a:t>
            </a:r>
          </a:p>
          <a:p>
            <a:endParaRPr lang="en-US" dirty="0">
              <a:solidFill>
                <a:srgbClr val="000000"/>
              </a:solidFill>
              <a:latin typeface="NimbusRomNo9L-Regu"/>
            </a:endParaRPr>
          </a:p>
        </p:txBody>
      </p:sp>
      <p:pic>
        <p:nvPicPr>
          <p:cNvPr id="1026" name="Picture 2" descr="\underset{w}{min\,} { \frac{1}{2n_{samples}} ||X w - y||_2 ^ 2 + \alpha ||w||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6890" y="2828561"/>
            <a:ext cx="3961483" cy="635611"/>
          </a:xfrm>
          <a:prstGeom prst="rect">
            <a:avLst/>
          </a:prstGeom>
          <a:noFill/>
          <a:effectLst>
            <a:outerShdw blurRad="50800" dist="50800" dir="5400000" algn="ctr" rotWithShape="0">
              <a:schemeClr val="bg1"/>
            </a:outerShdw>
          </a:effectLst>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t>4/3/2018</a:t>
            </a:r>
            <a:endParaRPr lang="en-US"/>
          </a:p>
        </p:txBody>
      </p:sp>
      <p:sp>
        <p:nvSpPr>
          <p:cNvPr id="5" name="Footer Placeholder 4"/>
          <p:cNvSpPr>
            <a:spLocks noGrp="1"/>
          </p:cNvSpPr>
          <p:nvPr>
            <p:ph type="ftr" sz="quarter" idx="11"/>
          </p:nvPr>
        </p:nvSpPr>
        <p:spPr/>
        <p:txBody>
          <a:bodyPr/>
          <a:lstStyle/>
          <a:p>
            <a:r>
              <a:rPr lang="en-US" smtClean="0"/>
              <a:t>Macine Learning                            FUUAST</a:t>
            </a:r>
            <a:endParaRPr lang="en-US"/>
          </a:p>
        </p:txBody>
      </p:sp>
      <p:sp>
        <p:nvSpPr>
          <p:cNvPr id="6" name="Slide Number Placeholder 5"/>
          <p:cNvSpPr>
            <a:spLocks noGrp="1"/>
          </p:cNvSpPr>
          <p:nvPr>
            <p:ph type="sldNum" sz="quarter" idx="12"/>
          </p:nvPr>
        </p:nvSpPr>
        <p:spPr/>
        <p:txBody>
          <a:bodyPr/>
          <a:lstStyle/>
          <a:p>
            <a:fld id="{6F009730-05F9-4472-8C24-12BC3DA3AE0D}" type="slidenum">
              <a:rPr lang="en-US" smtClean="0"/>
              <a:t>22</a:t>
            </a:fld>
            <a:endParaRPr lang="en-US"/>
          </a:p>
        </p:txBody>
      </p:sp>
      <p:cxnSp>
        <p:nvCxnSpPr>
          <p:cNvPr id="10" name="Straight Connector 9"/>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2178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798947" y="1085327"/>
            <a:ext cx="2828210"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Lasso Regression:</a:t>
            </a:r>
            <a:endParaRPr lang="en-US" sz="2400" dirty="0">
              <a:solidFill>
                <a:srgbClr val="FF000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stretch>
            <a:fillRect/>
          </a:stretch>
        </p:blipFill>
        <p:spPr>
          <a:xfrm>
            <a:off x="1044680" y="1608992"/>
            <a:ext cx="7767333" cy="4686300"/>
          </a:xfrm>
          <a:prstGeom prst="rect">
            <a:avLst/>
          </a:prstGeom>
        </p:spPr>
      </p:pic>
      <p:sp>
        <p:nvSpPr>
          <p:cNvPr id="2" name="Date Placeholder 1"/>
          <p:cNvSpPr>
            <a:spLocks noGrp="1"/>
          </p:cNvSpPr>
          <p:nvPr>
            <p:ph type="dt" sz="half" idx="10"/>
          </p:nvPr>
        </p:nvSpPr>
        <p:spPr/>
        <p:txBody>
          <a:bodyPr/>
          <a:lstStyle/>
          <a:p>
            <a:r>
              <a:rPr lang="en-US" smtClean="0"/>
              <a:t>4/3/2018</a:t>
            </a:r>
            <a:endParaRPr lang="en-US"/>
          </a:p>
        </p:txBody>
      </p:sp>
      <p:sp>
        <p:nvSpPr>
          <p:cNvPr id="5" name="Footer Placeholder 4"/>
          <p:cNvSpPr>
            <a:spLocks noGrp="1"/>
          </p:cNvSpPr>
          <p:nvPr>
            <p:ph type="ftr" sz="quarter" idx="11"/>
          </p:nvPr>
        </p:nvSpPr>
        <p:spPr/>
        <p:txBody>
          <a:bodyPr/>
          <a:lstStyle/>
          <a:p>
            <a:r>
              <a:rPr lang="en-US" smtClean="0"/>
              <a:t>Macine Learning                            FUUAST</a:t>
            </a:r>
            <a:endParaRPr lang="en-US"/>
          </a:p>
        </p:txBody>
      </p:sp>
      <p:sp>
        <p:nvSpPr>
          <p:cNvPr id="6" name="Slide Number Placeholder 5"/>
          <p:cNvSpPr>
            <a:spLocks noGrp="1"/>
          </p:cNvSpPr>
          <p:nvPr>
            <p:ph type="sldNum" sz="quarter" idx="12"/>
          </p:nvPr>
        </p:nvSpPr>
        <p:spPr/>
        <p:txBody>
          <a:bodyPr/>
          <a:lstStyle/>
          <a:p>
            <a:fld id="{6F009730-05F9-4472-8C24-12BC3DA3AE0D}" type="slidenum">
              <a:rPr lang="en-US" smtClean="0"/>
              <a:t>23</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7601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798947" y="1085327"/>
            <a:ext cx="2828210"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Lasso Regression:</a:t>
            </a:r>
            <a:endParaRPr lang="en-US" sz="2400" dirty="0">
              <a:solidFill>
                <a:srgbClr val="FF0000"/>
              </a:solidFill>
              <a:effectLst>
                <a:outerShdw blurRad="38100" dist="38100" dir="2700000" algn="tl">
                  <a:srgbClr val="000000">
                    <a:alpha val="43137"/>
                  </a:srgbClr>
                </a:outerShdw>
              </a:effectLst>
            </a:endParaRPr>
          </a:p>
        </p:txBody>
      </p:sp>
      <p:sp>
        <p:nvSpPr>
          <p:cNvPr id="5" name="Rectangle 4"/>
          <p:cNvSpPr/>
          <p:nvPr/>
        </p:nvSpPr>
        <p:spPr>
          <a:xfrm>
            <a:off x="1310054" y="2039541"/>
            <a:ext cx="5196254" cy="2862322"/>
          </a:xfrm>
          <a:prstGeom prst="rect">
            <a:avLst/>
          </a:prstGeom>
        </p:spPr>
        <p:txBody>
          <a:bodyPr wrap="square">
            <a:spAutoFit/>
          </a:bodyPr>
          <a:lstStyle/>
          <a:p>
            <a:r>
              <a:rPr lang="en-US" dirty="0">
                <a:solidFill>
                  <a:srgbClr val="0000CC"/>
                </a:solidFill>
                <a:latin typeface="NimbusRomNo9L-Regu"/>
              </a:rPr>
              <a:t>from </a:t>
            </a:r>
            <a:r>
              <a:rPr lang="en-US" dirty="0" err="1">
                <a:solidFill>
                  <a:srgbClr val="0000CC"/>
                </a:solidFill>
                <a:latin typeface="NimbusRomNo9L-Regu"/>
              </a:rPr>
              <a:t>sklearn</a:t>
            </a:r>
            <a:r>
              <a:rPr lang="en-US" dirty="0">
                <a:solidFill>
                  <a:srgbClr val="0000CC"/>
                </a:solidFill>
                <a:latin typeface="NimbusRomNo9L-Regu"/>
              </a:rPr>
              <a:t> import </a:t>
            </a:r>
            <a:r>
              <a:rPr lang="en-US" dirty="0" err="1" smtClean="0">
                <a:solidFill>
                  <a:srgbClr val="0000CC"/>
                </a:solidFill>
                <a:latin typeface="NimbusRomNo9L-Regu"/>
              </a:rPr>
              <a:t>linear_model</a:t>
            </a:r>
            <a:endParaRPr lang="en-US" dirty="0" smtClean="0">
              <a:solidFill>
                <a:srgbClr val="0000CC"/>
              </a:solidFill>
              <a:latin typeface="NimbusRomNo9L-Regu"/>
            </a:endParaRPr>
          </a:p>
          <a:p>
            <a:r>
              <a:rPr lang="en-US" dirty="0">
                <a:solidFill>
                  <a:srgbClr val="0000CC"/>
                </a:solidFill>
                <a:latin typeface="NimbusRomNo9L-Regu"/>
              </a:rPr>
              <a:t>import numpy as np</a:t>
            </a:r>
          </a:p>
          <a:p>
            <a:endParaRPr lang="en-US" dirty="0">
              <a:solidFill>
                <a:srgbClr val="000000"/>
              </a:solidFill>
              <a:latin typeface="NimbusRomNo9L-Regu"/>
            </a:endParaRPr>
          </a:p>
          <a:p>
            <a:r>
              <a:rPr lang="en-US" dirty="0" err="1">
                <a:solidFill>
                  <a:srgbClr val="000000"/>
                </a:solidFill>
                <a:latin typeface="NimbusRomNo9L-Regu"/>
              </a:rPr>
              <a:t>clf</a:t>
            </a:r>
            <a:r>
              <a:rPr lang="en-US" dirty="0">
                <a:solidFill>
                  <a:srgbClr val="000000"/>
                </a:solidFill>
                <a:latin typeface="NimbusRomNo9L-Regu"/>
              </a:rPr>
              <a:t> = </a:t>
            </a:r>
            <a:r>
              <a:rPr lang="en-US" dirty="0" err="1">
                <a:solidFill>
                  <a:srgbClr val="000000"/>
                </a:solidFill>
                <a:latin typeface="NimbusRomNo9L-Regu"/>
              </a:rPr>
              <a:t>linear_model.Lasso</a:t>
            </a:r>
            <a:r>
              <a:rPr lang="en-US" dirty="0">
                <a:solidFill>
                  <a:srgbClr val="000000"/>
                </a:solidFill>
                <a:latin typeface="NimbusRomNo9L-Regu"/>
              </a:rPr>
              <a:t>(alpha=0.0001)</a:t>
            </a:r>
          </a:p>
          <a:p>
            <a:r>
              <a:rPr lang="en-US" dirty="0" err="1">
                <a:solidFill>
                  <a:srgbClr val="000000"/>
                </a:solidFill>
                <a:latin typeface="NimbusRomNo9L-Regu"/>
              </a:rPr>
              <a:t>clf.fit</a:t>
            </a:r>
            <a:r>
              <a:rPr lang="en-US" dirty="0">
                <a:solidFill>
                  <a:srgbClr val="000000"/>
                </a:solidFill>
                <a:latin typeface="NimbusRomNo9L-Regu"/>
              </a:rPr>
              <a:t>([[0,0,0], [0, 0,1], [0, 1,0],[1,0,0]], [0, 1</a:t>
            </a:r>
            <a:r>
              <a:rPr lang="en-US" dirty="0" smtClean="0">
                <a:solidFill>
                  <a:srgbClr val="000000"/>
                </a:solidFill>
                <a:latin typeface="NimbusRomNo9L-Regu"/>
              </a:rPr>
              <a:t>, 2,4</a:t>
            </a:r>
            <a:r>
              <a:rPr lang="en-US" dirty="0">
                <a:solidFill>
                  <a:srgbClr val="000000"/>
                </a:solidFill>
                <a:latin typeface="NimbusRomNo9L-Regu"/>
              </a:rPr>
              <a:t>])</a:t>
            </a:r>
          </a:p>
          <a:p>
            <a:endParaRPr lang="en-US" dirty="0">
              <a:solidFill>
                <a:srgbClr val="000000"/>
              </a:solidFill>
              <a:latin typeface="NimbusRomNo9L-Regu"/>
            </a:endParaRPr>
          </a:p>
          <a:p>
            <a:r>
              <a:rPr lang="en-US" dirty="0">
                <a:solidFill>
                  <a:srgbClr val="000000"/>
                </a:solidFill>
                <a:latin typeface="NimbusRomNo9L-Regu"/>
              </a:rPr>
              <a:t>print(</a:t>
            </a:r>
            <a:r>
              <a:rPr lang="en-US" dirty="0" err="1">
                <a:solidFill>
                  <a:srgbClr val="000000"/>
                </a:solidFill>
                <a:latin typeface="NimbusRomNo9L-Regu"/>
              </a:rPr>
              <a:t>clf.coef</a:t>
            </a:r>
            <a:r>
              <a:rPr lang="en-US" dirty="0">
                <a:solidFill>
                  <a:srgbClr val="000000"/>
                </a:solidFill>
                <a:latin typeface="NimbusRomNo9L-Regu"/>
              </a:rPr>
              <a:t>_)</a:t>
            </a:r>
          </a:p>
          <a:p>
            <a:r>
              <a:rPr lang="en-US" dirty="0">
                <a:solidFill>
                  <a:srgbClr val="000000"/>
                </a:solidFill>
                <a:latin typeface="NimbusRomNo9L-Regu"/>
              </a:rPr>
              <a:t>print(</a:t>
            </a:r>
            <a:r>
              <a:rPr lang="en-US" dirty="0" err="1">
                <a:solidFill>
                  <a:srgbClr val="000000"/>
                </a:solidFill>
                <a:latin typeface="NimbusRomNo9L-Regu"/>
              </a:rPr>
              <a:t>clf.intercept</a:t>
            </a:r>
            <a:r>
              <a:rPr lang="en-US" dirty="0">
                <a:solidFill>
                  <a:srgbClr val="000000"/>
                </a:solidFill>
                <a:latin typeface="NimbusRomNo9L-Regu"/>
              </a:rPr>
              <a:t>_)</a:t>
            </a:r>
          </a:p>
          <a:p>
            <a:r>
              <a:rPr lang="en-US" dirty="0">
                <a:solidFill>
                  <a:srgbClr val="000000"/>
                </a:solidFill>
                <a:latin typeface="NimbusRomNo9L-Regu"/>
              </a:rPr>
              <a:t>Y=</a:t>
            </a:r>
            <a:r>
              <a:rPr lang="en-US" dirty="0" err="1">
                <a:solidFill>
                  <a:srgbClr val="000000"/>
                </a:solidFill>
                <a:latin typeface="NimbusRomNo9L-Regu"/>
              </a:rPr>
              <a:t>clf.predict</a:t>
            </a:r>
            <a:r>
              <a:rPr lang="en-US" dirty="0">
                <a:solidFill>
                  <a:srgbClr val="000000"/>
                </a:solidFill>
                <a:latin typeface="NimbusRomNo9L-Regu"/>
              </a:rPr>
              <a:t>([[0,1,1]])</a:t>
            </a:r>
          </a:p>
          <a:p>
            <a:r>
              <a:rPr lang="en-US" dirty="0">
                <a:solidFill>
                  <a:srgbClr val="000000"/>
                </a:solidFill>
                <a:latin typeface="NimbusRomNo9L-Regu"/>
              </a:rPr>
              <a:t>print(</a:t>
            </a:r>
            <a:r>
              <a:rPr lang="en-US" dirty="0" err="1">
                <a:solidFill>
                  <a:srgbClr val="000000"/>
                </a:solidFill>
                <a:latin typeface="NimbusRomNo9L-Regu"/>
              </a:rPr>
              <a:t>np.around</a:t>
            </a:r>
            <a:r>
              <a:rPr lang="en-US" dirty="0">
                <a:solidFill>
                  <a:srgbClr val="000000"/>
                </a:solidFill>
                <a:latin typeface="NimbusRomNo9L-Regu"/>
              </a:rPr>
              <a:t>(Y))</a:t>
            </a:r>
          </a:p>
        </p:txBody>
      </p:sp>
      <p:sp>
        <p:nvSpPr>
          <p:cNvPr id="2" name="Date Placeholder 1"/>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24</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2446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798947" y="1085327"/>
            <a:ext cx="4132093"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Ridge and Lasso Regression:</a:t>
            </a:r>
            <a:endParaRPr lang="en-US" sz="2400" dirty="0">
              <a:solidFill>
                <a:srgbClr val="FF0000"/>
              </a:solidFill>
              <a:effectLst>
                <a:outerShdw blurRad="38100" dist="38100" dir="2700000" algn="tl">
                  <a:srgbClr val="000000">
                    <a:alpha val="43137"/>
                  </a:srgbClr>
                </a:outerShdw>
              </a:effectLst>
            </a:endParaRPr>
          </a:p>
        </p:txBody>
      </p:sp>
      <p:sp>
        <p:nvSpPr>
          <p:cNvPr id="5" name="Rectangle 4"/>
          <p:cNvSpPr/>
          <p:nvPr/>
        </p:nvSpPr>
        <p:spPr>
          <a:xfrm>
            <a:off x="1239717" y="1898684"/>
            <a:ext cx="6066692" cy="3170099"/>
          </a:xfrm>
          <a:prstGeom prst="rect">
            <a:avLst/>
          </a:prstGeom>
        </p:spPr>
        <p:txBody>
          <a:bodyPr wrap="square">
            <a:spAutoFit/>
          </a:bodyPr>
          <a:lstStyle/>
          <a:p>
            <a:pPr marL="285750" indent="-285750" algn="just">
              <a:buFont typeface="Wingdings" panose="05000000000000000000" pitchFamily="2" charset="2"/>
              <a:buChar char="q"/>
            </a:pPr>
            <a:r>
              <a:rPr lang="en-US" sz="2000" dirty="0" smtClean="0">
                <a:solidFill>
                  <a:srgbClr val="0000CC"/>
                </a:solidFill>
                <a:latin typeface="NimbusRomNo9L-Regu"/>
              </a:rPr>
              <a:t>Ridge</a:t>
            </a:r>
            <a:r>
              <a:rPr lang="en-US" sz="2000" dirty="0">
                <a:solidFill>
                  <a:srgbClr val="0000CC"/>
                </a:solidFill>
                <a:latin typeface="NimbusRomNo9L-Regu"/>
              </a:rPr>
              <a:t>:</a:t>
            </a:r>
            <a:r>
              <a:rPr lang="en-US" sz="2000" dirty="0">
                <a:solidFill>
                  <a:srgbClr val="000000"/>
                </a:solidFill>
                <a:latin typeface="NimbusRomNo9L-Regu"/>
              </a:rPr>
              <a:t> It includes all (or none) of the features in the model. Thus, the major advantage of ridge regression is coefficient shrinkage and reducing model complexity</a:t>
            </a:r>
            <a:r>
              <a:rPr lang="en-US" sz="2000" dirty="0" smtClean="0">
                <a:solidFill>
                  <a:srgbClr val="000000"/>
                </a:solidFill>
                <a:latin typeface="NimbusRomNo9L-Regu"/>
              </a:rPr>
              <a:t>.</a:t>
            </a:r>
          </a:p>
          <a:p>
            <a:pPr algn="just">
              <a:buFont typeface="Arial" panose="020B0604020202020204" pitchFamily="34" charset="0"/>
              <a:buChar char="•"/>
            </a:pPr>
            <a:endParaRPr lang="en-US" sz="2000" dirty="0">
              <a:solidFill>
                <a:srgbClr val="000000"/>
              </a:solidFill>
              <a:latin typeface="NimbusRomNo9L-Regu"/>
            </a:endParaRPr>
          </a:p>
          <a:p>
            <a:pPr marL="285750" indent="-285750" algn="just">
              <a:buFont typeface="Wingdings" panose="05000000000000000000" pitchFamily="2" charset="2"/>
              <a:buChar char="q"/>
            </a:pPr>
            <a:r>
              <a:rPr lang="en-US" sz="2000" dirty="0">
                <a:solidFill>
                  <a:srgbClr val="0000CC"/>
                </a:solidFill>
                <a:latin typeface="NimbusRomNo9L-Regu"/>
              </a:rPr>
              <a:t>Lasso:</a:t>
            </a:r>
            <a:r>
              <a:rPr lang="en-US" sz="2000" dirty="0">
                <a:solidFill>
                  <a:srgbClr val="000000"/>
                </a:solidFill>
                <a:latin typeface="NimbusRomNo9L-Regu"/>
              </a:rPr>
              <a:t> Along with shrinking coefficients, lasso performs feature selection as </a:t>
            </a:r>
            <a:r>
              <a:rPr lang="en-US" sz="2000" dirty="0" smtClean="0">
                <a:solidFill>
                  <a:srgbClr val="000000"/>
                </a:solidFill>
                <a:latin typeface="NimbusRomNo9L-Regu"/>
              </a:rPr>
              <a:t>well. Some </a:t>
            </a:r>
            <a:r>
              <a:rPr lang="en-US" sz="2000" dirty="0">
                <a:solidFill>
                  <a:srgbClr val="000000"/>
                </a:solidFill>
                <a:latin typeface="NimbusRomNo9L-Regu"/>
              </a:rPr>
              <a:t>of the coefficients become exactly zero, which is equivalent to the particular feature being excluded from the model.</a:t>
            </a:r>
          </a:p>
        </p:txBody>
      </p:sp>
      <p:sp>
        <p:nvSpPr>
          <p:cNvPr id="2" name="Date Placeholder 1"/>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25</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56313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798947" y="1085327"/>
            <a:ext cx="3074816"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Logistic Regression:</a:t>
            </a:r>
            <a:endParaRPr lang="en-US" sz="2400" dirty="0">
              <a:solidFill>
                <a:srgbClr val="FF0000"/>
              </a:solidFill>
              <a:effectLst>
                <a:outerShdw blurRad="38100" dist="38100" dir="2700000" algn="tl">
                  <a:srgbClr val="000000">
                    <a:alpha val="43137"/>
                  </a:srgbClr>
                </a:outerShdw>
              </a:effectLst>
            </a:endParaRPr>
          </a:p>
        </p:txBody>
      </p:sp>
      <p:sp>
        <p:nvSpPr>
          <p:cNvPr id="5" name="Rectangle 4"/>
          <p:cNvSpPr/>
          <p:nvPr/>
        </p:nvSpPr>
        <p:spPr>
          <a:xfrm>
            <a:off x="1310053" y="1827793"/>
            <a:ext cx="5125915" cy="1323439"/>
          </a:xfrm>
          <a:prstGeom prst="rect">
            <a:avLst/>
          </a:prstGeom>
        </p:spPr>
        <p:txBody>
          <a:bodyPr wrap="square">
            <a:spAutoFit/>
          </a:bodyPr>
          <a:lstStyle/>
          <a:p>
            <a:r>
              <a:rPr lang="en-US" sz="2000" dirty="0">
                <a:solidFill>
                  <a:srgbClr val="0000CC"/>
                </a:solidFill>
                <a:latin typeface="Century Gothic" panose="020B0502020202020204" pitchFamily="34" charset="0"/>
              </a:rPr>
              <a:t>Logistic regression is the type </a:t>
            </a:r>
            <a:r>
              <a:rPr lang="en-US" sz="2000" dirty="0" smtClean="0">
                <a:solidFill>
                  <a:srgbClr val="0000CC"/>
                </a:solidFill>
                <a:latin typeface="Century Gothic" panose="020B0502020202020204" pitchFamily="34" charset="0"/>
              </a:rPr>
              <a:t>of regression </a:t>
            </a:r>
            <a:r>
              <a:rPr lang="en-US" sz="2000" dirty="0">
                <a:solidFill>
                  <a:srgbClr val="0000CC"/>
                </a:solidFill>
                <a:latin typeface="Century Gothic" panose="020B0502020202020204" pitchFamily="34" charset="0"/>
              </a:rPr>
              <a:t>we use for a response </a:t>
            </a:r>
            <a:r>
              <a:rPr lang="en-US" sz="2000" dirty="0" smtClean="0">
                <a:solidFill>
                  <a:srgbClr val="0000CC"/>
                </a:solidFill>
                <a:latin typeface="Century Gothic" panose="020B0502020202020204" pitchFamily="34" charset="0"/>
              </a:rPr>
              <a:t>variable (</a:t>
            </a:r>
            <a:r>
              <a:rPr lang="en-US" sz="2000" dirty="0">
                <a:solidFill>
                  <a:srgbClr val="0000CC"/>
                </a:solidFill>
                <a:latin typeface="Century Gothic" panose="020B0502020202020204" pitchFamily="34" charset="0"/>
              </a:rPr>
              <a:t>Y) that follows a binomial distribution</a:t>
            </a:r>
          </a:p>
        </p:txBody>
      </p:sp>
      <p:sp>
        <p:nvSpPr>
          <p:cNvPr id="6" name="Rectangle 5"/>
          <p:cNvSpPr/>
          <p:nvPr/>
        </p:nvSpPr>
        <p:spPr>
          <a:xfrm>
            <a:off x="1310053" y="3376218"/>
            <a:ext cx="4455066" cy="369332"/>
          </a:xfrm>
          <a:prstGeom prst="rect">
            <a:avLst/>
          </a:prstGeom>
        </p:spPr>
        <p:txBody>
          <a:bodyPr wrap="none">
            <a:spAutoFit/>
          </a:bodyPr>
          <a:lstStyle/>
          <a:p>
            <a:r>
              <a:rPr lang="en-US" dirty="0">
                <a:latin typeface="TTE2963C88t00"/>
              </a:rPr>
              <a:t>Binomial probability density function (pdf):</a:t>
            </a:r>
            <a:endParaRPr lang="en-US" dirty="0"/>
          </a:p>
        </p:txBody>
      </p:sp>
      <mc:AlternateContent xmlns:mc="http://schemas.openxmlformats.org/markup-compatibility/2006" xmlns:a14="http://schemas.microsoft.com/office/drawing/2010/main">
        <mc:Choice Requires="a14">
          <p:sp>
            <p:nvSpPr>
              <p:cNvPr id="8" name="Rectangle 7"/>
              <p:cNvSpPr/>
              <p:nvPr/>
            </p:nvSpPr>
            <p:spPr>
              <a:xfrm>
                <a:off x="1310053" y="3754369"/>
                <a:ext cx="3202030" cy="5555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𝑌</m:t>
                          </m:r>
                          <m:r>
                            <a:rPr lang="en-US" i="0">
                              <a:latin typeface="Cambria Math" panose="02040503050406030204" pitchFamily="18" charset="0"/>
                            </a:rPr>
                            <m:t>=</m:t>
                          </m:r>
                          <m:r>
                            <a:rPr lang="en-US" i="1">
                              <a:latin typeface="Cambria Math" panose="02040503050406030204" pitchFamily="18" charset="0"/>
                            </a:rPr>
                            <m:t>𝑦</m:t>
                          </m:r>
                        </m:e>
                      </m:d>
                      <m:r>
                        <a:rPr lang="en-US" i="0">
                          <a:latin typeface="Cambria Math" panose="02040503050406030204" pitchFamily="18" charset="0"/>
                        </a:rPr>
                        <m:t>=</m:t>
                      </m:r>
                      <m:d>
                        <m:dPr>
                          <m:ctrlPr>
                            <a:rPr lang="en-US" i="1">
                              <a:latin typeface="Cambria Math" panose="02040503050406030204" pitchFamily="18" charset="0"/>
                            </a:rPr>
                          </m:ctrlPr>
                        </m:dPr>
                        <m:e>
                          <m:eqArr>
                            <m:eqArrPr>
                              <m:ctrlPr>
                                <a:rPr lang="en-US" i="1">
                                  <a:latin typeface="Cambria Math" panose="02040503050406030204" pitchFamily="18" charset="0"/>
                                </a:rPr>
                              </m:ctrlPr>
                            </m:eqArrPr>
                            <m:e>
                              <m:r>
                                <a:rPr lang="en-US" i="0">
                                  <a:latin typeface="Cambria Math" panose="02040503050406030204" pitchFamily="18" charset="0"/>
                                </a:rPr>
                                <m:t>&amp;</m:t>
                              </m:r>
                              <m:r>
                                <a:rPr lang="en-US" i="1">
                                  <a:latin typeface="Cambria Math" panose="02040503050406030204" pitchFamily="18" charset="0"/>
                                </a:rPr>
                                <m:t>𝑛</m:t>
                              </m:r>
                            </m:e>
                            <m:e>
                              <m:r>
                                <a:rPr lang="en-US" i="0">
                                  <a:latin typeface="Cambria Math" panose="02040503050406030204" pitchFamily="18" charset="0"/>
                                </a:rPr>
                                <m:t>&amp;</m:t>
                              </m:r>
                              <m:r>
                                <a:rPr lang="en-US" i="1">
                                  <a:latin typeface="Cambria Math" panose="02040503050406030204" pitchFamily="18" charset="0"/>
                                </a:rPr>
                                <m:t>𝑦</m:t>
                              </m:r>
                            </m:e>
                          </m:eqArr>
                        </m:e>
                      </m:d>
                      <m:sSup>
                        <m:sSupPr>
                          <m:ctrlPr>
                            <a:rPr lang="en-US" i="1">
                              <a:latin typeface="Cambria Math" panose="02040503050406030204" pitchFamily="18" charset="0"/>
                            </a:rPr>
                          </m:ctrlPr>
                        </m:sSupPr>
                        <m:e>
                          <m:r>
                            <a:rPr lang="en-US" i="1">
                              <a:latin typeface="Cambria Math" panose="02040503050406030204" pitchFamily="18" charset="0"/>
                            </a:rPr>
                            <m:t>𝑝</m:t>
                          </m:r>
                        </m:e>
                        <m:sup>
                          <m:r>
                            <a:rPr lang="en-US" i="1">
                              <a:latin typeface="Cambria Math" panose="02040503050406030204" pitchFamily="18" charset="0"/>
                            </a:rPr>
                            <m:t>𝑦</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0">
                                  <a:latin typeface="Cambria Math" panose="02040503050406030204" pitchFamily="18" charset="0"/>
                                </a:rPr>
                                <m:t>1−</m:t>
                              </m:r>
                              <m:r>
                                <a:rPr lang="en-US" i="1">
                                  <a:latin typeface="Cambria Math" panose="02040503050406030204" pitchFamily="18" charset="0"/>
                                </a:rPr>
                                <m:t>𝑝</m:t>
                              </m:r>
                            </m:e>
                          </m:d>
                        </m:e>
                        <m:sup>
                          <m:r>
                            <a:rPr lang="en-US" i="1">
                              <a:latin typeface="Cambria Math" panose="02040503050406030204" pitchFamily="18" charset="0"/>
                            </a:rPr>
                            <m:t>𝑛</m:t>
                          </m:r>
                          <m:r>
                            <a:rPr lang="en-US" i="0">
                              <a:latin typeface="Cambria Math" panose="02040503050406030204" pitchFamily="18" charset="0"/>
                            </a:rPr>
                            <m:t>−</m:t>
                          </m:r>
                          <m:r>
                            <a:rPr lang="en-US" i="1">
                              <a:latin typeface="Cambria Math" panose="02040503050406030204" pitchFamily="18" charset="0"/>
                            </a:rPr>
                            <m:t>𝑦</m:t>
                          </m:r>
                        </m:sup>
                      </m:sSup>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1310053" y="3754369"/>
                <a:ext cx="3202030" cy="555537"/>
              </a:xfrm>
              <a:prstGeom prst="rect">
                <a:avLst/>
              </a:prstGeom>
              <a:blipFill rotWithShape="0">
                <a:blip r:embed="rId2"/>
                <a:stretch>
                  <a:fillRect/>
                </a:stretch>
              </a:blipFill>
            </p:spPr>
            <p:txBody>
              <a:bodyPr/>
              <a:lstStyle/>
              <a:p>
                <a:r>
                  <a:rPr lang="en-US">
                    <a:noFill/>
                  </a:rPr>
                  <a:t> </a:t>
                </a:r>
              </a:p>
            </p:txBody>
          </p:sp>
        </mc:Fallback>
      </mc:AlternateContent>
      <p:sp>
        <p:nvSpPr>
          <p:cNvPr id="10" name="Rectangle 9"/>
          <p:cNvSpPr/>
          <p:nvPr/>
        </p:nvSpPr>
        <p:spPr>
          <a:xfrm>
            <a:off x="1310053" y="4398303"/>
            <a:ext cx="6005147" cy="923330"/>
          </a:xfrm>
          <a:prstGeom prst="rect">
            <a:avLst/>
          </a:prstGeom>
        </p:spPr>
        <p:txBody>
          <a:bodyPr wrap="square">
            <a:spAutoFit/>
          </a:bodyPr>
          <a:lstStyle/>
          <a:p>
            <a:r>
              <a:rPr lang="en-US" dirty="0">
                <a:latin typeface="TTE2963C88t00"/>
              </a:rPr>
              <a:t>The response (Y) is NOT normally </a:t>
            </a:r>
            <a:r>
              <a:rPr lang="en-US" dirty="0" smtClean="0">
                <a:latin typeface="TTE2963C88t00"/>
              </a:rPr>
              <a:t>distributed</a:t>
            </a:r>
          </a:p>
          <a:p>
            <a:r>
              <a:rPr lang="en-US" dirty="0" smtClean="0">
                <a:latin typeface="TTE2963C88t00"/>
              </a:rPr>
              <a:t>The </a:t>
            </a:r>
            <a:r>
              <a:rPr lang="en-US" dirty="0">
                <a:latin typeface="TTE2963C88t00"/>
              </a:rPr>
              <a:t>model must produce </a:t>
            </a:r>
            <a:r>
              <a:rPr lang="en-US" dirty="0" smtClean="0">
                <a:latin typeface="TTE2963C88t00"/>
              </a:rPr>
              <a:t>predicted/fitted probabilities </a:t>
            </a:r>
            <a:r>
              <a:rPr lang="en-US" dirty="0">
                <a:latin typeface="TTE2963C88t00"/>
              </a:rPr>
              <a:t>that are between 0 and 1</a:t>
            </a:r>
            <a:endParaRPr lang="en-US" dirty="0"/>
          </a:p>
        </p:txBody>
      </p:sp>
      <p:sp>
        <p:nvSpPr>
          <p:cNvPr id="2" name="Date Placeholder 1"/>
          <p:cNvSpPr>
            <a:spLocks noGrp="1"/>
          </p:cNvSpPr>
          <p:nvPr>
            <p:ph type="dt" sz="half" idx="10"/>
          </p:nvPr>
        </p:nvSpPr>
        <p:spPr/>
        <p:txBody>
          <a:bodyPr/>
          <a:lstStyle/>
          <a:p>
            <a:r>
              <a:rPr lang="en-US" smtClean="0"/>
              <a:t>4/3/2018</a:t>
            </a:r>
            <a:endParaRPr lang="en-US"/>
          </a:p>
        </p:txBody>
      </p:sp>
      <p:sp>
        <p:nvSpPr>
          <p:cNvPr id="7" name="Footer Placeholder 6"/>
          <p:cNvSpPr>
            <a:spLocks noGrp="1"/>
          </p:cNvSpPr>
          <p:nvPr>
            <p:ph type="ftr" sz="quarter" idx="11"/>
          </p:nvPr>
        </p:nvSpPr>
        <p:spPr/>
        <p:txBody>
          <a:bodyPr/>
          <a:lstStyle/>
          <a:p>
            <a:r>
              <a:rPr lang="en-US" smtClean="0"/>
              <a:t>Macine Learning                            FUUAST</a:t>
            </a:r>
            <a:endParaRPr lang="en-US"/>
          </a:p>
        </p:txBody>
      </p:sp>
      <p:sp>
        <p:nvSpPr>
          <p:cNvPr id="9" name="Slide Number Placeholder 8"/>
          <p:cNvSpPr>
            <a:spLocks noGrp="1"/>
          </p:cNvSpPr>
          <p:nvPr>
            <p:ph type="sldNum" sz="quarter" idx="12"/>
          </p:nvPr>
        </p:nvSpPr>
        <p:spPr/>
        <p:txBody>
          <a:bodyPr/>
          <a:lstStyle/>
          <a:p>
            <a:fld id="{6F009730-05F9-4472-8C24-12BC3DA3AE0D}" type="slidenum">
              <a:rPr lang="en-US" smtClean="0"/>
              <a:t>26</a:t>
            </a:fld>
            <a:endParaRPr lang="en-US"/>
          </a:p>
        </p:txBody>
      </p:sp>
      <p:cxnSp>
        <p:nvCxnSpPr>
          <p:cNvPr id="11" name="Straight Connector 10"/>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85727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798947" y="1085327"/>
            <a:ext cx="3074816"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Logistic Regression:</a:t>
            </a:r>
            <a:endParaRPr lang="en-US" sz="2400" dirty="0">
              <a:solidFill>
                <a:srgbClr val="FF0000"/>
              </a:solidFill>
              <a:effectLst>
                <a:outerShdw blurRad="38100" dist="38100" dir="2700000" algn="tl">
                  <a:srgbClr val="000000">
                    <a:alpha val="43137"/>
                  </a:srgbClr>
                </a:outerShdw>
              </a:effectLst>
            </a:endParaRPr>
          </a:p>
        </p:txBody>
      </p:sp>
      <p:grpSp>
        <p:nvGrpSpPr>
          <p:cNvPr id="10" name="Group 9"/>
          <p:cNvGrpSpPr/>
          <p:nvPr/>
        </p:nvGrpSpPr>
        <p:grpSpPr>
          <a:xfrm>
            <a:off x="1283758" y="1727515"/>
            <a:ext cx="6954634" cy="4541399"/>
            <a:chOff x="1283758" y="1727515"/>
            <a:chExt cx="6954634" cy="4541399"/>
          </a:xfrm>
        </p:grpSpPr>
        <p:grpSp>
          <p:nvGrpSpPr>
            <p:cNvPr id="6" name="Group 5"/>
            <p:cNvGrpSpPr/>
            <p:nvPr/>
          </p:nvGrpSpPr>
          <p:grpSpPr>
            <a:xfrm>
              <a:off x="1283758" y="1727515"/>
              <a:ext cx="6954634" cy="4541399"/>
              <a:chOff x="1283758" y="1727515"/>
              <a:chExt cx="6954634" cy="4541399"/>
            </a:xfrm>
          </p:grpSpPr>
          <mc:AlternateContent xmlns:mc="http://schemas.openxmlformats.org/markup-compatibility/2006" xmlns:a14="http://schemas.microsoft.com/office/drawing/2010/main">
            <mc:Choice Requires="a14">
              <p:sp>
                <p:nvSpPr>
                  <p:cNvPr id="7" name="Rectangle 6"/>
                  <p:cNvSpPr/>
                  <p:nvPr/>
                </p:nvSpPr>
                <p:spPr>
                  <a:xfrm>
                    <a:off x="1334494" y="3944913"/>
                    <a:ext cx="208576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𝑐</m:t>
                              </m:r>
                            </m:e>
                            <m:sub>
                              <m:r>
                                <a:rPr lang="en-US" sz="2400" i="0">
                                  <a:latin typeface="Cambria Math" panose="02040503050406030204" pitchFamily="18" charset="0"/>
                                </a:rPr>
                                <m:t>0</m:t>
                              </m:r>
                            </m:sub>
                          </m:sSub>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𝑐</m:t>
                              </m:r>
                            </m:e>
                            <m:sub>
                              <m:r>
                                <a:rPr lang="en-US" sz="2400" i="0">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𝑖</m:t>
                              </m:r>
                            </m:sub>
                          </m:sSub>
                        </m:oMath>
                      </m:oMathPara>
                    </a14:m>
                    <a:endParaRPr lang="en-US" sz="2400" dirty="0"/>
                  </a:p>
                </p:txBody>
              </p:sp>
            </mc:Choice>
            <mc:Fallback xmlns="">
              <p:sp>
                <p:nvSpPr>
                  <p:cNvPr id="7" name="Rectangle 6"/>
                  <p:cNvSpPr>
                    <a:spLocks noRot="1" noChangeAspect="1" noMove="1" noResize="1" noEditPoints="1" noAdjustHandles="1" noChangeArrowheads="1" noChangeShapeType="1" noTextEdit="1"/>
                  </p:cNvSpPr>
                  <p:nvPr/>
                </p:nvSpPr>
                <p:spPr>
                  <a:xfrm>
                    <a:off x="1334494" y="3944913"/>
                    <a:ext cx="2085764" cy="461665"/>
                  </a:xfrm>
                  <a:prstGeom prst="rect">
                    <a:avLst/>
                  </a:prstGeom>
                  <a:blipFill rotWithShape="0">
                    <a:blip r:embed="rId2"/>
                    <a:stretch>
                      <a:fillRect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334494" y="4493361"/>
                    <a:ext cx="2830968" cy="745460"/>
                  </a:xfrm>
                  <a:prstGeom prst="rect">
                    <a:avLst/>
                  </a:prstGeom>
                </p:spPr>
                <p:txBody>
                  <a:bodyPr wrap="none">
                    <a:spAutoFit/>
                  </a:bodyPr>
                  <a:lstStyle/>
                  <a:p>
                    <a14:m>
                      <m:oMath xmlns:m="http://schemas.openxmlformats.org/officeDocument/2006/math">
                        <m:r>
                          <a:rPr lang="en-US" sz="2400" i="1" smtClean="0">
                            <a:latin typeface="Cambria Math" panose="02040503050406030204" pitchFamily="18" charset="0"/>
                          </a:rPr>
                          <m:t>𝑙𝑜𝑔</m:t>
                        </m:r>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𝑝</m:t>
                                    </m:r>
                                  </m:e>
                                  <m:sub>
                                    <m:r>
                                      <a:rPr lang="en-US" sz="2400" i="1">
                                        <a:latin typeface="Cambria Math" panose="02040503050406030204" pitchFamily="18" charset="0"/>
                                      </a:rPr>
                                      <m:t>𝑖</m:t>
                                    </m:r>
                                  </m:sub>
                                </m:sSub>
                              </m:num>
                              <m:den>
                                <m:r>
                                  <a:rPr lang="en-US" sz="2400" i="0">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𝑝</m:t>
                                    </m:r>
                                  </m:e>
                                  <m:sub>
                                    <m:r>
                                      <a:rPr lang="en-US" sz="2400" i="1">
                                        <a:latin typeface="Cambria Math" panose="02040503050406030204" pitchFamily="18" charset="0"/>
                                      </a:rPr>
                                      <m:t>𝑖</m:t>
                                    </m:r>
                                  </m:sub>
                                </m:sSub>
                              </m:den>
                            </m:f>
                          </m:e>
                        </m:d>
                      </m:oMath>
                    </a14:m>
                    <a:r>
                      <a:rPr lang="en-US" sz="2400" dirty="0" smtClean="0"/>
                      <a:t> =</a:t>
                    </a:r>
                    <a14:m>
                      <m:oMath xmlns:m="http://schemas.openxmlformats.org/officeDocument/2006/math">
                        <m:sSub>
                          <m:sSubPr>
                            <m:ctrlPr>
                              <a:rPr lang="en-US" sz="2400" i="1">
                                <a:latin typeface="Cambria Math" panose="02040503050406030204" pitchFamily="18" charset="0"/>
                              </a:rPr>
                            </m:ctrlPr>
                          </m:sSubPr>
                          <m:e>
                            <m:r>
                              <a:rPr lang="en-US" sz="2400" b="0" i="1" smtClean="0">
                                <a:latin typeface="Cambria Math" panose="02040503050406030204" pitchFamily="18" charset="0"/>
                              </a:rPr>
                              <m:t> </m:t>
                            </m:r>
                            <m:r>
                              <a:rPr lang="en-US" sz="2400" i="1">
                                <a:latin typeface="Cambria Math" panose="02040503050406030204" pitchFamily="18" charset="0"/>
                              </a:rPr>
                              <m:t>𝑐</m:t>
                            </m:r>
                          </m:e>
                          <m:sub>
                            <m:r>
                              <a:rPr lang="en-US" sz="2400">
                                <a:latin typeface="Cambria Math" panose="02040503050406030204" pitchFamily="18" charset="0"/>
                              </a:rPr>
                              <m:t>0</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𝑐</m:t>
                            </m:r>
                          </m:e>
                          <m:sub>
                            <m:r>
                              <a:rPr lang="en-US" sz="2400">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𝑖</m:t>
                            </m:r>
                          </m:sub>
                        </m:sSub>
                      </m:oMath>
                    </a14:m>
                    <a:endParaRPr lang="en-US" sz="2400" dirty="0"/>
                  </a:p>
                </p:txBody>
              </p:sp>
            </mc:Choice>
            <mc:Fallback xmlns="">
              <p:sp>
                <p:nvSpPr>
                  <p:cNvPr id="14" name="Rectangle 13"/>
                  <p:cNvSpPr>
                    <a:spLocks noRot="1" noChangeAspect="1" noMove="1" noResize="1" noEditPoints="1" noAdjustHandles="1" noChangeArrowheads="1" noChangeShapeType="1" noTextEdit="1"/>
                  </p:cNvSpPr>
                  <p:nvPr/>
                </p:nvSpPr>
                <p:spPr>
                  <a:xfrm>
                    <a:off x="1334494" y="4493361"/>
                    <a:ext cx="2830968" cy="745460"/>
                  </a:xfrm>
                  <a:prstGeom prst="rect">
                    <a:avLst/>
                  </a:prstGeom>
                  <a:blipFill rotWithShape="0">
                    <a:blip r:embed="rId3"/>
                    <a:stretch>
                      <a:fillRect/>
                    </a:stretch>
                  </a:blipFill>
                </p:spPr>
                <p:txBody>
                  <a:bodyPr/>
                  <a:lstStyle/>
                  <a:p>
                    <a:r>
                      <a:rPr lang="en-US">
                        <a:noFill/>
                      </a:rPr>
                      <a:t> </a:t>
                    </a:r>
                  </a:p>
                </p:txBody>
              </p:sp>
            </mc:Fallback>
          </mc:AlternateContent>
          <p:sp>
            <p:nvSpPr>
              <p:cNvPr id="5" name="Rectangle 4"/>
              <p:cNvSpPr/>
              <p:nvPr/>
            </p:nvSpPr>
            <p:spPr>
              <a:xfrm>
                <a:off x="1283758" y="1727515"/>
                <a:ext cx="6954634" cy="2031325"/>
              </a:xfrm>
              <a:prstGeom prst="rect">
                <a:avLst/>
              </a:prstGeom>
            </p:spPr>
            <p:txBody>
              <a:bodyPr wrap="square">
                <a:spAutoFit/>
              </a:bodyPr>
              <a:lstStyle/>
              <a:p>
                <a:r>
                  <a:rPr lang="en-US" dirty="0">
                    <a:solidFill>
                      <a:srgbClr val="222222"/>
                    </a:solidFill>
                    <a:latin typeface="NimbusRomNo9L-ReguItal"/>
                  </a:rPr>
                  <a:t>The important assumptions of the logistic regression model include</a:t>
                </a:r>
                <a:r>
                  <a:rPr lang="en-US" dirty="0" smtClean="0">
                    <a:solidFill>
                      <a:srgbClr val="222222"/>
                    </a:solidFill>
                    <a:latin typeface="NimbusRomNo9L-ReguItal"/>
                  </a:rPr>
                  <a:t>:</a:t>
                </a:r>
              </a:p>
              <a:p>
                <a:endParaRPr lang="en-US" dirty="0" smtClean="0">
                  <a:solidFill>
                    <a:srgbClr val="222222"/>
                  </a:solidFill>
                  <a:latin typeface="NimbusRomNo9L-ReguItal"/>
                </a:endParaRPr>
              </a:p>
              <a:p>
                <a:pPr marL="742950" lvl="1" indent="-285750" fontAlgn="base">
                  <a:buClr>
                    <a:srgbClr val="0000CC"/>
                  </a:buClr>
                  <a:buFont typeface="Yu Gothic Medium" panose="020B0500000000000000" pitchFamily="34" charset="-128"/>
                  <a:buChar char="☞"/>
                </a:pPr>
                <a:r>
                  <a:rPr lang="en-US" dirty="0">
                    <a:solidFill>
                      <a:srgbClr val="222222"/>
                    </a:solidFill>
                    <a:latin typeface="NimbusRomNo9L-ReguItal"/>
                  </a:rPr>
                  <a:t>Target variable is </a:t>
                </a:r>
                <a:r>
                  <a:rPr lang="en-US" dirty="0" smtClean="0">
                    <a:solidFill>
                      <a:srgbClr val="222222"/>
                    </a:solidFill>
                    <a:latin typeface="NimbusRomNo9L-ReguItal"/>
                  </a:rPr>
                  <a:t>binary</a:t>
                </a:r>
              </a:p>
              <a:p>
                <a:pPr marL="742950" lvl="1" indent="-285750" fontAlgn="base">
                  <a:buClr>
                    <a:srgbClr val="0000CC"/>
                  </a:buClr>
                  <a:buFont typeface="Yu Gothic Medium" panose="020B0500000000000000" pitchFamily="34" charset="-128"/>
                  <a:buChar char="☞"/>
                </a:pPr>
                <a:r>
                  <a:rPr lang="en-US" dirty="0">
                    <a:solidFill>
                      <a:srgbClr val="222222"/>
                    </a:solidFill>
                    <a:latin typeface="NimbusRomNo9L-ReguItal"/>
                  </a:rPr>
                  <a:t> </a:t>
                </a:r>
                <a:r>
                  <a:rPr lang="en-US" dirty="0" smtClean="0">
                    <a:solidFill>
                      <a:srgbClr val="222222"/>
                    </a:solidFill>
                    <a:latin typeface="NimbusRomNo9L-ReguItal"/>
                  </a:rPr>
                  <a:t>Predictive </a:t>
                </a:r>
                <a:r>
                  <a:rPr lang="en-US" dirty="0">
                    <a:solidFill>
                      <a:srgbClr val="222222"/>
                    </a:solidFill>
                    <a:latin typeface="NimbusRomNo9L-ReguItal"/>
                  </a:rPr>
                  <a:t>features are interval (continuous) or </a:t>
                </a:r>
                <a:r>
                  <a:rPr lang="en-US" dirty="0" smtClean="0">
                    <a:solidFill>
                      <a:srgbClr val="222222"/>
                    </a:solidFill>
                    <a:latin typeface="NimbusRomNo9L-ReguItal"/>
                  </a:rPr>
                  <a:t>categorical</a:t>
                </a:r>
              </a:p>
              <a:p>
                <a:pPr marL="742950" lvl="1" indent="-285750" fontAlgn="base">
                  <a:buClr>
                    <a:srgbClr val="0000CC"/>
                  </a:buClr>
                  <a:buFont typeface="Yu Gothic Medium" panose="020B0500000000000000" pitchFamily="34" charset="-128"/>
                  <a:buChar char="☞"/>
                </a:pPr>
                <a:r>
                  <a:rPr lang="en-US" dirty="0">
                    <a:solidFill>
                      <a:srgbClr val="222222"/>
                    </a:solidFill>
                    <a:latin typeface="NimbusRomNo9L-ReguItal"/>
                  </a:rPr>
                  <a:t> </a:t>
                </a:r>
                <a:r>
                  <a:rPr lang="en-US" dirty="0" smtClean="0">
                    <a:solidFill>
                      <a:srgbClr val="222222"/>
                    </a:solidFill>
                    <a:latin typeface="NimbusRomNo9L-ReguItal"/>
                  </a:rPr>
                  <a:t>Features </a:t>
                </a:r>
                <a:r>
                  <a:rPr lang="en-US" dirty="0">
                    <a:solidFill>
                      <a:srgbClr val="222222"/>
                    </a:solidFill>
                    <a:latin typeface="NimbusRomNo9L-ReguItal"/>
                  </a:rPr>
                  <a:t>are independent of one </a:t>
                </a:r>
                <a:r>
                  <a:rPr lang="en-US" dirty="0" smtClean="0">
                    <a:solidFill>
                      <a:srgbClr val="222222"/>
                    </a:solidFill>
                    <a:latin typeface="NimbusRomNo9L-ReguItal"/>
                  </a:rPr>
                  <a:t>another</a:t>
                </a:r>
              </a:p>
              <a:p>
                <a:pPr marL="742950" lvl="1" indent="-285750" fontAlgn="base">
                  <a:buClr>
                    <a:srgbClr val="0000CC"/>
                  </a:buClr>
                  <a:buFont typeface="Yu Gothic Medium" panose="020B0500000000000000" pitchFamily="34" charset="-128"/>
                  <a:buChar char="☞"/>
                </a:pPr>
                <a:r>
                  <a:rPr lang="en-US" dirty="0">
                    <a:solidFill>
                      <a:srgbClr val="222222"/>
                    </a:solidFill>
                    <a:latin typeface="NimbusRomNo9L-ReguItal"/>
                  </a:rPr>
                  <a:t> </a:t>
                </a:r>
                <a:r>
                  <a:rPr lang="en-US" dirty="0" smtClean="0">
                    <a:solidFill>
                      <a:srgbClr val="222222"/>
                    </a:solidFill>
                    <a:latin typeface="NimbusRomNo9L-ReguItal"/>
                  </a:rPr>
                  <a:t>Sample </a:t>
                </a:r>
                <a:r>
                  <a:rPr lang="en-US" dirty="0">
                    <a:solidFill>
                      <a:srgbClr val="222222"/>
                    </a:solidFill>
                    <a:latin typeface="NimbusRomNo9L-ReguItal"/>
                  </a:rPr>
                  <a:t>size is </a:t>
                </a:r>
                <a:r>
                  <a:rPr lang="en-US" dirty="0" smtClean="0">
                    <a:solidFill>
                      <a:srgbClr val="222222"/>
                    </a:solidFill>
                    <a:latin typeface="NimbusRomNo9L-ReguItal"/>
                  </a:rPr>
                  <a:t>adequate</a:t>
                </a:r>
                <a:endParaRPr lang="en-US" dirty="0">
                  <a:solidFill>
                    <a:srgbClr val="222222"/>
                  </a:solidFill>
                  <a:latin typeface="NimbusRomNo9L-ReguItal"/>
                </a:endParaRPr>
              </a:p>
            </p:txBody>
          </p:sp>
          <p:pic>
            <p:nvPicPr>
              <p:cNvPr id="8" name="Picture 2" descr="http://www.data-mania.com/blog/wp-content/uploads/2017/05/Sigmoid-Function-300x12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6836" y="5419343"/>
                <a:ext cx="1975744" cy="84957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4073096" y="5660129"/>
              <a:ext cx="2223686" cy="369332"/>
            </a:xfrm>
            <a:prstGeom prst="rect">
              <a:avLst/>
            </a:prstGeom>
            <a:noFill/>
          </p:spPr>
          <p:txBody>
            <a:bodyPr wrap="none" rtlCol="0">
              <a:spAutoFit/>
            </a:bodyPr>
            <a:lstStyle/>
            <a:p>
              <a:r>
                <a:rPr lang="en-US" dirty="0" smtClean="0">
                  <a:solidFill>
                    <a:srgbClr val="222222"/>
                  </a:solidFill>
                  <a:latin typeface="NimbusRomNo9L-ReguItal"/>
                </a:rPr>
                <a:t>,   </a:t>
              </a:r>
              <a:r>
                <a:rPr lang="en-US" i="1" dirty="0" smtClean="0">
                  <a:solidFill>
                    <a:srgbClr val="222222"/>
                  </a:solidFill>
                  <a:latin typeface="NimbusRomNo9L-ReguItal"/>
                </a:rPr>
                <a:t>Sigmoid </a:t>
              </a:r>
              <a:r>
                <a:rPr lang="en-US" i="1" dirty="0">
                  <a:solidFill>
                    <a:srgbClr val="222222"/>
                  </a:solidFill>
                  <a:latin typeface="NimbusRomNo9L-ReguItal"/>
                </a:rPr>
                <a:t>Function</a:t>
              </a:r>
            </a:p>
          </p:txBody>
        </p:sp>
      </p:grpSp>
      <p:sp>
        <p:nvSpPr>
          <p:cNvPr id="2" name="Date Placeholder 1"/>
          <p:cNvSpPr>
            <a:spLocks noGrp="1"/>
          </p:cNvSpPr>
          <p:nvPr>
            <p:ph type="dt" sz="half" idx="10"/>
          </p:nvPr>
        </p:nvSpPr>
        <p:spPr/>
        <p:txBody>
          <a:bodyPr/>
          <a:lstStyle/>
          <a:p>
            <a:r>
              <a:rPr lang="en-US" smtClean="0"/>
              <a:t>4/3/2018</a:t>
            </a:r>
            <a:endParaRPr lang="en-US"/>
          </a:p>
        </p:txBody>
      </p:sp>
      <p:sp>
        <p:nvSpPr>
          <p:cNvPr id="11" name="Footer Placeholder 10"/>
          <p:cNvSpPr>
            <a:spLocks noGrp="1"/>
          </p:cNvSpPr>
          <p:nvPr>
            <p:ph type="ftr" sz="quarter" idx="11"/>
          </p:nvPr>
        </p:nvSpPr>
        <p:spPr/>
        <p:txBody>
          <a:bodyPr/>
          <a:lstStyle/>
          <a:p>
            <a:r>
              <a:rPr lang="en-US" smtClean="0"/>
              <a:t>Macine Learning                            FUUAST</a:t>
            </a:r>
            <a:endParaRPr lang="en-US"/>
          </a:p>
        </p:txBody>
      </p:sp>
      <p:sp>
        <p:nvSpPr>
          <p:cNvPr id="12" name="Slide Number Placeholder 11"/>
          <p:cNvSpPr>
            <a:spLocks noGrp="1"/>
          </p:cNvSpPr>
          <p:nvPr>
            <p:ph type="sldNum" sz="quarter" idx="12"/>
          </p:nvPr>
        </p:nvSpPr>
        <p:spPr/>
        <p:txBody>
          <a:bodyPr/>
          <a:lstStyle/>
          <a:p>
            <a:fld id="{6F009730-05F9-4472-8C24-12BC3DA3AE0D}" type="slidenum">
              <a:rPr lang="en-US" smtClean="0"/>
              <a:t>27</a:t>
            </a:fld>
            <a:endParaRPr lang="en-US"/>
          </a:p>
        </p:txBody>
      </p:sp>
      <p:cxnSp>
        <p:nvCxnSpPr>
          <p:cNvPr id="15" name="Straight Connector 14"/>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42717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798947" y="1085327"/>
            <a:ext cx="3074816"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Logistic Regression:</a:t>
            </a:r>
            <a:endParaRPr lang="en-US" sz="2400" dirty="0">
              <a:solidFill>
                <a:srgbClr val="FF0000"/>
              </a:solidFill>
              <a:effectLst>
                <a:outerShdw blurRad="38100" dist="38100" dir="2700000" algn="tl">
                  <a:srgbClr val="000000">
                    <a:alpha val="43137"/>
                  </a:srgbClr>
                </a:outerShdw>
              </a:effectLst>
            </a:endParaRPr>
          </a:p>
        </p:txBody>
      </p:sp>
      <p:sp>
        <p:nvSpPr>
          <p:cNvPr id="2" name="Rectangle 1"/>
          <p:cNvSpPr>
            <a:spLocks noChangeArrowheads="1"/>
          </p:cNvSpPr>
          <p:nvPr/>
        </p:nvSpPr>
        <p:spPr bwMode="auto">
          <a:xfrm>
            <a:off x="1363066" y="1766690"/>
            <a:ext cx="6884120" cy="3942085"/>
          </a:xfrm>
          <a:prstGeom prst="rect">
            <a:avLst/>
          </a:prstGeom>
          <a:noFill/>
          <a:ln>
            <a:noFill/>
          </a:ln>
          <a:effectLst/>
        </p:spPr>
        <p:txBody>
          <a:bodyPr vert="horz" wrap="square" lIns="0" tIns="0" rIns="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0000CC"/>
                </a:solidFill>
                <a:effectLst/>
                <a:latin typeface="NimbusRomNo9L-ReguItal"/>
              </a:rPr>
              <a:t>from </a:t>
            </a:r>
            <a:r>
              <a:rPr kumimoji="0" lang="en-US" altLang="en-US" b="0" i="0" u="none" strike="noStrike" cap="none" normalizeH="0" baseline="0" dirty="0" err="1" smtClean="0">
                <a:ln>
                  <a:noFill/>
                </a:ln>
                <a:solidFill>
                  <a:srgbClr val="0000CC"/>
                </a:solidFill>
                <a:effectLst/>
                <a:latin typeface="NimbusRomNo9L-ReguItal"/>
              </a:rPr>
              <a:t>sklearn.datasets</a:t>
            </a:r>
            <a:r>
              <a:rPr kumimoji="0" lang="en-US" altLang="en-US" b="0" i="0" u="none" strike="noStrike" cap="none" normalizeH="0" baseline="0" dirty="0" smtClean="0">
                <a:ln>
                  <a:noFill/>
                </a:ln>
                <a:solidFill>
                  <a:srgbClr val="0000CC"/>
                </a:solidFill>
                <a:effectLst/>
                <a:latin typeface="NimbusRomNo9L-ReguItal"/>
              </a:rPr>
              <a:t> import </a:t>
            </a:r>
            <a:r>
              <a:rPr kumimoji="0" lang="en-US" altLang="en-US" b="0" i="0" u="none" strike="noStrike" cap="none" normalizeH="0" baseline="0" dirty="0" err="1" smtClean="0">
                <a:ln>
                  <a:noFill/>
                </a:ln>
                <a:solidFill>
                  <a:srgbClr val="0000CC"/>
                </a:solidFill>
                <a:effectLst/>
                <a:latin typeface="NimbusRomNo9L-ReguItal"/>
              </a:rPr>
              <a:t>load_iris</a:t>
            </a:r>
            <a:endParaRPr kumimoji="0" lang="en-US" altLang="en-US" b="0" i="0" u="none" strike="noStrike" cap="none" normalizeH="0" baseline="0" dirty="0" smtClean="0">
              <a:ln>
                <a:noFill/>
              </a:ln>
              <a:solidFill>
                <a:srgbClr val="0000CC"/>
              </a:solidFill>
              <a:effectLst/>
              <a:latin typeface="NimbusRomNo9L-ReguItal"/>
            </a:endParaRPr>
          </a:p>
          <a:p>
            <a:pPr lvl="0" eaLnBrk="0" fontAlgn="base" hangingPunct="0">
              <a:spcBef>
                <a:spcPct val="0"/>
              </a:spcBef>
              <a:spcAft>
                <a:spcPct val="0"/>
              </a:spcAft>
            </a:pPr>
            <a:r>
              <a:rPr lang="en-US" altLang="en-US" dirty="0">
                <a:solidFill>
                  <a:srgbClr val="0000CC"/>
                </a:solidFill>
                <a:latin typeface="NimbusRomNo9L-ReguItal"/>
              </a:rPr>
              <a:t>from </a:t>
            </a:r>
            <a:r>
              <a:rPr lang="en-US" altLang="en-US" dirty="0" err="1">
                <a:solidFill>
                  <a:srgbClr val="0000CC"/>
                </a:solidFill>
                <a:latin typeface="NimbusRomNo9L-ReguItal"/>
              </a:rPr>
              <a:t>sklearn.linear_model</a:t>
            </a:r>
            <a:r>
              <a:rPr lang="en-US" altLang="en-US" dirty="0">
                <a:solidFill>
                  <a:srgbClr val="0000CC"/>
                </a:solidFill>
                <a:latin typeface="NimbusRomNo9L-ReguItal"/>
              </a:rPr>
              <a:t> import </a:t>
            </a:r>
            <a:r>
              <a:rPr lang="en-US" altLang="en-US" dirty="0" err="1" smtClean="0">
                <a:solidFill>
                  <a:srgbClr val="0000CC"/>
                </a:solidFill>
                <a:latin typeface="NimbusRomNo9L-ReguItal"/>
              </a:rPr>
              <a:t>LogisticRegression</a:t>
            </a:r>
            <a:endParaRPr lang="en-US" altLang="en-US" dirty="0" smtClean="0">
              <a:solidFill>
                <a:srgbClr val="0000CC"/>
              </a:solidFill>
              <a:latin typeface="NimbusRomNo9L-ReguItal"/>
            </a:endParaRPr>
          </a:p>
          <a:p>
            <a:pPr lvl="0" eaLnBrk="0" fontAlgn="base" hangingPunct="0">
              <a:spcBef>
                <a:spcPct val="0"/>
              </a:spcBef>
              <a:spcAft>
                <a:spcPct val="0"/>
              </a:spcAft>
            </a:pPr>
            <a:endParaRPr lang="en-US" altLang="en-US" dirty="0">
              <a:solidFill>
                <a:srgbClr val="0000CC"/>
              </a:solidFill>
              <a:latin typeface="NimbusRomNo9L-ReguItal"/>
            </a:endParaRPr>
          </a:p>
          <a:p>
            <a:pPr lvl="0" eaLnBrk="0" fontAlgn="base" hangingPunct="0">
              <a:spcBef>
                <a:spcPct val="0"/>
              </a:spcBef>
              <a:spcAft>
                <a:spcPct val="0"/>
              </a:spcAft>
            </a:pPr>
            <a:r>
              <a:rPr lang="en-US" altLang="en-US" dirty="0">
                <a:solidFill>
                  <a:srgbClr val="333333"/>
                </a:solidFill>
                <a:latin typeface="NimbusRomNo9L-ReguItal"/>
              </a:rPr>
              <a:t>iris = </a:t>
            </a:r>
            <a:r>
              <a:rPr lang="en-US" altLang="en-US" dirty="0" err="1">
                <a:solidFill>
                  <a:srgbClr val="333333"/>
                </a:solidFill>
                <a:latin typeface="NimbusRomNo9L-ReguItal"/>
              </a:rPr>
              <a:t>load_iris</a:t>
            </a:r>
            <a:r>
              <a:rPr lang="en-US" altLang="en-US" dirty="0">
                <a:solidFill>
                  <a:srgbClr val="333333"/>
                </a:solidFill>
                <a:latin typeface="NimbusRomNo9L-ReguItal"/>
              </a:rPr>
              <a:t>() </a:t>
            </a:r>
          </a:p>
          <a:p>
            <a:pPr lvl="0" eaLnBrk="0" fontAlgn="base" hangingPunct="0">
              <a:spcBef>
                <a:spcPct val="0"/>
              </a:spcBef>
              <a:spcAft>
                <a:spcPct val="0"/>
              </a:spcAft>
            </a:pPr>
            <a:r>
              <a:rPr lang="en-US" altLang="en-US" dirty="0">
                <a:solidFill>
                  <a:srgbClr val="333333"/>
                </a:solidFill>
                <a:latin typeface="NimbusRomNo9L-ReguItal"/>
              </a:rPr>
              <a:t>x, y = </a:t>
            </a:r>
            <a:r>
              <a:rPr lang="en-US" altLang="en-US" dirty="0" err="1">
                <a:solidFill>
                  <a:srgbClr val="333333"/>
                </a:solidFill>
                <a:latin typeface="NimbusRomNo9L-ReguItal"/>
              </a:rPr>
              <a:t>iris.data</a:t>
            </a:r>
            <a:r>
              <a:rPr lang="en-US" altLang="en-US" dirty="0">
                <a:solidFill>
                  <a:srgbClr val="333333"/>
                </a:solidFill>
                <a:latin typeface="NimbusRomNo9L-ReguItal"/>
              </a:rPr>
              <a:t>[:-1,:], </a:t>
            </a:r>
            <a:r>
              <a:rPr lang="en-US" altLang="en-US" dirty="0" err="1">
                <a:solidFill>
                  <a:srgbClr val="333333"/>
                </a:solidFill>
                <a:latin typeface="NimbusRomNo9L-ReguItal"/>
              </a:rPr>
              <a:t>iris.target</a:t>
            </a:r>
            <a:r>
              <a:rPr lang="en-US" altLang="en-US" dirty="0">
                <a:solidFill>
                  <a:srgbClr val="333333"/>
                </a:solidFill>
                <a:latin typeface="NimbusRomNo9L-ReguItal"/>
              </a:rPr>
              <a:t>[:-1]</a:t>
            </a:r>
          </a:p>
          <a:p>
            <a:pPr lvl="0" eaLnBrk="0" fontAlgn="base" hangingPunct="0">
              <a:spcBef>
                <a:spcPct val="0"/>
              </a:spcBef>
              <a:spcAft>
                <a:spcPct val="0"/>
              </a:spcAft>
            </a:pPr>
            <a:r>
              <a:rPr lang="en-US" altLang="en-US" dirty="0">
                <a:solidFill>
                  <a:srgbClr val="333333"/>
                </a:solidFill>
                <a:latin typeface="NimbusRomNo9L-ReguItal"/>
              </a:rPr>
              <a:t>logistic = </a:t>
            </a:r>
            <a:r>
              <a:rPr lang="en-US" altLang="en-US" dirty="0" err="1">
                <a:solidFill>
                  <a:srgbClr val="333333"/>
                </a:solidFill>
                <a:latin typeface="NimbusRomNo9L-ReguItal"/>
              </a:rPr>
              <a:t>LogisticRegression</a:t>
            </a:r>
            <a:r>
              <a:rPr lang="en-US" altLang="en-US" dirty="0">
                <a:solidFill>
                  <a:srgbClr val="333333"/>
                </a:solidFill>
                <a:latin typeface="NimbusRomNo9L-ReguItal"/>
              </a:rPr>
              <a:t>() </a:t>
            </a:r>
          </a:p>
          <a:p>
            <a:pPr lvl="0" eaLnBrk="0" fontAlgn="base" hangingPunct="0">
              <a:spcBef>
                <a:spcPct val="0"/>
              </a:spcBef>
              <a:spcAft>
                <a:spcPct val="0"/>
              </a:spcAft>
            </a:pPr>
            <a:r>
              <a:rPr lang="en-US" altLang="en-US" dirty="0" err="1">
                <a:solidFill>
                  <a:srgbClr val="333333"/>
                </a:solidFill>
                <a:latin typeface="NimbusRomNo9L-ReguItal"/>
              </a:rPr>
              <a:t>logistic.fit</a:t>
            </a:r>
            <a:r>
              <a:rPr lang="en-US" altLang="en-US" dirty="0">
                <a:solidFill>
                  <a:srgbClr val="333333"/>
                </a:solidFill>
                <a:latin typeface="NimbusRomNo9L-ReguItal"/>
              </a:rPr>
              <a:t>(</a:t>
            </a:r>
            <a:r>
              <a:rPr lang="en-US" altLang="en-US" dirty="0" err="1">
                <a:solidFill>
                  <a:srgbClr val="333333"/>
                </a:solidFill>
                <a:latin typeface="NimbusRomNo9L-ReguItal"/>
              </a:rPr>
              <a:t>x,y</a:t>
            </a:r>
            <a:r>
              <a:rPr lang="en-US" altLang="en-US" dirty="0">
                <a:solidFill>
                  <a:srgbClr val="333333"/>
                </a:solidFill>
                <a:latin typeface="NimbusRomNo9L-ReguItal"/>
              </a:rPr>
              <a:t>)</a:t>
            </a:r>
          </a:p>
          <a:p>
            <a:pPr lvl="0" eaLnBrk="0" fontAlgn="base" hangingPunct="0">
              <a:spcBef>
                <a:spcPct val="0"/>
              </a:spcBef>
              <a:spcAft>
                <a:spcPct val="0"/>
              </a:spcAft>
            </a:pPr>
            <a:r>
              <a:rPr lang="en-US" altLang="en-US" dirty="0" err="1">
                <a:solidFill>
                  <a:srgbClr val="333333"/>
                </a:solidFill>
                <a:latin typeface="NimbusRomNo9L-ReguItal"/>
              </a:rPr>
              <a:t>test_x</a:t>
            </a:r>
            <a:r>
              <a:rPr lang="en-US" altLang="en-US" dirty="0">
                <a:solidFill>
                  <a:srgbClr val="333333"/>
                </a:solidFill>
                <a:latin typeface="NimbusRomNo9L-ReguItal"/>
              </a:rPr>
              <a:t> = </a:t>
            </a:r>
            <a:r>
              <a:rPr lang="en-US" altLang="en-US" dirty="0" err="1">
                <a:solidFill>
                  <a:srgbClr val="333333"/>
                </a:solidFill>
                <a:latin typeface="NimbusRomNo9L-ReguItal"/>
              </a:rPr>
              <a:t>iris.data</a:t>
            </a:r>
            <a:r>
              <a:rPr lang="en-US" altLang="en-US" dirty="0">
                <a:solidFill>
                  <a:srgbClr val="333333"/>
                </a:solidFill>
                <a:latin typeface="NimbusRomNo9L-ReguItal"/>
              </a:rPr>
              <a:t>[-1,:]</a:t>
            </a:r>
          </a:p>
          <a:p>
            <a:pPr lvl="0" eaLnBrk="0" fontAlgn="base" hangingPunct="0">
              <a:spcBef>
                <a:spcPct val="0"/>
              </a:spcBef>
              <a:spcAft>
                <a:spcPct val="0"/>
              </a:spcAft>
            </a:pPr>
            <a:r>
              <a:rPr lang="en-US" altLang="en-US" dirty="0" err="1">
                <a:solidFill>
                  <a:srgbClr val="333333"/>
                </a:solidFill>
                <a:latin typeface="NimbusRomNo9L-ReguItal"/>
              </a:rPr>
              <a:t>test_y</a:t>
            </a:r>
            <a:r>
              <a:rPr lang="en-US" altLang="en-US" dirty="0">
                <a:solidFill>
                  <a:srgbClr val="333333"/>
                </a:solidFill>
                <a:latin typeface="NimbusRomNo9L-ReguItal"/>
              </a:rPr>
              <a:t> = </a:t>
            </a:r>
            <a:r>
              <a:rPr lang="en-US" altLang="en-US" dirty="0" err="1">
                <a:solidFill>
                  <a:srgbClr val="333333"/>
                </a:solidFill>
                <a:latin typeface="NimbusRomNo9L-ReguItal"/>
              </a:rPr>
              <a:t>iris.target</a:t>
            </a:r>
            <a:r>
              <a:rPr lang="en-US" altLang="en-US" dirty="0">
                <a:solidFill>
                  <a:srgbClr val="333333"/>
                </a:solidFill>
                <a:latin typeface="NimbusRomNo9L-ReguItal"/>
              </a:rPr>
              <a:t>[-1:]</a:t>
            </a:r>
          </a:p>
          <a:p>
            <a:pPr lvl="0" eaLnBrk="0" fontAlgn="base" hangingPunct="0">
              <a:spcBef>
                <a:spcPct val="0"/>
              </a:spcBef>
              <a:spcAft>
                <a:spcPct val="0"/>
              </a:spcAft>
            </a:pPr>
            <a:endParaRPr lang="en-US" altLang="en-US" dirty="0">
              <a:solidFill>
                <a:srgbClr val="333333"/>
              </a:solidFill>
              <a:latin typeface="NimbusRomNo9L-ReguItal"/>
            </a:endParaRPr>
          </a:p>
          <a:p>
            <a:pPr lvl="0" eaLnBrk="0" fontAlgn="base" hangingPunct="0">
              <a:spcBef>
                <a:spcPct val="0"/>
              </a:spcBef>
              <a:spcAft>
                <a:spcPct val="0"/>
              </a:spcAft>
            </a:pPr>
            <a:r>
              <a:rPr lang="en-US" altLang="en-US" dirty="0" err="1">
                <a:solidFill>
                  <a:srgbClr val="333333"/>
                </a:solidFill>
                <a:latin typeface="NimbusRomNo9L-ReguItal"/>
              </a:rPr>
              <a:t>yp</a:t>
            </a:r>
            <a:r>
              <a:rPr lang="en-US" altLang="en-US" dirty="0">
                <a:solidFill>
                  <a:srgbClr val="333333"/>
                </a:solidFill>
                <a:latin typeface="NimbusRomNo9L-ReguItal"/>
              </a:rPr>
              <a:t> = </a:t>
            </a:r>
            <a:r>
              <a:rPr lang="en-US" altLang="en-US" dirty="0" err="1">
                <a:solidFill>
                  <a:srgbClr val="333333"/>
                </a:solidFill>
                <a:latin typeface="NimbusRomNo9L-ReguItal"/>
              </a:rPr>
              <a:t>logistic.predict</a:t>
            </a:r>
            <a:r>
              <a:rPr lang="en-US" altLang="en-US" dirty="0">
                <a:solidFill>
                  <a:srgbClr val="333333"/>
                </a:solidFill>
                <a:latin typeface="NimbusRomNo9L-ReguItal"/>
              </a:rPr>
              <a:t>([</a:t>
            </a:r>
            <a:r>
              <a:rPr lang="en-US" altLang="en-US" dirty="0" err="1">
                <a:solidFill>
                  <a:srgbClr val="333333"/>
                </a:solidFill>
                <a:latin typeface="NimbusRomNo9L-ReguItal"/>
              </a:rPr>
              <a:t>test_x</a:t>
            </a:r>
            <a:r>
              <a:rPr lang="en-US" altLang="en-US" dirty="0">
                <a:solidFill>
                  <a:srgbClr val="333333"/>
                </a:solidFill>
                <a:latin typeface="NimbusRomNo9L-ReguItal"/>
              </a:rPr>
              <a:t>])</a:t>
            </a:r>
          </a:p>
          <a:p>
            <a:pPr lvl="0" eaLnBrk="0" fontAlgn="base" hangingPunct="0">
              <a:spcBef>
                <a:spcPct val="0"/>
              </a:spcBef>
              <a:spcAft>
                <a:spcPct val="0"/>
              </a:spcAft>
            </a:pPr>
            <a:r>
              <a:rPr lang="en-US" altLang="en-US" dirty="0">
                <a:solidFill>
                  <a:srgbClr val="333333"/>
                </a:solidFill>
                <a:latin typeface="NimbusRomNo9L-ReguItal"/>
              </a:rPr>
              <a:t>p=</a:t>
            </a:r>
            <a:r>
              <a:rPr lang="en-US" altLang="en-US" dirty="0" err="1">
                <a:solidFill>
                  <a:srgbClr val="333333"/>
                </a:solidFill>
                <a:latin typeface="NimbusRomNo9L-ReguItal"/>
              </a:rPr>
              <a:t>logistic.predict_proba</a:t>
            </a:r>
            <a:r>
              <a:rPr lang="en-US" altLang="en-US" dirty="0">
                <a:solidFill>
                  <a:srgbClr val="333333"/>
                </a:solidFill>
                <a:latin typeface="NimbusRomNo9L-ReguItal"/>
              </a:rPr>
              <a:t>([</a:t>
            </a:r>
            <a:r>
              <a:rPr lang="en-US" altLang="en-US" dirty="0" err="1">
                <a:solidFill>
                  <a:srgbClr val="333333"/>
                </a:solidFill>
                <a:latin typeface="NimbusRomNo9L-ReguItal"/>
              </a:rPr>
              <a:t>test_x</a:t>
            </a:r>
            <a:r>
              <a:rPr lang="en-US" altLang="en-US" dirty="0">
                <a:solidFill>
                  <a:srgbClr val="333333"/>
                </a:solidFill>
                <a:latin typeface="NimbusRomNo9L-ReguItal"/>
              </a:rPr>
              <a:t>])</a:t>
            </a:r>
          </a:p>
          <a:p>
            <a:pPr lvl="0" eaLnBrk="0" fontAlgn="base" hangingPunct="0">
              <a:spcBef>
                <a:spcPct val="0"/>
              </a:spcBef>
              <a:spcAft>
                <a:spcPct val="0"/>
              </a:spcAft>
            </a:pPr>
            <a:r>
              <a:rPr lang="en-US" altLang="en-US" dirty="0">
                <a:solidFill>
                  <a:srgbClr val="333333"/>
                </a:solidFill>
                <a:latin typeface="NimbusRomNo9L-ReguItal"/>
              </a:rPr>
              <a:t>print('Predicted class %d, real class %d'%( </a:t>
            </a:r>
            <a:r>
              <a:rPr lang="en-US" altLang="en-US" dirty="0" err="1">
                <a:solidFill>
                  <a:srgbClr val="333333"/>
                </a:solidFill>
                <a:latin typeface="NimbusRomNo9L-ReguItal"/>
              </a:rPr>
              <a:t>yp,test_y</a:t>
            </a:r>
            <a:r>
              <a:rPr lang="en-US" altLang="en-US" dirty="0">
                <a:solidFill>
                  <a:srgbClr val="333333"/>
                </a:solidFill>
                <a:latin typeface="NimbusRomNo9L-ReguItal"/>
              </a:rPr>
              <a:t>))</a:t>
            </a:r>
          </a:p>
          <a:p>
            <a:pPr lvl="0" eaLnBrk="0" fontAlgn="base" hangingPunct="0">
              <a:spcBef>
                <a:spcPct val="0"/>
              </a:spcBef>
              <a:spcAft>
                <a:spcPct val="0"/>
              </a:spcAft>
            </a:pPr>
            <a:r>
              <a:rPr lang="en-US" altLang="en-US" dirty="0">
                <a:solidFill>
                  <a:srgbClr val="333333"/>
                </a:solidFill>
                <a:latin typeface="NimbusRomNo9L-ReguItal"/>
              </a:rPr>
              <a:t>print('Probabilities for each class from 0 to 2: </a:t>
            </a:r>
            <a:r>
              <a:rPr lang="en-US" altLang="en-US" dirty="0" smtClean="0">
                <a:solidFill>
                  <a:srgbClr val="333333"/>
                </a:solidFill>
                <a:latin typeface="NimbusRomNo9L-ReguItal"/>
              </a:rPr>
              <a:t>‘,p) </a:t>
            </a:r>
          </a:p>
        </p:txBody>
      </p:sp>
      <p:sp>
        <p:nvSpPr>
          <p:cNvPr id="5" name="Date Placeholder 4"/>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28</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90730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06429" y="1580965"/>
            <a:ext cx="7502301" cy="505008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9025" tIns="0" rIns="0" bIns="63480" numCol="1" anchor="ctr" anchorCtr="0" compatLnSpc="1">
            <a:prstTxWarp prst="textNoShape">
              <a:avLst/>
            </a:prstTxWarp>
            <a:spAutoFit/>
          </a:bodyPr>
          <a:lstStyle/>
          <a:p>
            <a:pPr eaLnBrk="0" fontAlgn="base" hangingPunct="0">
              <a:spcBef>
                <a:spcPct val="0"/>
              </a:spcBef>
              <a:spcAft>
                <a:spcPct val="0"/>
              </a:spcAft>
            </a:pPr>
            <a:r>
              <a:rPr lang="en-US" altLang="en-US" dirty="0">
                <a:latin typeface="Arial" panose="020B0604020202020204" pitchFamily="34" charset="0"/>
              </a:rPr>
              <a:t>Support vector machines (SVMs) are a set of supervised learning methods used for classification, regression and outliers detection.</a:t>
            </a:r>
          </a:p>
          <a:p>
            <a:pPr marL="285750" indent="-285750" eaLnBrk="0" fontAlgn="base" hangingPunct="0">
              <a:spcBef>
                <a:spcPct val="0"/>
              </a:spcBef>
              <a:spcAft>
                <a:spcPct val="0"/>
              </a:spcAft>
              <a:buFont typeface="Wingdings" panose="05000000000000000000" pitchFamily="2" charset="2"/>
              <a:buChar char="Ø"/>
            </a:pPr>
            <a:r>
              <a:rPr lang="en-US" altLang="en-US" b="1" dirty="0">
                <a:latin typeface="Arial" panose="020B0604020202020204" pitchFamily="34" charset="0"/>
              </a:rPr>
              <a:t>The advantages of support vector </a:t>
            </a:r>
            <a:r>
              <a:rPr lang="en-US" altLang="en-US" b="1" dirty="0" smtClean="0">
                <a:latin typeface="Arial" panose="020B0604020202020204" pitchFamily="34" charset="0"/>
              </a:rPr>
              <a:t>machines:</a:t>
            </a:r>
          </a:p>
          <a:p>
            <a:pPr marL="742950" lvl="1" indent="-285750" eaLnBrk="0" fontAlgn="base" hangingPunct="0">
              <a:spcBef>
                <a:spcPct val="0"/>
              </a:spcBef>
              <a:spcAft>
                <a:spcPct val="0"/>
              </a:spcAft>
              <a:buFont typeface="Arial" panose="020B0604020202020204" pitchFamily="34" charset="0"/>
              <a:buChar char="•"/>
            </a:pPr>
            <a:r>
              <a:rPr lang="en-US" altLang="en-US" dirty="0" smtClean="0">
                <a:latin typeface="Arial" panose="020B0604020202020204" pitchFamily="34" charset="0"/>
              </a:rPr>
              <a:t>Effective </a:t>
            </a:r>
            <a:r>
              <a:rPr lang="en-US" altLang="en-US" dirty="0">
                <a:latin typeface="Arial" panose="020B0604020202020204" pitchFamily="34" charset="0"/>
              </a:rPr>
              <a:t>in high dimensional spaces</a:t>
            </a:r>
            <a:r>
              <a:rPr lang="en-US" altLang="en-US" dirty="0" smtClean="0">
                <a:latin typeface="Arial" panose="020B0604020202020204" pitchFamily="34" charset="0"/>
              </a:rPr>
              <a:t>.</a:t>
            </a:r>
          </a:p>
          <a:p>
            <a:pPr marL="742950" lvl="1" indent="-285750" eaLnBrk="0" fontAlgn="base" hangingPunct="0">
              <a:spcBef>
                <a:spcPct val="0"/>
              </a:spcBef>
              <a:spcAft>
                <a:spcPct val="0"/>
              </a:spcAft>
              <a:buFont typeface="Arial" panose="020B0604020202020204" pitchFamily="34" charset="0"/>
              <a:buChar char="•"/>
            </a:pPr>
            <a:r>
              <a:rPr lang="en-US" altLang="en-US" dirty="0" smtClean="0">
                <a:latin typeface="Arial" panose="020B0604020202020204" pitchFamily="34" charset="0"/>
              </a:rPr>
              <a:t>Still </a:t>
            </a:r>
            <a:r>
              <a:rPr lang="en-US" altLang="en-US" dirty="0">
                <a:latin typeface="Arial" panose="020B0604020202020204" pitchFamily="34" charset="0"/>
              </a:rPr>
              <a:t>effective in cases where number of dimensions is greater 	than the number of samples</a:t>
            </a:r>
            <a:r>
              <a:rPr lang="en-US" altLang="en-US" dirty="0" smtClean="0">
                <a:latin typeface="Arial" panose="020B0604020202020204" pitchFamily="34" charset="0"/>
              </a:rPr>
              <a:t>.</a:t>
            </a:r>
          </a:p>
          <a:p>
            <a:pPr marL="742950" lvl="1" indent="-285750" eaLnBrk="0" fontAlgn="base" hangingPunct="0">
              <a:spcBef>
                <a:spcPct val="0"/>
              </a:spcBef>
              <a:spcAft>
                <a:spcPct val="0"/>
              </a:spcAft>
              <a:buFont typeface="Arial" panose="020B0604020202020204" pitchFamily="34" charset="0"/>
              <a:buChar char="•"/>
            </a:pPr>
            <a:r>
              <a:rPr lang="en-US" altLang="en-US" dirty="0" smtClean="0">
                <a:latin typeface="Arial" panose="020B0604020202020204" pitchFamily="34" charset="0"/>
              </a:rPr>
              <a:t>Uses </a:t>
            </a:r>
            <a:r>
              <a:rPr lang="en-US" altLang="en-US" dirty="0">
                <a:latin typeface="Arial" panose="020B0604020202020204" pitchFamily="34" charset="0"/>
              </a:rPr>
              <a:t>a subset of training points in the decision function 	(called </a:t>
            </a:r>
            <a:r>
              <a:rPr lang="en-US" altLang="en-US" dirty="0" smtClean="0">
                <a:latin typeface="Arial" panose="020B0604020202020204" pitchFamily="34" charset="0"/>
              </a:rPr>
              <a:t>  support </a:t>
            </a:r>
            <a:r>
              <a:rPr lang="en-US" altLang="en-US" dirty="0">
                <a:latin typeface="Arial" panose="020B0604020202020204" pitchFamily="34" charset="0"/>
              </a:rPr>
              <a:t>vectors), so it is also memory efficient</a:t>
            </a:r>
            <a:r>
              <a:rPr lang="en-US" altLang="en-US" dirty="0" smtClean="0">
                <a:latin typeface="Arial" panose="020B0604020202020204" pitchFamily="34" charset="0"/>
              </a:rPr>
              <a:t>.</a:t>
            </a:r>
          </a:p>
          <a:p>
            <a:pPr marL="742950" lvl="1" indent="-285750" eaLnBrk="0" fontAlgn="base" hangingPunct="0">
              <a:spcBef>
                <a:spcPct val="0"/>
              </a:spcBef>
              <a:spcAft>
                <a:spcPct val="0"/>
              </a:spcAft>
              <a:buFont typeface="Arial" panose="020B0604020202020204" pitchFamily="34" charset="0"/>
              <a:buChar char="•"/>
            </a:pPr>
            <a:r>
              <a:rPr lang="en-US" altLang="en-US" dirty="0" smtClean="0">
                <a:latin typeface="Arial" panose="020B0604020202020204" pitchFamily="34" charset="0"/>
              </a:rPr>
              <a:t>Versatile</a:t>
            </a:r>
            <a:r>
              <a:rPr lang="en-US" altLang="en-US" dirty="0">
                <a:latin typeface="Arial" panose="020B0604020202020204" pitchFamily="34" charset="0"/>
              </a:rPr>
              <a:t>: different Kernel functions can be specified for the 	decision function. Common kernels are provided, but it is 	also possible to specify custom kernels.</a:t>
            </a:r>
          </a:p>
          <a:p>
            <a:pPr marL="285750" indent="-285750" eaLnBrk="0" fontAlgn="base" hangingPunct="0">
              <a:spcBef>
                <a:spcPct val="0"/>
              </a:spcBef>
              <a:spcAft>
                <a:spcPct val="0"/>
              </a:spcAft>
              <a:buFont typeface="Wingdings" panose="05000000000000000000" pitchFamily="2" charset="2"/>
              <a:buChar char="Ø"/>
            </a:pPr>
            <a:r>
              <a:rPr lang="en-US" altLang="en-US" b="1" dirty="0">
                <a:latin typeface="Arial" panose="020B0604020202020204" pitchFamily="34" charset="0"/>
              </a:rPr>
              <a:t>The disadvantages of support vector </a:t>
            </a:r>
            <a:r>
              <a:rPr lang="en-US" altLang="en-US" b="1" dirty="0" smtClean="0">
                <a:latin typeface="Arial" panose="020B0604020202020204" pitchFamily="34" charset="0"/>
              </a:rPr>
              <a:t>machines:</a:t>
            </a:r>
            <a:endParaRPr lang="en-US" altLang="en-US" b="1" dirty="0">
              <a:latin typeface="Arial" panose="020B0604020202020204" pitchFamily="34" charset="0"/>
            </a:endParaRPr>
          </a:p>
          <a:p>
            <a:pPr marL="742950" lvl="1" indent="-28575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If the number of features is much greater than the number of samples, avoid over-fitting in choosing Kernel functions and regularization term is crucial</a:t>
            </a:r>
            <a:r>
              <a:rPr lang="en-US" altLang="en-US" dirty="0" smtClean="0">
                <a:latin typeface="Arial" panose="020B0604020202020204" pitchFamily="34" charset="0"/>
              </a:rPr>
              <a:t>.</a:t>
            </a:r>
          </a:p>
          <a:p>
            <a:pPr marL="742950" lvl="1" indent="-28575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 </a:t>
            </a:r>
            <a:r>
              <a:rPr lang="en-US" altLang="en-US" dirty="0" smtClean="0">
                <a:latin typeface="Arial" panose="020B0604020202020204" pitchFamily="34" charset="0"/>
              </a:rPr>
              <a:t>SVMs </a:t>
            </a:r>
            <a:r>
              <a:rPr lang="en-US" altLang="en-US" dirty="0">
                <a:latin typeface="Arial" panose="020B0604020202020204" pitchFamily="34" charset="0"/>
              </a:rPr>
              <a:t>do not directly provide probability estimates, these are calculated using an expensive five-fold cross-validation </a:t>
            </a:r>
          </a:p>
          <a:p>
            <a:pPr eaLnBrk="0" fontAlgn="base" hangingPunct="0">
              <a:spcBef>
                <a:spcPct val="0"/>
              </a:spcBef>
              <a:spcAft>
                <a:spcPct val="0"/>
              </a:spcAft>
            </a:pPr>
            <a:endParaRPr lang="en-US" altLang="en-US" dirty="0">
              <a:latin typeface="Arial" panose="020B0604020202020204" pitchFamily="34" charset="0"/>
            </a:endParaRPr>
          </a:p>
        </p:txBody>
      </p:sp>
      <p:sp>
        <p:nvSpPr>
          <p:cNvPr id="5" name="Rectangle 4"/>
          <p:cNvSpPr/>
          <p:nvPr/>
        </p:nvSpPr>
        <p:spPr>
          <a:xfrm>
            <a:off x="798947" y="1085327"/>
            <a:ext cx="3885294"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Support Vector Machines:</a:t>
            </a:r>
            <a:endParaRPr lang="en-US" sz="2400"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3" name="Date Placeholder 2"/>
          <p:cNvSpPr>
            <a:spLocks noGrp="1"/>
          </p:cNvSpPr>
          <p:nvPr>
            <p:ph type="dt" sz="half" idx="10"/>
          </p:nvPr>
        </p:nvSpPr>
        <p:spPr/>
        <p:txBody>
          <a:bodyPr/>
          <a:lstStyle/>
          <a:p>
            <a:r>
              <a:rPr lang="en-US" smtClean="0"/>
              <a:t>4/3/2018</a:t>
            </a:r>
            <a:endParaRPr lang="en-US"/>
          </a:p>
        </p:txBody>
      </p:sp>
      <p:sp>
        <p:nvSpPr>
          <p:cNvPr id="4" name="Footer Placeholder 3"/>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29</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8537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Introduction to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841082" y="1091833"/>
            <a:ext cx="2916183" cy="461665"/>
          </a:xfrm>
          <a:prstGeom prst="rect">
            <a:avLst/>
          </a:prstGeom>
        </p:spPr>
        <p:txBody>
          <a:bodyPr wrap="none">
            <a:spAutoFit/>
          </a:bodyPr>
          <a:lstStyle/>
          <a:p>
            <a:pPr marL="342900" indent="-342900">
              <a:buFont typeface="Wingdings" panose="05000000000000000000" pitchFamily="2" charset="2"/>
              <a:buChar char="v"/>
            </a:pPr>
            <a:r>
              <a:rPr lang="en-US" sz="2400" dirty="0">
                <a:solidFill>
                  <a:srgbClr val="FF0000"/>
                </a:solidFill>
                <a:effectLst>
                  <a:outerShdw blurRad="38100" dist="38100" dir="2700000" algn="tl">
                    <a:srgbClr val="000000">
                      <a:alpha val="43137"/>
                    </a:srgbClr>
                  </a:outerShdw>
                </a:effectLst>
              </a:rPr>
              <a:t> </a:t>
            </a:r>
            <a:r>
              <a:rPr lang="en-US" sz="2400" dirty="0" smtClean="0">
                <a:solidFill>
                  <a:srgbClr val="FF0000"/>
                </a:solidFill>
                <a:effectLst>
                  <a:outerShdw blurRad="38100" dist="38100" dir="2700000" algn="tl">
                    <a:srgbClr val="000000">
                      <a:alpha val="43137"/>
                    </a:srgbClr>
                  </a:outerShdw>
                </a:effectLst>
              </a:rPr>
              <a:t>Machine Learning:</a:t>
            </a:r>
            <a:endParaRPr lang="en-US" sz="2400" dirty="0">
              <a:solidFill>
                <a:srgbClr val="FF0000"/>
              </a:solidFill>
              <a:effectLst>
                <a:outerShdw blurRad="38100" dist="38100" dir="2700000" algn="tl">
                  <a:srgbClr val="000000">
                    <a:alpha val="43137"/>
                  </a:srgbClr>
                </a:outerShdw>
              </a:effectLst>
            </a:endParaRPr>
          </a:p>
        </p:txBody>
      </p:sp>
      <p:sp>
        <p:nvSpPr>
          <p:cNvPr id="3" name="Rectangle 2"/>
          <p:cNvSpPr/>
          <p:nvPr/>
        </p:nvSpPr>
        <p:spPr>
          <a:xfrm>
            <a:off x="1230924" y="1584013"/>
            <a:ext cx="7165730" cy="4524315"/>
          </a:xfrm>
          <a:prstGeom prst="rect">
            <a:avLst/>
          </a:prstGeom>
        </p:spPr>
        <p:txBody>
          <a:bodyPr wrap="square">
            <a:spAutoFit/>
          </a:bodyPr>
          <a:lstStyle/>
          <a:p>
            <a:pPr marL="342900" indent="-342900">
              <a:buFont typeface="Wingdings" panose="05000000000000000000" pitchFamily="2" charset="2"/>
              <a:buChar char="q"/>
            </a:pPr>
            <a:r>
              <a:rPr lang="en-US" altLang="zh-TW" sz="2400" dirty="0" smtClean="0">
                <a:latin typeface="ProximaNovaBold"/>
              </a:rPr>
              <a:t> A </a:t>
            </a:r>
            <a:r>
              <a:rPr lang="en-US" altLang="zh-TW" sz="2400" dirty="0">
                <a:latin typeface="ProximaNovaBold"/>
              </a:rPr>
              <a:t>branch of </a:t>
            </a:r>
            <a:r>
              <a:rPr lang="en-US" altLang="zh-TW" sz="2400" b="1" dirty="0">
                <a:solidFill>
                  <a:srgbClr val="7030A0"/>
                </a:solidFill>
                <a:latin typeface="ProximaNovaBold"/>
              </a:rPr>
              <a:t>artificial intelligence</a:t>
            </a:r>
            <a:r>
              <a:rPr lang="en-US" altLang="zh-TW" sz="2400" dirty="0">
                <a:latin typeface="ProximaNovaBold"/>
              </a:rPr>
              <a:t>, concerned with the design and development of algorithms that allow computers to evolve behaviors based on empirical data</a:t>
            </a:r>
            <a:r>
              <a:rPr lang="en-US" altLang="zh-TW" sz="2400" dirty="0" smtClean="0">
                <a:latin typeface="ProximaNovaBold"/>
              </a:rPr>
              <a:t>.</a:t>
            </a:r>
          </a:p>
          <a:p>
            <a:endParaRPr lang="en-US" altLang="zh-TW" sz="2400" dirty="0" smtClean="0">
              <a:latin typeface="ProximaNovaBold"/>
            </a:endParaRPr>
          </a:p>
          <a:p>
            <a:pPr marL="342900" indent="-342900">
              <a:buFont typeface="Wingdings" panose="05000000000000000000" pitchFamily="2" charset="2"/>
              <a:buChar char="q"/>
            </a:pPr>
            <a:r>
              <a:rPr lang="en-US" altLang="zh-TW" sz="2400" dirty="0">
                <a:latin typeface="ProximaNovaBold"/>
              </a:rPr>
              <a:t> </a:t>
            </a:r>
            <a:r>
              <a:rPr lang="en-US" sz="2400" dirty="0" smtClean="0">
                <a:latin typeface="ProximaNovaBold"/>
              </a:rPr>
              <a:t>Machine </a:t>
            </a:r>
            <a:r>
              <a:rPr lang="en-US" sz="2400" dirty="0">
                <a:latin typeface="ProximaNovaBold"/>
              </a:rPr>
              <a:t>learning, a branch of artificial intelligence, concerns the </a:t>
            </a:r>
            <a:r>
              <a:rPr lang="en-US" sz="2400" dirty="0">
                <a:solidFill>
                  <a:srgbClr val="0070C0"/>
                </a:solidFill>
                <a:latin typeface="ProximaNovaBold"/>
              </a:rPr>
              <a:t>construction and study of systems that can learn from data</a:t>
            </a:r>
            <a:r>
              <a:rPr lang="en-US" sz="2400" dirty="0">
                <a:latin typeface="ProximaNovaBold"/>
              </a:rPr>
              <a:t>.</a:t>
            </a:r>
          </a:p>
          <a:p>
            <a:endParaRPr lang="en-US" sz="2400" dirty="0">
              <a:latin typeface="ProximaNovaBold"/>
            </a:endParaRPr>
          </a:p>
          <a:p>
            <a:pPr marL="342900" indent="-342900">
              <a:buFont typeface="Wingdings" panose="05000000000000000000" pitchFamily="2" charset="2"/>
              <a:buChar char="q"/>
            </a:pPr>
            <a:r>
              <a:rPr lang="en-US" sz="2400" dirty="0" smtClean="0">
                <a:latin typeface="ProximaNovaBold"/>
              </a:rPr>
              <a:t> </a:t>
            </a:r>
            <a:r>
              <a:rPr lang="en-US" sz="2400" dirty="0">
                <a:latin typeface="ProximaNovaBold"/>
              </a:rPr>
              <a:t>“</a:t>
            </a:r>
            <a:r>
              <a:rPr lang="en-US" sz="2400" dirty="0">
                <a:solidFill>
                  <a:srgbClr val="0070C0"/>
                </a:solidFill>
                <a:latin typeface="ProximaNovaBold"/>
              </a:rPr>
              <a:t>field of study that gives computers the ability to learn without being explicitly programmed</a:t>
            </a:r>
            <a:r>
              <a:rPr lang="en-US" sz="2400" dirty="0">
                <a:latin typeface="ProximaNovaBold"/>
              </a:rPr>
              <a:t>.”</a:t>
            </a:r>
            <a:r>
              <a:rPr lang="en-US" sz="2400" dirty="0"/>
              <a:t> </a:t>
            </a:r>
          </a:p>
          <a:p>
            <a:endParaRPr lang="en-US" sz="2400" dirty="0">
              <a:latin typeface="ProximaNovaBold"/>
            </a:endParaRPr>
          </a:p>
        </p:txBody>
      </p:sp>
      <p:sp>
        <p:nvSpPr>
          <p:cNvPr id="5" name="Date Placeholder 4"/>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3</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7400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177942" y="1759995"/>
            <a:ext cx="7218711" cy="34496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9025" tIns="0" rIns="0" bIns="63480" numCol="1" anchor="ctr" anchorCtr="0" compatLnSpc="1">
            <a:prstTxWarp prst="textNoShape">
              <a:avLst/>
            </a:prstTxWarp>
            <a:spAutoFit/>
          </a:bodyPr>
          <a:lstStyle/>
          <a:p>
            <a:pPr marL="285750" indent="-285750" eaLnBrk="0" fontAlgn="base" hangingPunct="0">
              <a:spcBef>
                <a:spcPct val="0"/>
              </a:spcBef>
              <a:spcAft>
                <a:spcPct val="0"/>
              </a:spcAft>
              <a:buFont typeface="Wingdings" panose="05000000000000000000" pitchFamily="2" charset="2"/>
              <a:buChar char="Ø"/>
            </a:pPr>
            <a:r>
              <a:rPr lang="en-US" sz="2000" b="1" dirty="0">
                <a:solidFill>
                  <a:srgbClr val="0000CC"/>
                </a:solidFill>
              </a:rPr>
              <a:t>True Positives (TP)</a:t>
            </a:r>
            <a:r>
              <a:rPr lang="en-US" sz="2000" dirty="0">
                <a:solidFill>
                  <a:srgbClr val="0000CC"/>
                </a:solidFill>
              </a:rPr>
              <a:t> </a:t>
            </a:r>
            <a:r>
              <a:rPr lang="en-US" sz="2000" dirty="0"/>
              <a:t>- These are the correctly predicted positive values which means that the value of actual class is yes and the value of predicted class is also </a:t>
            </a:r>
            <a:r>
              <a:rPr lang="en-US" sz="2000" dirty="0" smtClean="0"/>
              <a:t>yes.</a:t>
            </a:r>
          </a:p>
          <a:p>
            <a:pPr marL="285750" indent="-285750" eaLnBrk="0" fontAlgn="base" hangingPunct="0">
              <a:spcBef>
                <a:spcPct val="0"/>
              </a:spcBef>
              <a:spcAft>
                <a:spcPct val="0"/>
              </a:spcAft>
              <a:buFont typeface="Wingdings" panose="05000000000000000000" pitchFamily="2" charset="2"/>
              <a:buChar char="Ø"/>
            </a:pPr>
            <a:r>
              <a:rPr lang="en-US" altLang="en-US" sz="2000" dirty="0">
                <a:solidFill>
                  <a:srgbClr val="0000CC"/>
                </a:solidFill>
                <a:latin typeface="Arial" panose="020B0604020202020204" pitchFamily="34" charset="0"/>
              </a:rPr>
              <a:t> </a:t>
            </a:r>
            <a:r>
              <a:rPr lang="en-US" sz="2000" b="1" dirty="0">
                <a:solidFill>
                  <a:srgbClr val="0000CC"/>
                </a:solidFill>
              </a:rPr>
              <a:t>True Negatives (TN)</a:t>
            </a:r>
            <a:r>
              <a:rPr lang="en-US" sz="2000" dirty="0"/>
              <a:t> - These are the correctly predicted negative values which means that the value of actual class is no and value of predicted class is also no</a:t>
            </a:r>
            <a:r>
              <a:rPr lang="en-US" sz="2000" dirty="0" smtClean="0"/>
              <a:t>.</a:t>
            </a:r>
          </a:p>
          <a:p>
            <a:pPr marL="285750" indent="-285750" eaLnBrk="0" fontAlgn="base" hangingPunct="0">
              <a:spcBef>
                <a:spcPct val="0"/>
              </a:spcBef>
              <a:spcAft>
                <a:spcPct val="0"/>
              </a:spcAft>
              <a:buFont typeface="Wingdings" panose="05000000000000000000" pitchFamily="2" charset="2"/>
              <a:buChar char="Ø"/>
            </a:pPr>
            <a:r>
              <a:rPr lang="en-US" altLang="en-US" sz="2000" dirty="0">
                <a:solidFill>
                  <a:srgbClr val="0000CC"/>
                </a:solidFill>
                <a:latin typeface="Arial" panose="020B0604020202020204" pitchFamily="34" charset="0"/>
              </a:rPr>
              <a:t> </a:t>
            </a:r>
            <a:r>
              <a:rPr lang="en-US" sz="2000" b="1" dirty="0">
                <a:solidFill>
                  <a:srgbClr val="0000CC"/>
                </a:solidFill>
              </a:rPr>
              <a:t>False Positives (FP)</a:t>
            </a:r>
            <a:r>
              <a:rPr lang="en-US" sz="2000" dirty="0"/>
              <a:t> – When actual class is no and predicted class is yes</a:t>
            </a:r>
            <a:r>
              <a:rPr lang="en-US" sz="2000" dirty="0" smtClean="0"/>
              <a:t>.</a:t>
            </a:r>
          </a:p>
          <a:p>
            <a:pPr marL="285750" indent="-285750" eaLnBrk="0" fontAlgn="base" hangingPunct="0">
              <a:spcBef>
                <a:spcPct val="0"/>
              </a:spcBef>
              <a:spcAft>
                <a:spcPct val="0"/>
              </a:spcAft>
              <a:buFont typeface="Wingdings" panose="05000000000000000000" pitchFamily="2" charset="2"/>
              <a:buChar char="Ø"/>
            </a:pPr>
            <a:r>
              <a:rPr lang="en-US" altLang="en-US" sz="2000" dirty="0">
                <a:solidFill>
                  <a:srgbClr val="0000CC"/>
                </a:solidFill>
                <a:latin typeface="Arial" panose="020B0604020202020204" pitchFamily="34" charset="0"/>
              </a:rPr>
              <a:t> </a:t>
            </a:r>
            <a:r>
              <a:rPr lang="en-US" sz="2000" b="1" dirty="0">
                <a:solidFill>
                  <a:srgbClr val="0000CC"/>
                </a:solidFill>
              </a:rPr>
              <a:t>False Negatives (FN)</a:t>
            </a:r>
            <a:r>
              <a:rPr lang="en-US" sz="2000" dirty="0"/>
              <a:t> – When actual class is yes but predicted class </a:t>
            </a:r>
            <a:r>
              <a:rPr lang="en-US" sz="2000" dirty="0" smtClean="0"/>
              <a:t>is </a:t>
            </a:r>
            <a:r>
              <a:rPr lang="en-US" sz="2000" dirty="0"/>
              <a:t>no</a:t>
            </a:r>
            <a:r>
              <a:rPr lang="en-US" sz="2000" dirty="0" smtClean="0"/>
              <a:t>.</a:t>
            </a:r>
          </a:p>
          <a:p>
            <a:pPr eaLnBrk="0" fontAlgn="base" hangingPunct="0">
              <a:spcBef>
                <a:spcPct val="0"/>
              </a:spcBef>
              <a:spcAft>
                <a:spcPct val="0"/>
              </a:spcAft>
            </a:pPr>
            <a:endParaRPr lang="en-US" sz="2000" dirty="0" smtClean="0"/>
          </a:p>
        </p:txBody>
      </p:sp>
      <p:sp>
        <p:nvSpPr>
          <p:cNvPr id="5" name="Rectangle 4"/>
          <p:cNvSpPr/>
          <p:nvPr/>
        </p:nvSpPr>
        <p:spPr>
          <a:xfrm>
            <a:off x="798947" y="1085327"/>
            <a:ext cx="3885294"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Support Vector Machines:</a:t>
            </a:r>
            <a:endParaRPr lang="en-US" sz="2400"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3" name="Date Placeholder 2"/>
          <p:cNvSpPr>
            <a:spLocks noGrp="1"/>
          </p:cNvSpPr>
          <p:nvPr>
            <p:ph type="dt" sz="half" idx="10"/>
          </p:nvPr>
        </p:nvSpPr>
        <p:spPr/>
        <p:txBody>
          <a:bodyPr/>
          <a:lstStyle/>
          <a:p>
            <a:r>
              <a:rPr lang="en-US" smtClean="0"/>
              <a:t>4/3/2018</a:t>
            </a:r>
            <a:endParaRPr lang="en-US"/>
          </a:p>
        </p:txBody>
      </p:sp>
      <p:sp>
        <p:nvSpPr>
          <p:cNvPr id="4" name="Footer Placeholder 3"/>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30</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2523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13618" y="1512705"/>
            <a:ext cx="7755044" cy="468074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9025" tIns="0" rIns="0" bIns="63480" numCol="1" anchor="ctr" anchorCtr="0" compatLnSpc="1">
            <a:prstTxWarp prst="textNoShape">
              <a:avLst/>
            </a:prstTxWarp>
            <a:spAutoFit/>
          </a:bodyPr>
          <a:lstStyle/>
          <a:p>
            <a:pPr marL="285750" indent="-285750" eaLnBrk="0" fontAlgn="base" hangingPunct="0">
              <a:spcBef>
                <a:spcPct val="0"/>
              </a:spcBef>
              <a:spcAft>
                <a:spcPct val="0"/>
              </a:spcAft>
              <a:buFont typeface="Wingdings" panose="05000000000000000000" pitchFamily="2" charset="2"/>
              <a:buChar char="Ø"/>
            </a:pPr>
            <a:r>
              <a:rPr lang="en-US" sz="2000" b="1" dirty="0" smtClean="0">
                <a:solidFill>
                  <a:srgbClr val="0000CC"/>
                </a:solidFill>
              </a:rPr>
              <a:t>Accuracy</a:t>
            </a:r>
            <a:r>
              <a:rPr lang="en-US" sz="2000" dirty="0"/>
              <a:t> - Accuracy is the most intuitive performance measure and it is simply a ratio of correctly predicted observation to the total observations</a:t>
            </a:r>
            <a:r>
              <a:rPr lang="en-US" sz="2000" dirty="0" smtClean="0"/>
              <a:t>.</a:t>
            </a:r>
          </a:p>
          <a:p>
            <a:pPr eaLnBrk="0" fontAlgn="base" hangingPunct="0">
              <a:spcBef>
                <a:spcPct val="0"/>
              </a:spcBef>
              <a:spcAft>
                <a:spcPct val="0"/>
              </a:spcAft>
            </a:pPr>
            <a:r>
              <a:rPr lang="en-US" sz="2000" dirty="0"/>
              <a:t>	</a:t>
            </a:r>
            <a:r>
              <a:rPr lang="en-US" sz="2000" dirty="0" smtClean="0">
                <a:solidFill>
                  <a:srgbClr val="000099"/>
                </a:solidFill>
                <a:latin typeface="Century Gothic" panose="020B0502020202020204" pitchFamily="34" charset="0"/>
              </a:rPr>
              <a:t>Accuracy </a:t>
            </a:r>
            <a:r>
              <a:rPr lang="en-US" sz="2000" dirty="0">
                <a:solidFill>
                  <a:srgbClr val="000099"/>
                </a:solidFill>
                <a:latin typeface="Century Gothic" panose="020B0502020202020204" pitchFamily="34" charset="0"/>
              </a:rPr>
              <a:t>= </a:t>
            </a:r>
            <a:r>
              <a:rPr lang="en-US" sz="2000" dirty="0" smtClean="0">
                <a:solidFill>
                  <a:srgbClr val="000099"/>
                </a:solidFill>
                <a:latin typeface="Century Gothic" panose="020B0502020202020204" pitchFamily="34" charset="0"/>
              </a:rPr>
              <a:t>TP+TN/(TP+FP+FN+TN)</a:t>
            </a:r>
          </a:p>
          <a:p>
            <a:pPr marL="285750" indent="-285750" eaLnBrk="0" fontAlgn="base" hangingPunct="0">
              <a:spcBef>
                <a:spcPct val="0"/>
              </a:spcBef>
              <a:spcAft>
                <a:spcPct val="0"/>
              </a:spcAft>
              <a:buFont typeface="Wingdings" panose="05000000000000000000" pitchFamily="2" charset="2"/>
              <a:buChar char="Ø"/>
            </a:pPr>
            <a:r>
              <a:rPr lang="en-US" sz="2000" dirty="0" smtClean="0">
                <a:solidFill>
                  <a:srgbClr val="0000CC"/>
                </a:solidFill>
              </a:rPr>
              <a:t> </a:t>
            </a:r>
            <a:r>
              <a:rPr lang="en-US" sz="2000" b="1" dirty="0">
                <a:solidFill>
                  <a:srgbClr val="0000CC"/>
                </a:solidFill>
              </a:rPr>
              <a:t>Precision</a:t>
            </a:r>
            <a:r>
              <a:rPr lang="en-US" sz="2000" dirty="0"/>
              <a:t> - Precision is the ratio of correctly predicted positive observations to the total predicted positive observations</a:t>
            </a:r>
            <a:r>
              <a:rPr lang="en-US" sz="2000" dirty="0" smtClean="0"/>
              <a:t>.</a:t>
            </a:r>
          </a:p>
          <a:p>
            <a:pPr eaLnBrk="0" fontAlgn="base" hangingPunct="0">
              <a:spcBef>
                <a:spcPct val="0"/>
              </a:spcBef>
              <a:spcAft>
                <a:spcPct val="0"/>
              </a:spcAft>
            </a:pPr>
            <a:r>
              <a:rPr lang="en-US" sz="2000" dirty="0"/>
              <a:t>	</a:t>
            </a:r>
            <a:r>
              <a:rPr lang="en-US" sz="2000" dirty="0">
                <a:solidFill>
                  <a:srgbClr val="000099"/>
                </a:solidFill>
                <a:latin typeface="Century Gothic" panose="020B0502020202020204" pitchFamily="34" charset="0"/>
              </a:rPr>
              <a:t>Precision = </a:t>
            </a:r>
            <a:r>
              <a:rPr lang="en-US" sz="2000" dirty="0" smtClean="0">
                <a:solidFill>
                  <a:srgbClr val="000099"/>
                </a:solidFill>
                <a:latin typeface="Century Gothic" panose="020B0502020202020204" pitchFamily="34" charset="0"/>
              </a:rPr>
              <a:t>TP/(TP+FP)</a:t>
            </a:r>
          </a:p>
          <a:p>
            <a:pPr marL="342900" indent="-342900" eaLnBrk="0" fontAlgn="base" hangingPunct="0">
              <a:spcBef>
                <a:spcPct val="0"/>
              </a:spcBef>
              <a:spcAft>
                <a:spcPct val="0"/>
              </a:spcAft>
              <a:buFont typeface="Wingdings" panose="05000000000000000000" pitchFamily="2" charset="2"/>
              <a:buChar char="Ø"/>
            </a:pPr>
            <a:r>
              <a:rPr lang="en-US" sz="2000" dirty="0">
                <a:solidFill>
                  <a:srgbClr val="000099"/>
                </a:solidFill>
                <a:effectLst>
                  <a:outerShdw blurRad="38100" dist="38100" dir="2700000" algn="tl">
                    <a:srgbClr val="000000">
                      <a:alpha val="43137"/>
                    </a:srgbClr>
                  </a:outerShdw>
                </a:effectLst>
                <a:latin typeface="Century Gothic" panose="020B0502020202020204" pitchFamily="34" charset="0"/>
              </a:rPr>
              <a:t> </a:t>
            </a:r>
            <a:r>
              <a:rPr lang="en-US" sz="2000" b="1" dirty="0" smtClean="0">
                <a:solidFill>
                  <a:srgbClr val="0000CC"/>
                </a:solidFill>
              </a:rPr>
              <a:t>Recall - </a:t>
            </a:r>
            <a:r>
              <a:rPr lang="en-US" sz="2000" dirty="0" smtClean="0">
                <a:solidFill>
                  <a:srgbClr val="1D1F22"/>
                </a:solidFill>
                <a:latin typeface="Times New Roman" panose="02020603050405020304" pitchFamily="18" charset="0"/>
                <a:ea typeface="Times New Roman" panose="02020603050405020304" pitchFamily="18" charset="0"/>
                <a:cs typeface="Times New Roman" panose="02020603050405020304" pitchFamily="18" charset="0"/>
              </a:rPr>
              <a:t>The </a:t>
            </a:r>
            <a:r>
              <a:rPr lang="en-US" sz="2000" dirty="0">
                <a:solidFill>
                  <a:srgbClr val="1D1F22"/>
                </a:solidFill>
                <a:latin typeface="Times New Roman" panose="02020603050405020304" pitchFamily="18" charset="0"/>
                <a:ea typeface="Times New Roman" panose="02020603050405020304" pitchFamily="18" charset="0"/>
                <a:cs typeface="Times New Roman" panose="02020603050405020304" pitchFamily="18" charset="0"/>
              </a:rPr>
              <a:t>recall is intuitively the ability of the classifier to find all the positive </a:t>
            </a:r>
            <a:r>
              <a:rPr lang="en-US" sz="2000" dirty="0" smtClean="0">
                <a:solidFill>
                  <a:srgbClr val="1D1F22"/>
                </a:solidFill>
                <a:latin typeface="Times New Roman" panose="02020603050405020304" pitchFamily="18" charset="0"/>
                <a:ea typeface="Times New Roman" panose="02020603050405020304" pitchFamily="18" charset="0"/>
                <a:cs typeface="Times New Roman" panose="02020603050405020304" pitchFamily="18" charset="0"/>
              </a:rPr>
              <a:t>samples.</a:t>
            </a:r>
          </a:p>
          <a:p>
            <a:pPr eaLnBrk="0" fontAlgn="base" hangingPunct="0">
              <a:spcBef>
                <a:spcPct val="0"/>
              </a:spcBef>
              <a:spcAft>
                <a:spcPct val="0"/>
              </a:spcAft>
            </a:pPr>
            <a:r>
              <a:rPr lang="en-US" sz="2000" dirty="0">
                <a:solidFill>
                  <a:srgbClr val="1D1F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solidFill>
                  <a:srgbClr val="000099"/>
                </a:solidFill>
                <a:latin typeface="Century Gothic" panose="020B0502020202020204" pitchFamily="34" charset="0"/>
              </a:rPr>
              <a:t>Recall = </a:t>
            </a:r>
            <a:r>
              <a:rPr lang="en-US" sz="2000" dirty="0">
                <a:solidFill>
                  <a:srgbClr val="000099"/>
                </a:solidFill>
                <a:latin typeface="Century Gothic" panose="020B0502020202020204" pitchFamily="34" charset="0"/>
              </a:rPr>
              <a:t>TP / (TP+FN)</a:t>
            </a:r>
          </a:p>
          <a:p>
            <a:pPr marL="285750" indent="-285750" eaLnBrk="0" fontAlgn="base" hangingPunct="0">
              <a:spcBef>
                <a:spcPct val="0"/>
              </a:spcBef>
              <a:spcAft>
                <a:spcPct val="0"/>
              </a:spcAft>
              <a:buFont typeface="Wingdings" panose="05000000000000000000" pitchFamily="2" charset="2"/>
              <a:buChar char="Ø"/>
            </a:pPr>
            <a:r>
              <a:rPr lang="en-US" altLang="en-US" sz="2000" b="1" dirty="0">
                <a:solidFill>
                  <a:srgbClr val="0000CC"/>
                </a:solidFill>
              </a:rPr>
              <a:t> </a:t>
            </a:r>
            <a:r>
              <a:rPr lang="en-US" sz="2000" b="1" dirty="0">
                <a:solidFill>
                  <a:srgbClr val="0000CC"/>
                </a:solidFill>
              </a:rPr>
              <a:t>F1 score</a:t>
            </a:r>
            <a:r>
              <a:rPr lang="en-US" sz="2000" dirty="0"/>
              <a:t> - F1 Score is the weighted average of Precision and Recall. Therefore, this score takes both false positives and false negatives into account. Intuitively it is not as easy to understand as accuracy, but F1 is usually more useful than </a:t>
            </a:r>
            <a:r>
              <a:rPr lang="en-US" sz="2000" dirty="0" smtClean="0"/>
              <a:t>accuracy. </a:t>
            </a:r>
          </a:p>
          <a:p>
            <a:pPr eaLnBrk="0" fontAlgn="base" hangingPunct="0">
              <a:spcBef>
                <a:spcPct val="0"/>
              </a:spcBef>
              <a:spcAft>
                <a:spcPct val="0"/>
              </a:spcAft>
            </a:pPr>
            <a:r>
              <a:rPr lang="en-US" sz="2000" dirty="0" smtClean="0">
                <a:solidFill>
                  <a:srgbClr val="000099"/>
                </a:solidFill>
                <a:latin typeface="Century Gothic" panose="020B0502020202020204" pitchFamily="34" charset="0"/>
              </a:rPr>
              <a:t>	F1 </a:t>
            </a:r>
            <a:r>
              <a:rPr lang="en-US" sz="2000" dirty="0">
                <a:solidFill>
                  <a:srgbClr val="000099"/>
                </a:solidFill>
                <a:latin typeface="Century Gothic" panose="020B0502020202020204" pitchFamily="34" charset="0"/>
              </a:rPr>
              <a:t>Score = 2*(Recall * Precision) / (Recall + Precision)</a:t>
            </a:r>
            <a:endParaRPr lang="en-US" altLang="en-US" sz="2000" dirty="0">
              <a:solidFill>
                <a:srgbClr val="000099"/>
              </a:solidFill>
              <a:latin typeface="Century Gothic" panose="020B0502020202020204" pitchFamily="34" charset="0"/>
            </a:endParaRPr>
          </a:p>
        </p:txBody>
      </p:sp>
      <p:sp>
        <p:nvSpPr>
          <p:cNvPr id="5" name="Rectangle 4"/>
          <p:cNvSpPr/>
          <p:nvPr/>
        </p:nvSpPr>
        <p:spPr>
          <a:xfrm>
            <a:off x="798947" y="1085327"/>
            <a:ext cx="3885294"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Support Vector Machines:</a:t>
            </a:r>
            <a:endParaRPr lang="en-US" sz="2400"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3" name="Date Placeholder 2"/>
          <p:cNvSpPr>
            <a:spLocks noGrp="1"/>
          </p:cNvSpPr>
          <p:nvPr>
            <p:ph type="dt" sz="half" idx="10"/>
          </p:nvPr>
        </p:nvSpPr>
        <p:spPr/>
        <p:txBody>
          <a:bodyPr/>
          <a:lstStyle/>
          <a:p>
            <a:r>
              <a:rPr lang="en-US" smtClean="0"/>
              <a:t>4/3/2018</a:t>
            </a:r>
            <a:endParaRPr lang="en-US"/>
          </a:p>
        </p:txBody>
      </p:sp>
      <p:sp>
        <p:nvSpPr>
          <p:cNvPr id="4" name="Footer Placeholder 3"/>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31</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8944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34207" y="1580089"/>
            <a:ext cx="7992209" cy="4247317"/>
          </a:xfrm>
          <a:prstGeom prst="rect">
            <a:avLst/>
          </a:prstGeom>
        </p:spPr>
        <p:txBody>
          <a:bodyPr wrap="square">
            <a:spAutoFit/>
          </a:bodyPr>
          <a:lstStyle/>
          <a:p>
            <a:r>
              <a:rPr lang="en-US" dirty="0">
                <a:solidFill>
                  <a:srgbClr val="0000CC"/>
                </a:solidFill>
              </a:rPr>
              <a:t>import numpy as np</a:t>
            </a:r>
          </a:p>
          <a:p>
            <a:r>
              <a:rPr lang="en-US" dirty="0">
                <a:solidFill>
                  <a:srgbClr val="0000CC"/>
                </a:solidFill>
              </a:rPr>
              <a:t>import </a:t>
            </a:r>
            <a:r>
              <a:rPr lang="en-US" dirty="0" err="1">
                <a:solidFill>
                  <a:srgbClr val="0000CC"/>
                </a:solidFill>
              </a:rPr>
              <a:t>matplotlib.pyplot</a:t>
            </a:r>
            <a:r>
              <a:rPr lang="en-US" dirty="0">
                <a:solidFill>
                  <a:srgbClr val="0000CC"/>
                </a:solidFill>
              </a:rPr>
              <a:t> as plt</a:t>
            </a:r>
          </a:p>
          <a:p>
            <a:r>
              <a:rPr lang="en-US" dirty="0">
                <a:solidFill>
                  <a:srgbClr val="0000CC"/>
                </a:solidFill>
              </a:rPr>
              <a:t>from </a:t>
            </a:r>
            <a:r>
              <a:rPr lang="en-US" dirty="0" err="1">
                <a:solidFill>
                  <a:srgbClr val="0000CC"/>
                </a:solidFill>
              </a:rPr>
              <a:t>sklearn</a:t>
            </a:r>
            <a:r>
              <a:rPr lang="en-US" dirty="0">
                <a:solidFill>
                  <a:srgbClr val="0000CC"/>
                </a:solidFill>
              </a:rPr>
              <a:t> import datasets, </a:t>
            </a:r>
            <a:r>
              <a:rPr lang="en-US" dirty="0" err="1">
                <a:solidFill>
                  <a:srgbClr val="0000CC"/>
                </a:solidFill>
              </a:rPr>
              <a:t>svm</a:t>
            </a:r>
            <a:endParaRPr lang="en-US" dirty="0">
              <a:solidFill>
                <a:srgbClr val="0000CC"/>
              </a:solidFill>
            </a:endParaRPr>
          </a:p>
          <a:p>
            <a:r>
              <a:rPr lang="en-US" dirty="0">
                <a:solidFill>
                  <a:srgbClr val="0000CC"/>
                </a:solidFill>
              </a:rPr>
              <a:t>from </a:t>
            </a:r>
            <a:r>
              <a:rPr lang="en-US" dirty="0" err="1">
                <a:solidFill>
                  <a:srgbClr val="0000CC"/>
                </a:solidFill>
              </a:rPr>
              <a:t>sklearn.metrics</a:t>
            </a:r>
            <a:r>
              <a:rPr lang="en-US" dirty="0">
                <a:solidFill>
                  <a:srgbClr val="0000CC"/>
                </a:solidFill>
              </a:rPr>
              <a:t> </a:t>
            </a:r>
            <a:r>
              <a:rPr lang="en-US" dirty="0" smtClean="0">
                <a:solidFill>
                  <a:srgbClr val="0000CC"/>
                </a:solidFill>
              </a:rPr>
              <a:t>import </a:t>
            </a:r>
            <a:r>
              <a:rPr lang="en-US" dirty="0" err="1" smtClean="0">
                <a:solidFill>
                  <a:srgbClr val="0000CC"/>
                </a:solidFill>
              </a:rPr>
              <a:t>confusion_matrix</a:t>
            </a:r>
            <a:r>
              <a:rPr lang="en-US" dirty="0">
                <a:solidFill>
                  <a:srgbClr val="0000CC"/>
                </a:solidFill>
              </a:rPr>
              <a:t>, </a:t>
            </a:r>
            <a:r>
              <a:rPr lang="en-US" dirty="0" err="1">
                <a:solidFill>
                  <a:srgbClr val="0000CC"/>
                </a:solidFill>
              </a:rPr>
              <a:t>classification_report</a:t>
            </a:r>
            <a:r>
              <a:rPr lang="en-US" dirty="0" smtClean="0">
                <a:solidFill>
                  <a:srgbClr val="0000CC"/>
                </a:solidFill>
              </a:rPr>
              <a:t>, </a:t>
            </a:r>
            <a:r>
              <a:rPr lang="en-US" dirty="0" err="1" smtClean="0">
                <a:solidFill>
                  <a:srgbClr val="0000CC"/>
                </a:solidFill>
              </a:rPr>
              <a:t>accuracy_score</a:t>
            </a:r>
            <a:endParaRPr lang="en-US" dirty="0">
              <a:solidFill>
                <a:srgbClr val="0000CC"/>
              </a:solidFill>
            </a:endParaRPr>
          </a:p>
          <a:p>
            <a:endParaRPr lang="en-US" dirty="0"/>
          </a:p>
          <a:p>
            <a:r>
              <a:rPr lang="en-US" dirty="0"/>
              <a:t>iris = </a:t>
            </a:r>
            <a:r>
              <a:rPr lang="en-US" dirty="0" err="1"/>
              <a:t>datasets.load_iris</a:t>
            </a:r>
            <a:r>
              <a:rPr lang="en-US" dirty="0"/>
              <a:t>()</a:t>
            </a:r>
          </a:p>
          <a:p>
            <a:r>
              <a:rPr lang="en-US" dirty="0"/>
              <a:t>X = </a:t>
            </a:r>
            <a:r>
              <a:rPr lang="en-US" dirty="0" err="1"/>
              <a:t>iris.data</a:t>
            </a:r>
            <a:endParaRPr lang="en-US" dirty="0"/>
          </a:p>
          <a:p>
            <a:r>
              <a:rPr lang="en-US" dirty="0"/>
              <a:t>y = </a:t>
            </a:r>
            <a:r>
              <a:rPr lang="en-US" dirty="0" err="1"/>
              <a:t>iris.target</a:t>
            </a:r>
            <a:endParaRPr lang="en-US" dirty="0"/>
          </a:p>
          <a:p>
            <a:r>
              <a:rPr lang="en-US" dirty="0" err="1"/>
              <a:t>n_sample</a:t>
            </a:r>
            <a:r>
              <a:rPr lang="en-US" dirty="0"/>
              <a:t> = </a:t>
            </a:r>
            <a:r>
              <a:rPr lang="en-US" dirty="0" err="1"/>
              <a:t>len</a:t>
            </a:r>
            <a:r>
              <a:rPr lang="en-US" dirty="0"/>
              <a:t>(X)</a:t>
            </a:r>
          </a:p>
          <a:p>
            <a:r>
              <a:rPr lang="en-US" dirty="0" err="1"/>
              <a:t>ker</a:t>
            </a:r>
            <a:r>
              <a:rPr lang="en-US" dirty="0"/>
              <a:t>=['linear','poly','</a:t>
            </a:r>
            <a:r>
              <a:rPr lang="en-US" dirty="0" err="1"/>
              <a:t>rbf</a:t>
            </a:r>
            <a:r>
              <a:rPr lang="en-US" dirty="0"/>
              <a:t>']</a:t>
            </a:r>
          </a:p>
          <a:p>
            <a:endParaRPr lang="en-US" dirty="0" smtClean="0"/>
          </a:p>
          <a:p>
            <a:r>
              <a:rPr lang="en-US" dirty="0" err="1" smtClean="0"/>
              <a:t>np.random.seed</a:t>
            </a:r>
            <a:r>
              <a:rPr lang="en-US" dirty="0" smtClean="0"/>
              <a:t>(0</a:t>
            </a:r>
            <a:r>
              <a:rPr lang="en-US" dirty="0"/>
              <a:t>)</a:t>
            </a:r>
          </a:p>
          <a:p>
            <a:r>
              <a:rPr lang="en-US" dirty="0"/>
              <a:t>order = </a:t>
            </a:r>
            <a:r>
              <a:rPr lang="en-US" dirty="0" err="1"/>
              <a:t>np.random.permutation</a:t>
            </a:r>
            <a:r>
              <a:rPr lang="en-US" dirty="0"/>
              <a:t>(</a:t>
            </a:r>
            <a:r>
              <a:rPr lang="en-US" dirty="0" err="1"/>
              <a:t>n_sample</a:t>
            </a:r>
            <a:r>
              <a:rPr lang="en-US" dirty="0"/>
              <a:t>)</a:t>
            </a:r>
          </a:p>
          <a:p>
            <a:r>
              <a:rPr lang="en-US" dirty="0"/>
              <a:t>X = X[order]</a:t>
            </a:r>
          </a:p>
          <a:p>
            <a:r>
              <a:rPr lang="en-US" dirty="0"/>
              <a:t>y = y[order].</a:t>
            </a:r>
            <a:r>
              <a:rPr lang="en-US" dirty="0" err="1"/>
              <a:t>astype</a:t>
            </a:r>
            <a:r>
              <a:rPr lang="en-US" dirty="0"/>
              <a:t>(</a:t>
            </a:r>
            <a:r>
              <a:rPr lang="en-US" dirty="0" err="1"/>
              <a:t>np.float</a:t>
            </a:r>
            <a:r>
              <a:rPr lang="en-US" dirty="0" smtClean="0"/>
              <a:t>)</a:t>
            </a:r>
            <a:endParaRPr lang="en-US" dirty="0"/>
          </a:p>
        </p:txBody>
      </p:sp>
      <p:sp>
        <p:nvSpPr>
          <p:cNvPr id="5" name="TextBox 4"/>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6" name="Rectangle 5"/>
          <p:cNvSpPr/>
          <p:nvPr/>
        </p:nvSpPr>
        <p:spPr>
          <a:xfrm>
            <a:off x="798947" y="1085327"/>
            <a:ext cx="3765070"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Support Vector Machine:</a:t>
            </a:r>
            <a:endParaRPr lang="en-US" sz="2400" dirty="0">
              <a:solidFill>
                <a:srgbClr val="FF0000"/>
              </a:solidFill>
              <a:effectLst>
                <a:outerShdw blurRad="38100" dist="38100" dir="2700000" algn="tl">
                  <a:srgbClr val="000000">
                    <a:alpha val="43137"/>
                  </a:srgbClr>
                </a:outerShdw>
              </a:effectLst>
            </a:endParaRPr>
          </a:p>
        </p:txBody>
      </p:sp>
      <p:sp>
        <p:nvSpPr>
          <p:cNvPr id="2" name="Date Placeholder 1"/>
          <p:cNvSpPr>
            <a:spLocks noGrp="1"/>
          </p:cNvSpPr>
          <p:nvPr>
            <p:ph type="dt" sz="half" idx="10"/>
          </p:nvPr>
        </p:nvSpPr>
        <p:spPr/>
        <p:txBody>
          <a:bodyPr/>
          <a:lstStyle/>
          <a:p>
            <a:r>
              <a:rPr lang="en-US" smtClean="0"/>
              <a:t>4/3/2018</a:t>
            </a:r>
            <a:endParaRPr lang="en-US"/>
          </a:p>
        </p:txBody>
      </p:sp>
      <p:sp>
        <p:nvSpPr>
          <p:cNvPr id="4" name="Footer Placeholder 3"/>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32</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9221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297" y="1580082"/>
            <a:ext cx="7710853" cy="4247317"/>
          </a:xfrm>
          <a:prstGeom prst="rect">
            <a:avLst/>
          </a:prstGeom>
        </p:spPr>
        <p:txBody>
          <a:bodyPr wrap="square">
            <a:spAutoFit/>
          </a:bodyPr>
          <a:lstStyle/>
          <a:p>
            <a:r>
              <a:rPr lang="en-US" dirty="0" err="1"/>
              <a:t>X_train</a:t>
            </a:r>
            <a:r>
              <a:rPr lang="en-US" dirty="0"/>
              <a:t> = X[:</a:t>
            </a:r>
            <a:r>
              <a:rPr lang="en-US" dirty="0" err="1"/>
              <a:t>int</a:t>
            </a:r>
            <a:r>
              <a:rPr lang="en-US" dirty="0"/>
              <a:t>(.8 * </a:t>
            </a:r>
            <a:r>
              <a:rPr lang="en-US" dirty="0" err="1"/>
              <a:t>n_sample</a:t>
            </a:r>
            <a:r>
              <a:rPr lang="en-US" dirty="0"/>
              <a:t>)]</a:t>
            </a:r>
          </a:p>
          <a:p>
            <a:r>
              <a:rPr lang="en-US" dirty="0" err="1"/>
              <a:t>y_train</a:t>
            </a:r>
            <a:r>
              <a:rPr lang="en-US" dirty="0"/>
              <a:t> = y[:</a:t>
            </a:r>
            <a:r>
              <a:rPr lang="en-US" dirty="0" err="1"/>
              <a:t>int</a:t>
            </a:r>
            <a:r>
              <a:rPr lang="en-US" dirty="0"/>
              <a:t>(.8 * </a:t>
            </a:r>
            <a:r>
              <a:rPr lang="en-US" dirty="0" err="1"/>
              <a:t>n_sample</a:t>
            </a:r>
            <a:r>
              <a:rPr lang="en-US" dirty="0"/>
              <a:t>)]</a:t>
            </a:r>
          </a:p>
          <a:p>
            <a:r>
              <a:rPr lang="en-US" dirty="0" err="1"/>
              <a:t>X_test</a:t>
            </a:r>
            <a:r>
              <a:rPr lang="en-US" dirty="0"/>
              <a:t> = X[</a:t>
            </a:r>
            <a:r>
              <a:rPr lang="en-US" dirty="0" err="1"/>
              <a:t>int</a:t>
            </a:r>
            <a:r>
              <a:rPr lang="en-US" dirty="0"/>
              <a:t>(.8 * </a:t>
            </a:r>
            <a:r>
              <a:rPr lang="en-US" dirty="0" err="1"/>
              <a:t>n_sample</a:t>
            </a:r>
            <a:r>
              <a:rPr lang="en-US" dirty="0"/>
              <a:t>):]</a:t>
            </a:r>
          </a:p>
          <a:p>
            <a:r>
              <a:rPr lang="en-US" dirty="0" err="1"/>
              <a:t>y_test</a:t>
            </a:r>
            <a:r>
              <a:rPr lang="en-US" dirty="0"/>
              <a:t> = y[</a:t>
            </a:r>
            <a:r>
              <a:rPr lang="en-US" dirty="0" err="1"/>
              <a:t>int</a:t>
            </a:r>
            <a:r>
              <a:rPr lang="en-US" dirty="0"/>
              <a:t>(.8 * </a:t>
            </a:r>
            <a:r>
              <a:rPr lang="en-US" dirty="0" err="1"/>
              <a:t>n_sample</a:t>
            </a:r>
            <a:r>
              <a:rPr lang="en-US" dirty="0" smtClean="0"/>
              <a:t>):]</a:t>
            </a:r>
          </a:p>
          <a:p>
            <a:endParaRPr lang="en-US" dirty="0" smtClean="0"/>
          </a:p>
          <a:p>
            <a:r>
              <a:rPr lang="en-US" dirty="0" err="1" smtClean="0"/>
              <a:t>i</a:t>
            </a:r>
            <a:r>
              <a:rPr lang="en-US" dirty="0" smtClean="0"/>
              <a:t>=2</a:t>
            </a:r>
          </a:p>
          <a:p>
            <a:r>
              <a:rPr lang="en-US" dirty="0" err="1" smtClean="0"/>
              <a:t>clf</a:t>
            </a:r>
            <a:r>
              <a:rPr lang="en-US" dirty="0" smtClean="0"/>
              <a:t> </a:t>
            </a:r>
            <a:r>
              <a:rPr lang="en-US" dirty="0"/>
              <a:t>= </a:t>
            </a:r>
            <a:r>
              <a:rPr lang="en-US" dirty="0" err="1"/>
              <a:t>svm.SVC</a:t>
            </a:r>
            <a:r>
              <a:rPr lang="en-US" dirty="0"/>
              <a:t>(kernel=</a:t>
            </a:r>
            <a:r>
              <a:rPr lang="en-US" dirty="0" err="1"/>
              <a:t>ker</a:t>
            </a:r>
            <a:r>
              <a:rPr lang="en-US" dirty="0"/>
              <a:t>[</a:t>
            </a:r>
            <a:r>
              <a:rPr lang="en-US" dirty="0" err="1"/>
              <a:t>i</a:t>
            </a:r>
            <a:r>
              <a:rPr lang="en-US" dirty="0"/>
              <a:t>], gamma='auto')</a:t>
            </a:r>
          </a:p>
          <a:p>
            <a:r>
              <a:rPr lang="en-US" dirty="0" err="1"/>
              <a:t>clf.fit</a:t>
            </a:r>
            <a:r>
              <a:rPr lang="en-US" dirty="0"/>
              <a:t>(</a:t>
            </a:r>
            <a:r>
              <a:rPr lang="en-US" dirty="0" err="1"/>
              <a:t>X_train</a:t>
            </a:r>
            <a:r>
              <a:rPr lang="en-US" dirty="0"/>
              <a:t>, </a:t>
            </a:r>
            <a:r>
              <a:rPr lang="en-US" dirty="0" err="1"/>
              <a:t>y_train</a:t>
            </a:r>
            <a:r>
              <a:rPr lang="en-US" dirty="0"/>
              <a:t>)</a:t>
            </a:r>
          </a:p>
          <a:p>
            <a:r>
              <a:rPr lang="en-US" dirty="0" err="1"/>
              <a:t>y_predicted</a:t>
            </a:r>
            <a:r>
              <a:rPr lang="en-US" dirty="0"/>
              <a:t>=</a:t>
            </a:r>
            <a:r>
              <a:rPr lang="en-US" dirty="0" err="1"/>
              <a:t>clf.predict</a:t>
            </a:r>
            <a:r>
              <a:rPr lang="en-US" dirty="0"/>
              <a:t>(</a:t>
            </a:r>
            <a:r>
              <a:rPr lang="en-US" dirty="0" err="1"/>
              <a:t>X_test</a:t>
            </a:r>
            <a:r>
              <a:rPr lang="en-US" dirty="0"/>
              <a:t>)</a:t>
            </a:r>
          </a:p>
          <a:p>
            <a:endParaRPr lang="en-US" dirty="0" smtClean="0"/>
          </a:p>
          <a:p>
            <a:r>
              <a:rPr lang="en-US" dirty="0" smtClean="0"/>
              <a:t>#</a:t>
            </a:r>
            <a:r>
              <a:rPr lang="en-US" dirty="0"/>
              <a:t>print('\n',</a:t>
            </a:r>
            <a:r>
              <a:rPr lang="en-US" dirty="0" err="1"/>
              <a:t>y_test</a:t>
            </a:r>
            <a:r>
              <a:rPr lang="en-US" dirty="0"/>
              <a:t>,'\n',</a:t>
            </a:r>
            <a:r>
              <a:rPr lang="en-US" dirty="0" err="1"/>
              <a:t>y_predicted</a:t>
            </a:r>
            <a:r>
              <a:rPr lang="en-US" dirty="0"/>
              <a:t>,'\n')</a:t>
            </a:r>
          </a:p>
          <a:p>
            <a:r>
              <a:rPr lang="en-US" dirty="0"/>
              <a:t>print('\</a:t>
            </a:r>
            <a:r>
              <a:rPr lang="en-US" dirty="0" err="1"/>
              <a:t>nClassification</a:t>
            </a:r>
            <a:r>
              <a:rPr lang="en-US" dirty="0"/>
              <a:t> Report(%s):\n'%(</a:t>
            </a:r>
            <a:r>
              <a:rPr lang="en-US" dirty="0" err="1"/>
              <a:t>ker</a:t>
            </a:r>
            <a:r>
              <a:rPr lang="en-US" dirty="0"/>
              <a:t>[</a:t>
            </a:r>
            <a:r>
              <a:rPr lang="en-US" dirty="0" err="1"/>
              <a:t>i</a:t>
            </a:r>
            <a:r>
              <a:rPr lang="en-US" dirty="0" smtClean="0"/>
              <a:t>]), </a:t>
            </a:r>
            <a:r>
              <a:rPr lang="en-US" dirty="0" err="1" smtClean="0"/>
              <a:t>classification_report</a:t>
            </a:r>
            <a:r>
              <a:rPr lang="en-US" dirty="0" smtClean="0"/>
              <a:t>(</a:t>
            </a:r>
            <a:r>
              <a:rPr lang="en-US" dirty="0" err="1" smtClean="0"/>
              <a:t>y_test</a:t>
            </a:r>
            <a:r>
              <a:rPr lang="en-US" dirty="0" smtClean="0"/>
              <a:t>, </a:t>
            </a:r>
            <a:r>
              <a:rPr lang="en-US" dirty="0" err="1" smtClean="0"/>
              <a:t>y_predicted,target_names</a:t>
            </a:r>
            <a:r>
              <a:rPr lang="en-US" dirty="0"/>
              <a:t>=['</a:t>
            </a:r>
            <a:r>
              <a:rPr lang="en-US" dirty="0" err="1"/>
              <a:t>setosa</a:t>
            </a:r>
            <a:r>
              <a:rPr lang="en-US" dirty="0"/>
              <a:t>','versicolor','</a:t>
            </a:r>
            <a:r>
              <a:rPr lang="en-US" dirty="0" err="1"/>
              <a:t>virginica</a:t>
            </a:r>
            <a:r>
              <a:rPr lang="en-US" dirty="0"/>
              <a:t>']))</a:t>
            </a:r>
          </a:p>
          <a:p>
            <a:r>
              <a:rPr lang="en-US" dirty="0"/>
              <a:t>print('\</a:t>
            </a:r>
            <a:r>
              <a:rPr lang="en-US" dirty="0" err="1"/>
              <a:t>nConfusion</a:t>
            </a:r>
            <a:r>
              <a:rPr lang="en-US" dirty="0"/>
              <a:t> Matrix(%s):\n'%(</a:t>
            </a:r>
            <a:r>
              <a:rPr lang="en-US" dirty="0" err="1"/>
              <a:t>ker</a:t>
            </a:r>
            <a:r>
              <a:rPr lang="en-US" dirty="0"/>
              <a:t>[</a:t>
            </a:r>
            <a:r>
              <a:rPr lang="en-US" dirty="0" err="1"/>
              <a:t>i</a:t>
            </a:r>
            <a:r>
              <a:rPr lang="en-US" dirty="0"/>
              <a:t>]),</a:t>
            </a:r>
            <a:r>
              <a:rPr lang="en-US" dirty="0" err="1"/>
              <a:t>confusion_matrix</a:t>
            </a:r>
            <a:r>
              <a:rPr lang="en-US" dirty="0"/>
              <a:t>(</a:t>
            </a:r>
            <a:r>
              <a:rPr lang="en-US" dirty="0" err="1"/>
              <a:t>y_test,y_predicted</a:t>
            </a:r>
            <a:r>
              <a:rPr lang="en-US" dirty="0"/>
              <a:t>))</a:t>
            </a:r>
          </a:p>
          <a:p>
            <a:r>
              <a:rPr lang="en-US" dirty="0"/>
              <a:t>print('\</a:t>
            </a:r>
            <a:r>
              <a:rPr lang="en-US" dirty="0" err="1"/>
              <a:t>nAccuracy</a:t>
            </a:r>
            <a:r>
              <a:rPr lang="en-US" dirty="0"/>
              <a:t> Score(%s):\n)'%(</a:t>
            </a:r>
            <a:r>
              <a:rPr lang="en-US" dirty="0" err="1"/>
              <a:t>ker</a:t>
            </a:r>
            <a:r>
              <a:rPr lang="en-US" dirty="0"/>
              <a:t>[</a:t>
            </a:r>
            <a:r>
              <a:rPr lang="en-US" dirty="0" err="1"/>
              <a:t>i</a:t>
            </a:r>
            <a:r>
              <a:rPr lang="en-US" dirty="0"/>
              <a:t>]),</a:t>
            </a:r>
            <a:r>
              <a:rPr lang="en-US" dirty="0" err="1"/>
              <a:t>accuracy_score</a:t>
            </a:r>
            <a:r>
              <a:rPr lang="en-US" dirty="0"/>
              <a:t>(</a:t>
            </a:r>
            <a:r>
              <a:rPr lang="en-US" dirty="0" err="1"/>
              <a:t>y_test,y_predicted</a:t>
            </a:r>
            <a:r>
              <a:rPr lang="en-US" dirty="0"/>
              <a:t>))</a:t>
            </a:r>
          </a:p>
        </p:txBody>
      </p:sp>
      <p:sp>
        <p:nvSpPr>
          <p:cNvPr id="5" name="TextBox 4"/>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6" name="Rectangle 5"/>
          <p:cNvSpPr/>
          <p:nvPr/>
        </p:nvSpPr>
        <p:spPr>
          <a:xfrm>
            <a:off x="798947" y="1085327"/>
            <a:ext cx="3765070"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Support Vector Machine:</a:t>
            </a:r>
            <a:endParaRPr lang="en-US" sz="2400" dirty="0">
              <a:solidFill>
                <a:srgbClr val="FF0000"/>
              </a:solidFill>
              <a:effectLst>
                <a:outerShdw blurRad="38100" dist="38100" dir="2700000" algn="tl">
                  <a:srgbClr val="000000">
                    <a:alpha val="43137"/>
                  </a:srgbClr>
                </a:outerShdw>
              </a:effectLst>
            </a:endParaRPr>
          </a:p>
        </p:txBody>
      </p:sp>
      <p:sp>
        <p:nvSpPr>
          <p:cNvPr id="3" name="Date Placeholder 2"/>
          <p:cNvSpPr>
            <a:spLocks noGrp="1"/>
          </p:cNvSpPr>
          <p:nvPr>
            <p:ph type="dt" sz="half" idx="10"/>
          </p:nvPr>
        </p:nvSpPr>
        <p:spPr/>
        <p:txBody>
          <a:bodyPr/>
          <a:lstStyle/>
          <a:p>
            <a:r>
              <a:rPr lang="en-US" smtClean="0"/>
              <a:t>4/3/2018</a:t>
            </a:r>
            <a:endParaRPr lang="en-US"/>
          </a:p>
        </p:txBody>
      </p:sp>
      <p:sp>
        <p:nvSpPr>
          <p:cNvPr id="4" name="Footer Placeholder 3"/>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33</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8072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8947" y="1085327"/>
            <a:ext cx="2874633"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Confusion Matrix:</a:t>
            </a:r>
            <a:endParaRPr lang="en-US" sz="2400"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Introduction to Machine Learning </a:t>
            </a:r>
            <a:endParaRPr lang="en-US" sz="2800" dirty="0">
              <a:solidFill>
                <a:schemeClr val="bg1"/>
              </a:solidFill>
              <a:latin typeface="Century Gothic" panose="020B0502020202020204" pitchFamily="34" charset="0"/>
            </a:endParaRPr>
          </a:p>
        </p:txBody>
      </p:sp>
      <p:graphicFrame>
        <p:nvGraphicFramePr>
          <p:cNvPr id="4" name="Table 3"/>
          <p:cNvGraphicFramePr>
            <a:graphicFrameLocks noGrp="1"/>
          </p:cNvGraphicFramePr>
          <p:nvPr>
            <p:extLst/>
          </p:nvPr>
        </p:nvGraphicFramePr>
        <p:xfrm>
          <a:off x="2509740" y="4001294"/>
          <a:ext cx="3992660" cy="2115726"/>
        </p:xfrm>
        <a:graphic>
          <a:graphicData uri="http://schemas.openxmlformats.org/drawingml/2006/table">
            <a:tbl>
              <a:tblPr/>
              <a:tblGrid>
                <a:gridCol w="798532"/>
                <a:gridCol w="798532"/>
                <a:gridCol w="798532"/>
                <a:gridCol w="798532"/>
                <a:gridCol w="798532"/>
              </a:tblGrid>
              <a:tr h="290985">
                <a:tc rowSpan="2" gridSpan="2">
                  <a:txBody>
                    <a:bodyPr/>
                    <a:lstStyle/>
                    <a:p>
                      <a:pPr algn="ctr"/>
                      <a:endParaRPr lang="en-US" dirty="0">
                        <a:effectLst/>
                      </a:endParaRPr>
                    </a:p>
                  </a:txBody>
                  <a:tcPr anchor="ctr">
                    <a:lnL>
                      <a:noFill/>
                    </a:lnL>
                    <a:lnR w="9525" cap="flat" cmpd="sng" algn="ctr">
                      <a:solidFill>
                        <a:srgbClr val="A2A9B1"/>
                      </a:solidFill>
                      <a:prstDash val="solid"/>
                      <a:round/>
                      <a:headEnd type="none" w="med" len="med"/>
                      <a:tailEnd type="none" w="med" len="med"/>
                    </a:lnR>
                    <a:lnT>
                      <a:noFill/>
                    </a:lnT>
                    <a:lnB w="9525" cap="flat" cmpd="sng" algn="ctr">
                      <a:solidFill>
                        <a:srgbClr val="A2A9B1"/>
                      </a:solidFill>
                      <a:prstDash val="solid"/>
                      <a:round/>
                      <a:headEnd type="none" w="med" len="med"/>
                      <a:tailEnd type="none" w="med" len="med"/>
                    </a:lnB>
                    <a:solidFill>
                      <a:srgbClr val="FFFFFF"/>
                    </a:solidFill>
                  </a:tcPr>
                </a:tc>
                <a:tc rowSpan="2" hMerge="1">
                  <a:txBody>
                    <a:bodyPr/>
                    <a:lstStyle/>
                    <a:p>
                      <a:endParaRPr lang="en-US"/>
                    </a:p>
                  </a:txBody>
                  <a:tcPr/>
                </a:tc>
                <a:tc gridSpan="3">
                  <a:txBody>
                    <a:bodyPr/>
                    <a:lstStyle/>
                    <a:p>
                      <a:pPr algn="ctr"/>
                      <a:r>
                        <a:rPr lang="en-US">
                          <a:effectLst/>
                        </a:rPr>
                        <a:t>Predicted</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hMerge="1">
                  <a:txBody>
                    <a:bodyPr/>
                    <a:lstStyle/>
                    <a:p>
                      <a:endParaRPr lang="en-US"/>
                    </a:p>
                  </a:txBody>
                  <a:tcPr/>
                </a:tc>
                <a:tc hMerge="1">
                  <a:txBody>
                    <a:bodyPr/>
                    <a:lstStyle/>
                    <a:p>
                      <a:endParaRPr lang="en-US"/>
                    </a:p>
                  </a:txBody>
                  <a:tcPr/>
                </a:tc>
              </a:tr>
              <a:tr h="509223">
                <a:tc gridSpan="2" vMerge="1">
                  <a:txBody>
                    <a:bodyPr/>
                    <a:lstStyle/>
                    <a:p>
                      <a:endParaRPr lang="en-US"/>
                    </a:p>
                  </a:txBody>
                  <a:tcPr/>
                </a:tc>
                <a:tc hMerge="1" vMerge="1">
                  <a:txBody>
                    <a:bodyPr/>
                    <a:lstStyle/>
                    <a:p>
                      <a:endParaRPr lang="en-US"/>
                    </a:p>
                  </a:txBody>
                  <a:tcPr/>
                </a:tc>
                <a:tc>
                  <a:txBody>
                    <a:bodyPr/>
                    <a:lstStyle/>
                    <a:p>
                      <a:pPr algn="ctr"/>
                      <a:r>
                        <a:rPr lang="en-US">
                          <a:effectLst/>
                        </a:rPr>
                        <a:t>Cat</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a:effectLst/>
                        </a:rPr>
                        <a:t>Dog</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a:effectLst/>
                        </a:rPr>
                        <a:t>Rabbit</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r>
              <a:tr h="290985">
                <a:tc rowSpan="3">
                  <a:txBody>
                    <a:bodyPr/>
                    <a:lstStyle/>
                    <a:p>
                      <a:pPr algn="ctr"/>
                      <a:r>
                        <a:rPr lang="en-US">
                          <a:effectLst/>
                        </a:rPr>
                        <a:t>Actual</a:t>
                      </a:r>
                      <a:br>
                        <a:rPr lang="en-US">
                          <a:effectLst/>
                        </a:rPr>
                      </a:br>
                      <a:r>
                        <a:rPr lang="en-US">
                          <a:effectLst/>
                        </a:rPr>
                        <a:t>class</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a:effectLst/>
                        </a:rPr>
                        <a:t>Cat</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r>
                        <a:rPr lang="en-US">
                          <a:effectLst/>
                        </a:rPr>
                        <a:t>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effectLst/>
                        </a:rPr>
                        <a:t>3</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effectLst/>
                        </a:rPr>
                        <a:t>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r>
              <a:tr h="290985">
                <a:tc vMerge="1">
                  <a:txBody>
                    <a:bodyPr/>
                    <a:lstStyle/>
                    <a:p>
                      <a:endParaRPr lang="en-US"/>
                    </a:p>
                  </a:txBody>
                  <a:tcPr/>
                </a:tc>
                <a:tc>
                  <a:txBody>
                    <a:bodyPr/>
                    <a:lstStyle/>
                    <a:p>
                      <a:pPr algn="ctr"/>
                      <a:r>
                        <a:rPr lang="en-US">
                          <a:effectLst/>
                        </a:rPr>
                        <a:t>Dog</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r>
                        <a:rPr lang="en-US">
                          <a:effectLst/>
                        </a:rPr>
                        <a:t>2</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dirty="0">
                          <a:effectLst/>
                        </a:rPr>
                        <a:t>3</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effectLst/>
                        </a:rPr>
                        <a:t>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r>
              <a:tr h="509223">
                <a:tc vMerge="1">
                  <a:txBody>
                    <a:bodyPr/>
                    <a:lstStyle/>
                    <a:p>
                      <a:endParaRPr lang="en-US"/>
                    </a:p>
                  </a:txBody>
                  <a:tcPr/>
                </a:tc>
                <a:tc>
                  <a:txBody>
                    <a:bodyPr/>
                    <a:lstStyle/>
                    <a:p>
                      <a:pPr algn="ctr"/>
                      <a:r>
                        <a:rPr lang="en-US">
                          <a:effectLst/>
                        </a:rPr>
                        <a:t>Rabbit</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r>
                        <a:rPr lang="en-US" dirty="0">
                          <a:effectLst/>
                        </a:rPr>
                        <a:t>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effectLst/>
                        </a:rPr>
                        <a:t>2</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dirty="0">
                          <a:effectLst/>
                        </a:rPr>
                        <a:t>11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r>
            </a:tbl>
          </a:graphicData>
        </a:graphic>
      </p:graphicFrame>
      <p:sp>
        <p:nvSpPr>
          <p:cNvPr id="5" name="Rectangle 4"/>
          <p:cNvSpPr/>
          <p:nvPr/>
        </p:nvSpPr>
        <p:spPr>
          <a:xfrm>
            <a:off x="1261533" y="1614438"/>
            <a:ext cx="7120467" cy="2585323"/>
          </a:xfrm>
          <a:prstGeom prst="rect">
            <a:avLst/>
          </a:prstGeom>
        </p:spPr>
        <p:txBody>
          <a:bodyPr wrap="square">
            <a:spAutoFit/>
          </a:bodyPr>
          <a:lstStyle/>
          <a:p>
            <a:r>
              <a:rPr lang="en-US" dirty="0">
                <a:solidFill>
                  <a:srgbClr val="222222"/>
                </a:solidFill>
                <a:latin typeface="NimbusRomNo9L-ReguItal"/>
              </a:rPr>
              <a:t>If a classification system has been trained to distinguish between cats, dogs and rabbits, a confusion matrix will summarize the results of testing the algorithm for further inspection. Assuming a sample of 27 animals — 8 cats, 6 dogs, and 13 rabbits, the resulting confusion matrix could look like the table below</a:t>
            </a:r>
            <a:r>
              <a:rPr lang="en-US" dirty="0" smtClean="0">
                <a:solidFill>
                  <a:srgbClr val="222222"/>
                </a:solidFill>
                <a:latin typeface="NimbusRomNo9L-ReguItal"/>
              </a:rPr>
              <a:t>:</a:t>
            </a:r>
          </a:p>
          <a:p>
            <a:endParaRPr lang="en-US" dirty="0">
              <a:solidFill>
                <a:srgbClr val="222222"/>
              </a:solidFill>
              <a:latin typeface="NimbusRomNo9L-ReguItal"/>
            </a:endParaRPr>
          </a:p>
          <a:p>
            <a:r>
              <a:rPr lang="en-US" dirty="0">
                <a:latin typeface="NimbusRomNo9L-ReguItal"/>
              </a:rPr>
              <a:t>In this confusion matrix, of the 8 actual cats, the system predicted that three were dogs, and of the six dogs, it predicted that one was a rabbit and two were cats.</a:t>
            </a:r>
          </a:p>
        </p:txBody>
      </p:sp>
      <p:sp>
        <p:nvSpPr>
          <p:cNvPr id="6" name="Date Placeholder 5"/>
          <p:cNvSpPr>
            <a:spLocks noGrp="1"/>
          </p:cNvSpPr>
          <p:nvPr>
            <p:ph type="dt" sz="half" idx="10"/>
          </p:nvPr>
        </p:nvSpPr>
        <p:spPr/>
        <p:txBody>
          <a:bodyPr/>
          <a:lstStyle/>
          <a:p>
            <a:r>
              <a:rPr lang="en-US" smtClean="0"/>
              <a:t>4/3/2018</a:t>
            </a:r>
            <a:endParaRPr lang="en-US"/>
          </a:p>
        </p:txBody>
      </p:sp>
      <p:sp>
        <p:nvSpPr>
          <p:cNvPr id="7" name="Footer Placeholder 6"/>
          <p:cNvSpPr>
            <a:spLocks noGrp="1"/>
          </p:cNvSpPr>
          <p:nvPr>
            <p:ph type="ftr" sz="quarter" idx="11"/>
          </p:nvPr>
        </p:nvSpPr>
        <p:spPr/>
        <p:txBody>
          <a:bodyPr/>
          <a:lstStyle/>
          <a:p>
            <a:r>
              <a:rPr lang="en-US" smtClean="0"/>
              <a:t>Macine Learning                            FUUAST</a:t>
            </a:r>
            <a:endParaRPr lang="en-US"/>
          </a:p>
        </p:txBody>
      </p:sp>
      <p:sp>
        <p:nvSpPr>
          <p:cNvPr id="8" name="Slide Number Placeholder 7"/>
          <p:cNvSpPr>
            <a:spLocks noGrp="1"/>
          </p:cNvSpPr>
          <p:nvPr>
            <p:ph type="sldNum" sz="quarter" idx="12"/>
          </p:nvPr>
        </p:nvSpPr>
        <p:spPr/>
        <p:txBody>
          <a:bodyPr/>
          <a:lstStyle/>
          <a:p>
            <a:fld id="{6F009730-05F9-4472-8C24-12BC3DA3AE0D}" type="slidenum">
              <a:rPr lang="en-US" smtClean="0"/>
              <a:t>34</a:t>
            </a:fld>
            <a:endParaRPr lang="en-US"/>
          </a:p>
        </p:txBody>
      </p:sp>
      <p:cxnSp>
        <p:nvCxnSpPr>
          <p:cNvPr id="9" name="Straight Connector 8"/>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08239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4/3/2018</a:t>
            </a:r>
            <a:endParaRPr lang="en-US"/>
          </a:p>
        </p:txBody>
      </p:sp>
      <p:sp>
        <p:nvSpPr>
          <p:cNvPr id="3" name="Footer Placeholder 2"/>
          <p:cNvSpPr>
            <a:spLocks noGrp="1"/>
          </p:cNvSpPr>
          <p:nvPr>
            <p:ph type="ftr" sz="quarter" idx="11"/>
          </p:nvPr>
        </p:nvSpPr>
        <p:spPr/>
        <p:txBody>
          <a:bodyPr/>
          <a:lstStyle/>
          <a:p>
            <a:r>
              <a:rPr lang="en-US" smtClean="0"/>
              <a:t>Macine Learning                            FUUAST</a:t>
            </a:r>
            <a:endParaRPr lang="en-US"/>
          </a:p>
        </p:txBody>
      </p:sp>
      <p:sp>
        <p:nvSpPr>
          <p:cNvPr id="5" name="Slide Number Placeholder 4"/>
          <p:cNvSpPr>
            <a:spLocks noGrp="1"/>
          </p:cNvSpPr>
          <p:nvPr>
            <p:ph type="sldNum" sz="quarter" idx="12"/>
          </p:nvPr>
        </p:nvSpPr>
        <p:spPr/>
        <p:txBody>
          <a:bodyPr/>
          <a:lstStyle/>
          <a:p>
            <a:fld id="{6F009730-05F9-4472-8C24-12BC3DA3AE0D}" type="slidenum">
              <a:rPr lang="en-US" smtClean="0"/>
              <a:t>35</a:t>
            </a:fld>
            <a:endParaRPr lang="en-US"/>
          </a:p>
        </p:txBody>
      </p:sp>
      <p:sp>
        <p:nvSpPr>
          <p:cNvPr id="6" name="Rectangle 5"/>
          <p:cNvSpPr/>
          <p:nvPr/>
        </p:nvSpPr>
        <p:spPr>
          <a:xfrm>
            <a:off x="1221924" y="1788049"/>
            <a:ext cx="7293426" cy="3508653"/>
          </a:xfrm>
          <a:prstGeom prst="rect">
            <a:avLst/>
          </a:prstGeom>
        </p:spPr>
        <p:txBody>
          <a:bodyPr wrap="square">
            <a:spAutoFit/>
          </a:bodyPr>
          <a:lstStyle/>
          <a:p>
            <a:r>
              <a:rPr lang="en-US" sz="2400" dirty="0">
                <a:solidFill>
                  <a:srgbClr val="0000CC"/>
                </a:solidFill>
              </a:rPr>
              <a:t>import </a:t>
            </a:r>
            <a:r>
              <a:rPr lang="en-US" sz="2400" dirty="0" err="1">
                <a:solidFill>
                  <a:srgbClr val="0000CC"/>
                </a:solidFill>
              </a:rPr>
              <a:t>seaborn</a:t>
            </a:r>
            <a:r>
              <a:rPr lang="en-US" sz="2400" dirty="0">
                <a:solidFill>
                  <a:srgbClr val="0000CC"/>
                </a:solidFill>
              </a:rPr>
              <a:t> as </a:t>
            </a:r>
            <a:r>
              <a:rPr lang="en-US" sz="2400" dirty="0" err="1" smtClean="0">
                <a:solidFill>
                  <a:srgbClr val="0000CC"/>
                </a:solidFill>
              </a:rPr>
              <a:t>sns</a:t>
            </a:r>
            <a:endParaRPr lang="en-US" sz="2400" dirty="0" smtClean="0">
              <a:solidFill>
                <a:srgbClr val="0000CC"/>
              </a:solidFill>
            </a:endParaRPr>
          </a:p>
          <a:p>
            <a:endParaRPr lang="en-US" dirty="0" smtClean="0">
              <a:latin typeface="NimbusMonL-Regu"/>
            </a:endParaRPr>
          </a:p>
          <a:p>
            <a:r>
              <a:rPr lang="en-US" dirty="0" err="1" smtClean="0">
                <a:latin typeface="NimbusMonL-Regu"/>
              </a:rPr>
              <a:t>sns.set</a:t>
            </a:r>
            <a:r>
              <a:rPr lang="en-US" dirty="0">
                <a:latin typeface="NimbusMonL-Regu"/>
              </a:rPr>
              <a:t>()</a:t>
            </a:r>
          </a:p>
          <a:p>
            <a:r>
              <a:rPr lang="en-US" dirty="0">
                <a:latin typeface="NimbusMonL-Regu"/>
              </a:rPr>
              <a:t>iris=</a:t>
            </a:r>
            <a:r>
              <a:rPr lang="en-US" dirty="0" err="1">
                <a:latin typeface="NimbusMonL-Regu"/>
              </a:rPr>
              <a:t>sns.load_dataset</a:t>
            </a:r>
            <a:r>
              <a:rPr lang="en-US" dirty="0" smtClean="0">
                <a:latin typeface="NimbusMonL-Regu"/>
              </a:rPr>
              <a:t>(‘iris’)</a:t>
            </a:r>
            <a:endParaRPr lang="en-US" dirty="0">
              <a:latin typeface="NimbusMonL-Regu"/>
            </a:endParaRPr>
          </a:p>
          <a:p>
            <a:endParaRPr lang="en-US" dirty="0">
              <a:latin typeface="NimbusMonL-Regu"/>
            </a:endParaRPr>
          </a:p>
          <a:p>
            <a:r>
              <a:rPr lang="en-US" dirty="0">
                <a:latin typeface="NimbusMonL-Regu"/>
              </a:rPr>
              <a:t>print(</a:t>
            </a:r>
            <a:r>
              <a:rPr lang="en-US" dirty="0" err="1">
                <a:latin typeface="NimbusMonL-Regu"/>
              </a:rPr>
              <a:t>iris.head</a:t>
            </a:r>
            <a:r>
              <a:rPr lang="en-US" dirty="0">
                <a:latin typeface="NimbusMonL-Regu"/>
              </a:rPr>
              <a:t>())   #</a:t>
            </a:r>
            <a:r>
              <a:rPr lang="en-US" dirty="0" err="1">
                <a:latin typeface="NimbusMonL-Regu"/>
              </a:rPr>
              <a:t>iris.tail</a:t>
            </a:r>
            <a:r>
              <a:rPr lang="en-US" dirty="0">
                <a:latin typeface="NimbusMonL-Regu"/>
              </a:rPr>
              <a:t>()</a:t>
            </a:r>
          </a:p>
          <a:p>
            <a:r>
              <a:rPr lang="en-US" dirty="0">
                <a:latin typeface="NimbusMonL-Regu"/>
              </a:rPr>
              <a:t>s=</a:t>
            </a:r>
            <a:r>
              <a:rPr lang="en-US" dirty="0" err="1">
                <a:latin typeface="NimbusMonL-Regu"/>
              </a:rPr>
              <a:t>iris.shape</a:t>
            </a:r>
            <a:endParaRPr lang="en-US" dirty="0">
              <a:latin typeface="NimbusMonL-Regu"/>
            </a:endParaRPr>
          </a:p>
          <a:p>
            <a:r>
              <a:rPr lang="en-US" dirty="0">
                <a:latin typeface="NimbusMonL-Regu"/>
              </a:rPr>
              <a:t>print(s)</a:t>
            </a:r>
          </a:p>
          <a:p>
            <a:endParaRPr lang="en-US" dirty="0">
              <a:latin typeface="NimbusMonL-Regu"/>
            </a:endParaRPr>
          </a:p>
          <a:p>
            <a:r>
              <a:rPr lang="en-US" dirty="0" err="1">
                <a:latin typeface="NimbusMonL-Regu"/>
              </a:rPr>
              <a:t>sns.pairplot</a:t>
            </a:r>
            <a:r>
              <a:rPr lang="en-US" dirty="0">
                <a:latin typeface="NimbusMonL-Regu"/>
              </a:rPr>
              <a:t>(</a:t>
            </a:r>
            <a:r>
              <a:rPr lang="en-US" dirty="0" err="1">
                <a:latin typeface="NimbusMonL-Regu"/>
              </a:rPr>
              <a:t>iris,hue</a:t>
            </a:r>
            <a:r>
              <a:rPr lang="en-US" dirty="0">
                <a:latin typeface="NimbusMonL-Regu"/>
              </a:rPr>
              <a:t>='</a:t>
            </a:r>
            <a:r>
              <a:rPr lang="en-US" dirty="0" err="1">
                <a:latin typeface="NimbusMonL-Regu"/>
              </a:rPr>
              <a:t>species',size</a:t>
            </a:r>
            <a:r>
              <a:rPr lang="en-US" dirty="0">
                <a:latin typeface="NimbusMonL-Regu"/>
              </a:rPr>
              <a:t>=1.5)</a:t>
            </a:r>
          </a:p>
          <a:p>
            <a:r>
              <a:rPr lang="en-US" dirty="0" err="1">
                <a:latin typeface="NimbusMonL-Regu"/>
              </a:rPr>
              <a:t>iris_x</a:t>
            </a:r>
            <a:r>
              <a:rPr lang="en-US" dirty="0">
                <a:latin typeface="NimbusMonL-Regu"/>
              </a:rPr>
              <a:t>=</a:t>
            </a:r>
            <a:r>
              <a:rPr lang="en-US" dirty="0" err="1">
                <a:latin typeface="NimbusMonL-Regu"/>
              </a:rPr>
              <a:t>iris.drop</a:t>
            </a:r>
            <a:r>
              <a:rPr lang="en-US" dirty="0">
                <a:latin typeface="NimbusMonL-Regu"/>
              </a:rPr>
              <a:t>('species</a:t>
            </a:r>
            <a:r>
              <a:rPr lang="en-US" dirty="0" smtClean="0">
                <a:latin typeface="NimbusMonL-Regu"/>
              </a:rPr>
              <a:t>', axis=1</a:t>
            </a:r>
            <a:r>
              <a:rPr lang="en-US" dirty="0">
                <a:latin typeface="NimbusMonL-Regu"/>
              </a:rPr>
              <a:t>)</a:t>
            </a:r>
          </a:p>
          <a:p>
            <a:r>
              <a:rPr lang="en-US" dirty="0">
                <a:latin typeface="NimbusMonL-Regu"/>
              </a:rPr>
              <a:t>print(</a:t>
            </a:r>
            <a:r>
              <a:rPr lang="en-US" dirty="0" err="1">
                <a:latin typeface="NimbusMonL-Regu"/>
              </a:rPr>
              <a:t>iris_x.shape</a:t>
            </a:r>
            <a:r>
              <a:rPr lang="en-US" dirty="0">
                <a:latin typeface="NimbusMonL-Regu"/>
              </a:rPr>
              <a:t>)</a:t>
            </a:r>
          </a:p>
        </p:txBody>
      </p:sp>
      <p:sp>
        <p:nvSpPr>
          <p:cNvPr id="7" name="Rectangle 6"/>
          <p:cNvSpPr/>
          <p:nvPr/>
        </p:nvSpPr>
        <p:spPr>
          <a:xfrm>
            <a:off x="798947" y="1085327"/>
            <a:ext cx="1763624"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err="1" smtClean="0">
                <a:solidFill>
                  <a:srgbClr val="FF0000"/>
                </a:solidFill>
                <a:effectLst>
                  <a:outerShdw blurRad="38100" dist="38100" dir="2700000" algn="tl">
                    <a:srgbClr val="000000">
                      <a:alpha val="43137"/>
                    </a:srgbClr>
                  </a:outerShdw>
                </a:effectLst>
              </a:rPr>
              <a:t>Seaborn</a:t>
            </a:r>
            <a:r>
              <a:rPr lang="en-US" sz="2400" dirty="0" smtClean="0">
                <a:solidFill>
                  <a:srgbClr val="FF0000"/>
                </a:solidFill>
                <a:effectLst>
                  <a:outerShdw blurRad="38100" dist="38100" dir="2700000" algn="tl">
                    <a:srgbClr val="000000">
                      <a:alpha val="43137"/>
                    </a:srgbClr>
                  </a:outerShdw>
                </a:effectLst>
              </a:rPr>
              <a:t>:</a:t>
            </a:r>
            <a:endParaRPr lang="en-US" sz="2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01722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976748"/>
            <a:ext cx="8021782" cy="5355312"/>
          </a:xfrm>
          <a:prstGeom prst="rect">
            <a:avLst/>
          </a:prstGeom>
        </p:spPr>
        <p:txBody>
          <a:bodyPr wrap="square">
            <a:spAutoFit/>
          </a:bodyPr>
          <a:lstStyle/>
          <a:p>
            <a:r>
              <a:rPr lang="en-US" dirty="0">
                <a:solidFill>
                  <a:srgbClr val="0000CC"/>
                </a:solidFill>
              </a:rPr>
              <a:t>from </a:t>
            </a:r>
            <a:r>
              <a:rPr lang="en-US" dirty="0" err="1">
                <a:solidFill>
                  <a:srgbClr val="0000CC"/>
                </a:solidFill>
              </a:rPr>
              <a:t>sklearn.model_selection</a:t>
            </a:r>
            <a:r>
              <a:rPr lang="en-US" dirty="0">
                <a:solidFill>
                  <a:srgbClr val="0000CC"/>
                </a:solidFill>
              </a:rPr>
              <a:t> import </a:t>
            </a:r>
            <a:r>
              <a:rPr lang="en-US" dirty="0" err="1">
                <a:solidFill>
                  <a:srgbClr val="0000CC"/>
                </a:solidFill>
              </a:rPr>
              <a:t>train_test_split</a:t>
            </a:r>
            <a:endParaRPr lang="en-US" dirty="0">
              <a:solidFill>
                <a:srgbClr val="0000CC"/>
              </a:solidFill>
            </a:endParaRPr>
          </a:p>
          <a:p>
            <a:r>
              <a:rPr lang="en-US" dirty="0">
                <a:solidFill>
                  <a:srgbClr val="0000CC"/>
                </a:solidFill>
              </a:rPr>
              <a:t>from </a:t>
            </a:r>
            <a:r>
              <a:rPr lang="en-US" dirty="0" err="1">
                <a:solidFill>
                  <a:srgbClr val="0000CC"/>
                </a:solidFill>
              </a:rPr>
              <a:t>sklearn.datasets</a:t>
            </a:r>
            <a:r>
              <a:rPr lang="en-US" dirty="0">
                <a:solidFill>
                  <a:srgbClr val="0000CC"/>
                </a:solidFill>
              </a:rPr>
              <a:t> import </a:t>
            </a:r>
            <a:r>
              <a:rPr lang="en-US" dirty="0" err="1">
                <a:solidFill>
                  <a:srgbClr val="0000CC"/>
                </a:solidFill>
              </a:rPr>
              <a:t>load_iris</a:t>
            </a:r>
            <a:endParaRPr lang="en-US" dirty="0">
              <a:solidFill>
                <a:srgbClr val="0000CC"/>
              </a:solidFill>
            </a:endParaRPr>
          </a:p>
          <a:p>
            <a:r>
              <a:rPr lang="en-US" dirty="0">
                <a:solidFill>
                  <a:srgbClr val="0000CC"/>
                </a:solidFill>
              </a:rPr>
              <a:t>from </a:t>
            </a:r>
            <a:r>
              <a:rPr lang="en-US" dirty="0" err="1">
                <a:solidFill>
                  <a:srgbClr val="0000CC"/>
                </a:solidFill>
              </a:rPr>
              <a:t>sklearn.metrics</a:t>
            </a:r>
            <a:r>
              <a:rPr lang="en-US" dirty="0">
                <a:solidFill>
                  <a:srgbClr val="0000CC"/>
                </a:solidFill>
              </a:rPr>
              <a:t> import </a:t>
            </a:r>
            <a:r>
              <a:rPr lang="en-US" dirty="0" err="1">
                <a:solidFill>
                  <a:srgbClr val="0000CC"/>
                </a:solidFill>
              </a:rPr>
              <a:t>confusion_matrix</a:t>
            </a:r>
            <a:r>
              <a:rPr lang="en-US" dirty="0">
                <a:solidFill>
                  <a:srgbClr val="0000CC"/>
                </a:solidFill>
              </a:rPr>
              <a:t>, </a:t>
            </a:r>
            <a:r>
              <a:rPr lang="en-US" dirty="0" err="1">
                <a:solidFill>
                  <a:srgbClr val="0000CC"/>
                </a:solidFill>
              </a:rPr>
              <a:t>accuracy_score</a:t>
            </a:r>
            <a:endParaRPr lang="en-US" dirty="0">
              <a:solidFill>
                <a:srgbClr val="0000CC"/>
              </a:solidFill>
            </a:endParaRPr>
          </a:p>
          <a:p>
            <a:r>
              <a:rPr lang="en-US" dirty="0">
                <a:solidFill>
                  <a:srgbClr val="0000CC"/>
                </a:solidFill>
              </a:rPr>
              <a:t>import </a:t>
            </a:r>
            <a:r>
              <a:rPr lang="en-US" dirty="0" err="1">
                <a:solidFill>
                  <a:srgbClr val="0000CC"/>
                </a:solidFill>
              </a:rPr>
              <a:t>seaborn</a:t>
            </a:r>
            <a:r>
              <a:rPr lang="en-US" dirty="0">
                <a:solidFill>
                  <a:srgbClr val="0000CC"/>
                </a:solidFill>
              </a:rPr>
              <a:t> as </a:t>
            </a:r>
            <a:r>
              <a:rPr lang="en-US" dirty="0" err="1">
                <a:solidFill>
                  <a:srgbClr val="0000CC"/>
                </a:solidFill>
              </a:rPr>
              <a:t>sns</a:t>
            </a:r>
            <a:endParaRPr lang="en-US" dirty="0">
              <a:solidFill>
                <a:srgbClr val="0000CC"/>
              </a:solidFill>
            </a:endParaRPr>
          </a:p>
          <a:p>
            <a:r>
              <a:rPr lang="en-US" dirty="0">
                <a:solidFill>
                  <a:srgbClr val="0000CC"/>
                </a:solidFill>
              </a:rPr>
              <a:t>from </a:t>
            </a:r>
            <a:r>
              <a:rPr lang="en-US" dirty="0" err="1">
                <a:solidFill>
                  <a:srgbClr val="0000CC"/>
                </a:solidFill>
              </a:rPr>
              <a:t>sklearn</a:t>
            </a:r>
            <a:r>
              <a:rPr lang="en-US" dirty="0">
                <a:solidFill>
                  <a:srgbClr val="0000CC"/>
                </a:solidFill>
              </a:rPr>
              <a:t> import </a:t>
            </a:r>
            <a:r>
              <a:rPr lang="en-US" dirty="0" err="1">
                <a:solidFill>
                  <a:srgbClr val="0000CC"/>
                </a:solidFill>
              </a:rPr>
              <a:t>svm</a:t>
            </a:r>
            <a:endParaRPr lang="en-US" dirty="0">
              <a:solidFill>
                <a:srgbClr val="0000CC"/>
              </a:solidFill>
            </a:endParaRPr>
          </a:p>
          <a:p>
            <a:r>
              <a:rPr lang="en-US" dirty="0">
                <a:solidFill>
                  <a:srgbClr val="0000CC"/>
                </a:solidFill>
              </a:rPr>
              <a:t>import </a:t>
            </a:r>
            <a:r>
              <a:rPr lang="en-US" dirty="0" err="1">
                <a:solidFill>
                  <a:srgbClr val="0000CC"/>
                </a:solidFill>
              </a:rPr>
              <a:t>matplotlib.pyplot</a:t>
            </a:r>
            <a:r>
              <a:rPr lang="en-US" dirty="0">
                <a:solidFill>
                  <a:srgbClr val="0000CC"/>
                </a:solidFill>
              </a:rPr>
              <a:t> as </a:t>
            </a:r>
            <a:r>
              <a:rPr lang="en-US" dirty="0" smtClean="0">
                <a:solidFill>
                  <a:srgbClr val="0000CC"/>
                </a:solidFill>
              </a:rPr>
              <a:t>plt</a:t>
            </a:r>
          </a:p>
          <a:p>
            <a:endParaRPr lang="en-US" dirty="0"/>
          </a:p>
          <a:p>
            <a:r>
              <a:rPr lang="en-US" dirty="0"/>
              <a:t>iris=</a:t>
            </a:r>
            <a:r>
              <a:rPr lang="en-US" dirty="0" err="1"/>
              <a:t>load_iris</a:t>
            </a:r>
            <a:r>
              <a:rPr lang="en-US" dirty="0"/>
              <a:t>()</a:t>
            </a:r>
          </a:p>
          <a:p>
            <a:r>
              <a:rPr lang="en-US" dirty="0" err="1"/>
              <a:t>xtrain,xtest,ytrain,ytest</a:t>
            </a:r>
            <a:r>
              <a:rPr lang="en-US" dirty="0"/>
              <a:t>=</a:t>
            </a:r>
            <a:r>
              <a:rPr lang="en-US" dirty="0" err="1"/>
              <a:t>train_test_split</a:t>
            </a:r>
            <a:r>
              <a:rPr lang="en-US" dirty="0"/>
              <a:t>(iris['data'], iris['target'], </a:t>
            </a:r>
            <a:r>
              <a:rPr lang="en-US" dirty="0" err="1"/>
              <a:t>random_state</a:t>
            </a:r>
            <a:r>
              <a:rPr lang="en-US" dirty="0"/>
              <a:t>=0,test_size=0.25)		#</a:t>
            </a:r>
            <a:r>
              <a:rPr lang="en-US" dirty="0" err="1"/>
              <a:t>train_size</a:t>
            </a:r>
            <a:r>
              <a:rPr lang="en-US" dirty="0" smtClean="0"/>
              <a:t>=</a:t>
            </a:r>
            <a:endParaRPr lang="en-US" dirty="0"/>
          </a:p>
          <a:p>
            <a:r>
              <a:rPr lang="en-US" dirty="0" err="1"/>
              <a:t>clf</a:t>
            </a:r>
            <a:r>
              <a:rPr lang="en-US" dirty="0"/>
              <a:t> = </a:t>
            </a:r>
            <a:r>
              <a:rPr lang="en-US" dirty="0" err="1"/>
              <a:t>svm.SVC</a:t>
            </a:r>
            <a:r>
              <a:rPr lang="en-US" dirty="0"/>
              <a:t>()</a:t>
            </a:r>
          </a:p>
          <a:p>
            <a:r>
              <a:rPr lang="en-US" dirty="0" err="1"/>
              <a:t>clf.fit</a:t>
            </a:r>
            <a:r>
              <a:rPr lang="en-US" dirty="0"/>
              <a:t>(</a:t>
            </a:r>
            <a:r>
              <a:rPr lang="en-US" dirty="0" err="1"/>
              <a:t>xtrain,ytrain</a:t>
            </a:r>
            <a:r>
              <a:rPr lang="en-US" dirty="0"/>
              <a:t>)</a:t>
            </a:r>
          </a:p>
          <a:p>
            <a:r>
              <a:rPr lang="en-US" dirty="0" err="1"/>
              <a:t>ypredict</a:t>
            </a:r>
            <a:r>
              <a:rPr lang="en-US" dirty="0"/>
              <a:t>=</a:t>
            </a:r>
            <a:r>
              <a:rPr lang="en-US" dirty="0" err="1"/>
              <a:t>clf.predict</a:t>
            </a:r>
            <a:r>
              <a:rPr lang="en-US" dirty="0"/>
              <a:t>(</a:t>
            </a:r>
            <a:r>
              <a:rPr lang="en-US" dirty="0" err="1"/>
              <a:t>xtest</a:t>
            </a:r>
            <a:r>
              <a:rPr lang="en-US" dirty="0"/>
              <a:t>)</a:t>
            </a:r>
          </a:p>
          <a:p>
            <a:r>
              <a:rPr lang="en-US" dirty="0"/>
              <a:t>mat=</a:t>
            </a:r>
            <a:r>
              <a:rPr lang="en-US" dirty="0" err="1"/>
              <a:t>confusion_matrix</a:t>
            </a:r>
            <a:r>
              <a:rPr lang="en-US" dirty="0"/>
              <a:t>(</a:t>
            </a:r>
            <a:r>
              <a:rPr lang="en-US" dirty="0" err="1"/>
              <a:t>ytest,ypredict</a:t>
            </a:r>
            <a:r>
              <a:rPr lang="en-US" dirty="0"/>
              <a:t>)</a:t>
            </a:r>
          </a:p>
          <a:p>
            <a:r>
              <a:rPr lang="en-US" dirty="0" err="1"/>
              <a:t>acr</a:t>
            </a:r>
            <a:r>
              <a:rPr lang="en-US" dirty="0"/>
              <a:t>=</a:t>
            </a:r>
            <a:r>
              <a:rPr lang="en-US" dirty="0" err="1"/>
              <a:t>accuracy_score</a:t>
            </a:r>
            <a:r>
              <a:rPr lang="en-US" dirty="0"/>
              <a:t>(</a:t>
            </a:r>
            <a:r>
              <a:rPr lang="en-US" dirty="0" err="1"/>
              <a:t>ytest,ypredict</a:t>
            </a:r>
            <a:r>
              <a:rPr lang="en-US" dirty="0"/>
              <a:t>)</a:t>
            </a:r>
          </a:p>
          <a:p>
            <a:r>
              <a:rPr lang="en-US" dirty="0" err="1"/>
              <a:t>sns.heatmap</a:t>
            </a:r>
            <a:r>
              <a:rPr lang="en-US" dirty="0"/>
              <a:t>(mat, </a:t>
            </a:r>
            <a:r>
              <a:rPr lang="en-US" dirty="0" err="1"/>
              <a:t>annot</a:t>
            </a:r>
            <a:r>
              <a:rPr lang="en-US" dirty="0"/>
              <a:t>=True, square=True, </a:t>
            </a:r>
            <a:r>
              <a:rPr lang="en-US" dirty="0" err="1"/>
              <a:t>cbar</a:t>
            </a:r>
            <a:r>
              <a:rPr lang="en-US" dirty="0"/>
              <a:t>=False)</a:t>
            </a:r>
          </a:p>
          <a:p>
            <a:r>
              <a:rPr lang="en-US" dirty="0" err="1"/>
              <a:t>plt.xlabel</a:t>
            </a:r>
            <a:r>
              <a:rPr lang="en-US" dirty="0"/>
              <a:t>('predicted value:')</a:t>
            </a:r>
          </a:p>
          <a:p>
            <a:r>
              <a:rPr lang="en-US" dirty="0" err="1"/>
              <a:t>plt.ylabel</a:t>
            </a:r>
            <a:r>
              <a:rPr lang="en-US" dirty="0"/>
              <a:t>('true value:')</a:t>
            </a:r>
          </a:p>
          <a:p>
            <a:r>
              <a:rPr lang="en-US" dirty="0"/>
              <a:t>print('\</a:t>
            </a:r>
            <a:r>
              <a:rPr lang="en-US" dirty="0" err="1"/>
              <a:t>nAccuracy</a:t>
            </a:r>
            <a:r>
              <a:rPr lang="en-US" dirty="0"/>
              <a:t> Score: \n', </a:t>
            </a:r>
            <a:r>
              <a:rPr lang="en-US" dirty="0" err="1"/>
              <a:t>acr</a:t>
            </a:r>
            <a:r>
              <a:rPr lang="en-US" dirty="0"/>
              <a:t>)</a:t>
            </a:r>
          </a:p>
        </p:txBody>
      </p:sp>
      <p:sp>
        <p:nvSpPr>
          <p:cNvPr id="5" name="TextBox 4"/>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3" name="Date Placeholder 2"/>
          <p:cNvSpPr>
            <a:spLocks noGrp="1"/>
          </p:cNvSpPr>
          <p:nvPr>
            <p:ph type="dt" sz="half" idx="10"/>
          </p:nvPr>
        </p:nvSpPr>
        <p:spPr/>
        <p:txBody>
          <a:bodyPr/>
          <a:lstStyle/>
          <a:p>
            <a:r>
              <a:rPr lang="en-US" smtClean="0"/>
              <a:t>4/3/2018</a:t>
            </a:r>
            <a:endParaRPr lang="en-US"/>
          </a:p>
        </p:txBody>
      </p:sp>
      <p:sp>
        <p:nvSpPr>
          <p:cNvPr id="4" name="Footer Placeholder 3"/>
          <p:cNvSpPr>
            <a:spLocks noGrp="1"/>
          </p:cNvSpPr>
          <p:nvPr>
            <p:ph type="ftr" sz="quarter" idx="11"/>
          </p:nvPr>
        </p:nvSpPr>
        <p:spPr/>
        <p:txBody>
          <a:bodyPr/>
          <a:lstStyle/>
          <a:p>
            <a:r>
              <a:rPr lang="en-US" smtClean="0"/>
              <a:t>Macine Learning                            FUUAST</a:t>
            </a:r>
            <a:endParaRPr lang="en-US"/>
          </a:p>
        </p:txBody>
      </p:sp>
      <p:sp>
        <p:nvSpPr>
          <p:cNvPr id="6" name="Slide Number Placeholder 5"/>
          <p:cNvSpPr>
            <a:spLocks noGrp="1"/>
          </p:cNvSpPr>
          <p:nvPr>
            <p:ph type="sldNum" sz="quarter" idx="12"/>
          </p:nvPr>
        </p:nvSpPr>
        <p:spPr/>
        <p:txBody>
          <a:bodyPr/>
          <a:lstStyle/>
          <a:p>
            <a:fld id="{6F009730-05F9-4472-8C24-12BC3DA3AE0D}" type="slidenum">
              <a:rPr lang="en-US" smtClean="0"/>
              <a:t>36</a:t>
            </a:fld>
            <a:endParaRPr lang="en-US"/>
          </a:p>
        </p:txBody>
      </p:sp>
      <p:cxnSp>
        <p:nvCxnSpPr>
          <p:cNvPr id="7" name="Straight Connector 6"/>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68870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5" name="Date Placeholder 4"/>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37</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
        <p:nvSpPr>
          <p:cNvPr id="9" name="Rectangle 8"/>
          <p:cNvSpPr/>
          <p:nvPr/>
        </p:nvSpPr>
        <p:spPr>
          <a:xfrm>
            <a:off x="798947" y="1085327"/>
            <a:ext cx="6075766"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err="1" smtClean="0">
                <a:solidFill>
                  <a:srgbClr val="FF0000"/>
                </a:solidFill>
                <a:effectLst>
                  <a:outerShdw blurRad="38100" dist="38100" dir="2700000" algn="tl">
                    <a:srgbClr val="000000">
                      <a:alpha val="43137"/>
                    </a:srgbClr>
                  </a:outerShdw>
                </a:effectLst>
              </a:rPr>
              <a:t>Seaborn</a:t>
            </a:r>
            <a:r>
              <a:rPr lang="en-US" sz="2400" dirty="0" smtClean="0">
                <a:solidFill>
                  <a:srgbClr val="FF0000"/>
                </a:solidFill>
                <a:effectLst>
                  <a:outerShdw blurRad="38100" dist="38100" dir="2700000" algn="tl">
                    <a:srgbClr val="000000">
                      <a:alpha val="43137"/>
                    </a:srgbClr>
                  </a:outerShdw>
                </a:effectLst>
              </a:rPr>
              <a:t>, Confusion Matrix, Accuracy Score:</a:t>
            </a:r>
            <a:endParaRPr lang="en-US" sz="2400" dirty="0">
              <a:solidFill>
                <a:srgbClr val="FF0000"/>
              </a:solidFill>
              <a:effectLst>
                <a:outerShdw blurRad="38100" dist="38100" dir="2700000" algn="tl">
                  <a:srgbClr val="000000">
                    <a:alpha val="43137"/>
                  </a:srgbClr>
                </a:outerShdw>
              </a:effectLst>
            </a:endParaRPr>
          </a:p>
        </p:txBody>
      </p:sp>
      <p:sp>
        <p:nvSpPr>
          <p:cNvPr id="10" name="Rectangle 9"/>
          <p:cNvSpPr/>
          <p:nvPr/>
        </p:nvSpPr>
        <p:spPr>
          <a:xfrm>
            <a:off x="1281634" y="1484789"/>
            <a:ext cx="7862366" cy="4708981"/>
          </a:xfrm>
          <a:prstGeom prst="rect">
            <a:avLst/>
          </a:prstGeom>
        </p:spPr>
        <p:txBody>
          <a:bodyPr wrap="square">
            <a:spAutoFit/>
          </a:bodyPr>
          <a:lstStyle/>
          <a:p>
            <a:r>
              <a:rPr lang="en-US" dirty="0">
                <a:solidFill>
                  <a:srgbClr val="0000CC"/>
                </a:solidFill>
                <a:latin typeface="NimbusMonL-Regu"/>
              </a:rPr>
              <a:t>from </a:t>
            </a:r>
            <a:r>
              <a:rPr lang="en-US" dirty="0" err="1">
                <a:solidFill>
                  <a:srgbClr val="0000CC"/>
                </a:solidFill>
                <a:latin typeface="NimbusMonL-Regu"/>
              </a:rPr>
              <a:t>sklearn</a:t>
            </a:r>
            <a:r>
              <a:rPr lang="en-US" dirty="0">
                <a:solidFill>
                  <a:srgbClr val="0000CC"/>
                </a:solidFill>
                <a:latin typeface="NimbusMonL-Regu"/>
              </a:rPr>
              <a:t> import </a:t>
            </a:r>
            <a:r>
              <a:rPr lang="en-US" dirty="0" err="1">
                <a:solidFill>
                  <a:srgbClr val="0000CC"/>
                </a:solidFill>
                <a:latin typeface="NimbusMonL-Regu"/>
              </a:rPr>
              <a:t>svm</a:t>
            </a:r>
            <a:endParaRPr lang="en-US" dirty="0">
              <a:solidFill>
                <a:srgbClr val="0000CC"/>
              </a:solidFill>
              <a:latin typeface="NimbusMonL-Regu"/>
            </a:endParaRPr>
          </a:p>
          <a:p>
            <a:r>
              <a:rPr lang="en-US" dirty="0">
                <a:solidFill>
                  <a:srgbClr val="0000CC"/>
                </a:solidFill>
                <a:latin typeface="NimbusMonL-Regu"/>
              </a:rPr>
              <a:t>from </a:t>
            </a:r>
            <a:r>
              <a:rPr lang="en-US" dirty="0" err="1">
                <a:solidFill>
                  <a:srgbClr val="0000CC"/>
                </a:solidFill>
                <a:latin typeface="NimbusMonL-Regu"/>
              </a:rPr>
              <a:t>sklearn</a:t>
            </a:r>
            <a:r>
              <a:rPr lang="en-US" dirty="0">
                <a:solidFill>
                  <a:srgbClr val="0000CC"/>
                </a:solidFill>
                <a:latin typeface="NimbusMonL-Regu"/>
              </a:rPr>
              <a:t> import datasets</a:t>
            </a:r>
          </a:p>
          <a:p>
            <a:r>
              <a:rPr lang="en-US" dirty="0">
                <a:solidFill>
                  <a:srgbClr val="0000CC"/>
                </a:solidFill>
                <a:latin typeface="NimbusMonL-Regu"/>
              </a:rPr>
              <a:t>from </a:t>
            </a:r>
            <a:r>
              <a:rPr lang="en-US" dirty="0" err="1">
                <a:solidFill>
                  <a:srgbClr val="0000CC"/>
                </a:solidFill>
                <a:latin typeface="NimbusMonL-Regu"/>
              </a:rPr>
              <a:t>sklearn.metrics</a:t>
            </a:r>
            <a:r>
              <a:rPr lang="en-US" dirty="0">
                <a:solidFill>
                  <a:srgbClr val="0000CC"/>
                </a:solidFill>
                <a:latin typeface="NimbusMonL-Regu"/>
              </a:rPr>
              <a:t> import </a:t>
            </a:r>
            <a:r>
              <a:rPr lang="en-US" dirty="0" err="1">
                <a:solidFill>
                  <a:srgbClr val="0000CC"/>
                </a:solidFill>
                <a:latin typeface="NimbusMonL-Regu"/>
              </a:rPr>
              <a:t>confusion_matrix</a:t>
            </a:r>
            <a:r>
              <a:rPr lang="en-US" dirty="0" smtClean="0">
                <a:solidFill>
                  <a:srgbClr val="0000CC"/>
                </a:solidFill>
                <a:latin typeface="NimbusMonL-Regu"/>
              </a:rPr>
              <a:t>, </a:t>
            </a:r>
            <a:r>
              <a:rPr lang="en-US" dirty="0" err="1" smtClean="0">
                <a:solidFill>
                  <a:srgbClr val="0000CC"/>
                </a:solidFill>
                <a:latin typeface="NimbusMonL-Regu"/>
              </a:rPr>
              <a:t>accuracy_score</a:t>
            </a:r>
            <a:endParaRPr lang="en-US" dirty="0">
              <a:solidFill>
                <a:srgbClr val="0000CC"/>
              </a:solidFill>
              <a:latin typeface="NimbusMonL-Regu"/>
            </a:endParaRPr>
          </a:p>
          <a:p>
            <a:r>
              <a:rPr lang="en-US" dirty="0">
                <a:solidFill>
                  <a:srgbClr val="0000CC"/>
                </a:solidFill>
                <a:latin typeface="NimbusMonL-Regu"/>
              </a:rPr>
              <a:t>import </a:t>
            </a:r>
            <a:r>
              <a:rPr lang="en-US" dirty="0" err="1">
                <a:solidFill>
                  <a:srgbClr val="0000CC"/>
                </a:solidFill>
                <a:latin typeface="NimbusMonL-Regu"/>
              </a:rPr>
              <a:t>seaborn</a:t>
            </a:r>
            <a:r>
              <a:rPr lang="en-US" dirty="0">
                <a:solidFill>
                  <a:srgbClr val="0000CC"/>
                </a:solidFill>
                <a:latin typeface="NimbusMonL-Regu"/>
              </a:rPr>
              <a:t> as </a:t>
            </a:r>
            <a:r>
              <a:rPr lang="en-US" dirty="0" err="1">
                <a:solidFill>
                  <a:srgbClr val="0000CC"/>
                </a:solidFill>
                <a:latin typeface="NimbusMonL-Regu"/>
              </a:rPr>
              <a:t>sns</a:t>
            </a:r>
            <a:endParaRPr lang="en-US" dirty="0">
              <a:solidFill>
                <a:srgbClr val="0000CC"/>
              </a:solidFill>
              <a:latin typeface="NimbusMonL-Regu"/>
            </a:endParaRPr>
          </a:p>
          <a:p>
            <a:r>
              <a:rPr lang="en-US" dirty="0">
                <a:solidFill>
                  <a:srgbClr val="0000CC"/>
                </a:solidFill>
                <a:latin typeface="NimbusMonL-Regu"/>
              </a:rPr>
              <a:t>import </a:t>
            </a:r>
            <a:r>
              <a:rPr lang="en-US" dirty="0" err="1">
                <a:solidFill>
                  <a:srgbClr val="0000CC"/>
                </a:solidFill>
                <a:latin typeface="NimbusMonL-Regu"/>
              </a:rPr>
              <a:t>matplotlib.pyplot</a:t>
            </a:r>
            <a:r>
              <a:rPr lang="en-US" dirty="0">
                <a:solidFill>
                  <a:srgbClr val="0000CC"/>
                </a:solidFill>
                <a:latin typeface="NimbusMonL-Regu"/>
              </a:rPr>
              <a:t> as </a:t>
            </a:r>
            <a:r>
              <a:rPr lang="en-US" dirty="0" smtClean="0">
                <a:solidFill>
                  <a:srgbClr val="0000CC"/>
                </a:solidFill>
                <a:latin typeface="NimbusMonL-Regu"/>
              </a:rPr>
              <a:t>plt</a:t>
            </a:r>
          </a:p>
          <a:p>
            <a:endParaRPr lang="en-US" sz="1200" dirty="0">
              <a:solidFill>
                <a:srgbClr val="0000CC"/>
              </a:solidFill>
            </a:endParaRPr>
          </a:p>
          <a:p>
            <a:r>
              <a:rPr lang="en-US" dirty="0">
                <a:latin typeface="NimbusMonL-Regu"/>
              </a:rPr>
              <a:t>digits=</a:t>
            </a:r>
            <a:r>
              <a:rPr lang="en-US" dirty="0" err="1">
                <a:latin typeface="NimbusMonL-Regu"/>
              </a:rPr>
              <a:t>datasets.load_digits</a:t>
            </a:r>
            <a:r>
              <a:rPr lang="en-US" dirty="0">
                <a:latin typeface="NimbusMonL-Regu"/>
              </a:rPr>
              <a:t>()</a:t>
            </a:r>
          </a:p>
          <a:p>
            <a:r>
              <a:rPr lang="en-US" dirty="0" smtClean="0">
                <a:latin typeface="NimbusMonL-Regu"/>
              </a:rPr>
              <a:t>				#print(</a:t>
            </a:r>
            <a:r>
              <a:rPr lang="en-US" dirty="0" err="1" smtClean="0">
                <a:latin typeface="NimbusMonL-Regu"/>
              </a:rPr>
              <a:t>digits.data.shape</a:t>
            </a:r>
            <a:r>
              <a:rPr lang="en-US" dirty="0" smtClean="0">
                <a:latin typeface="NimbusMonL-Regu"/>
              </a:rPr>
              <a:t>())</a:t>
            </a:r>
            <a:endParaRPr lang="en-US" dirty="0">
              <a:latin typeface="NimbusMonL-Regu"/>
            </a:endParaRPr>
          </a:p>
          <a:p>
            <a:r>
              <a:rPr lang="en-US" dirty="0" err="1">
                <a:latin typeface="NimbusMonL-Regu"/>
              </a:rPr>
              <a:t>clf</a:t>
            </a:r>
            <a:r>
              <a:rPr lang="en-US" dirty="0">
                <a:latin typeface="NimbusMonL-Regu"/>
              </a:rPr>
              <a:t> = </a:t>
            </a:r>
            <a:r>
              <a:rPr lang="en-US" dirty="0" err="1">
                <a:latin typeface="NimbusMonL-Regu"/>
              </a:rPr>
              <a:t>svm.SVC</a:t>
            </a:r>
            <a:r>
              <a:rPr lang="en-US" dirty="0">
                <a:latin typeface="NimbusMonL-Regu"/>
              </a:rPr>
              <a:t>(gamma=0.001)</a:t>
            </a:r>
          </a:p>
          <a:p>
            <a:r>
              <a:rPr lang="en-US" dirty="0" err="1">
                <a:latin typeface="NimbusMonL-Regu"/>
              </a:rPr>
              <a:t>clf.fit</a:t>
            </a:r>
            <a:r>
              <a:rPr lang="en-US" dirty="0">
                <a:latin typeface="NimbusMonL-Regu"/>
              </a:rPr>
              <a:t>(</a:t>
            </a:r>
            <a:r>
              <a:rPr lang="en-US" dirty="0" err="1">
                <a:latin typeface="NimbusMonL-Regu"/>
              </a:rPr>
              <a:t>digits.data</a:t>
            </a:r>
            <a:r>
              <a:rPr lang="en-US" dirty="0">
                <a:latin typeface="NimbusMonL-Regu"/>
              </a:rPr>
              <a:t>[:1000], </a:t>
            </a:r>
            <a:r>
              <a:rPr lang="en-US" dirty="0" err="1">
                <a:latin typeface="NimbusMonL-Regu"/>
              </a:rPr>
              <a:t>digits.target</a:t>
            </a:r>
            <a:r>
              <a:rPr lang="en-US" dirty="0">
                <a:latin typeface="NimbusMonL-Regu"/>
              </a:rPr>
              <a:t>[:1000])</a:t>
            </a:r>
          </a:p>
          <a:p>
            <a:r>
              <a:rPr lang="en-US" dirty="0" smtClean="0">
                <a:latin typeface="NimbusMonL-Regu"/>
              </a:rPr>
              <a:t>predicted=</a:t>
            </a:r>
            <a:r>
              <a:rPr lang="en-US" dirty="0" err="1" smtClean="0">
                <a:latin typeface="NimbusMonL-Regu"/>
              </a:rPr>
              <a:t>clf.predict</a:t>
            </a:r>
            <a:r>
              <a:rPr lang="en-US" dirty="0" smtClean="0">
                <a:latin typeface="NimbusMonL-Regu"/>
              </a:rPr>
              <a:t>(</a:t>
            </a:r>
            <a:r>
              <a:rPr lang="en-US" dirty="0" err="1" smtClean="0">
                <a:latin typeface="NimbusMonL-Regu"/>
              </a:rPr>
              <a:t>digits.data</a:t>
            </a:r>
            <a:r>
              <a:rPr lang="en-US" dirty="0" smtClean="0">
                <a:latin typeface="NimbusMonL-Regu"/>
              </a:rPr>
              <a:t>[1000</a:t>
            </a:r>
            <a:r>
              <a:rPr lang="en-US" dirty="0">
                <a:latin typeface="NimbusMonL-Regu"/>
              </a:rPr>
              <a:t>:])</a:t>
            </a:r>
          </a:p>
          <a:p>
            <a:r>
              <a:rPr lang="en-US" dirty="0">
                <a:latin typeface="NimbusMonL-Regu"/>
              </a:rPr>
              <a:t>mat=</a:t>
            </a:r>
            <a:r>
              <a:rPr lang="en-US" dirty="0" err="1">
                <a:latin typeface="NimbusMonL-Regu"/>
              </a:rPr>
              <a:t>confusion_matrix</a:t>
            </a:r>
            <a:r>
              <a:rPr lang="en-US" dirty="0">
                <a:latin typeface="NimbusMonL-Regu"/>
              </a:rPr>
              <a:t>(</a:t>
            </a:r>
            <a:r>
              <a:rPr lang="en-US" dirty="0" err="1">
                <a:latin typeface="NimbusMonL-Regu"/>
              </a:rPr>
              <a:t>digits.target</a:t>
            </a:r>
            <a:r>
              <a:rPr lang="en-US" dirty="0">
                <a:latin typeface="NimbusMonL-Regu"/>
              </a:rPr>
              <a:t>[1000:],</a:t>
            </a:r>
            <a:r>
              <a:rPr lang="en-US" dirty="0" smtClean="0">
                <a:latin typeface="NimbusMonL-Regu"/>
              </a:rPr>
              <a:t>predicted)</a:t>
            </a:r>
            <a:endParaRPr lang="en-US" dirty="0">
              <a:latin typeface="NimbusMonL-Regu"/>
            </a:endParaRPr>
          </a:p>
          <a:p>
            <a:r>
              <a:rPr lang="en-US" dirty="0" err="1">
                <a:latin typeface="NimbusMonL-Regu"/>
              </a:rPr>
              <a:t>acr</a:t>
            </a:r>
            <a:r>
              <a:rPr lang="en-US" dirty="0">
                <a:latin typeface="NimbusMonL-Regu"/>
              </a:rPr>
              <a:t>=</a:t>
            </a:r>
            <a:r>
              <a:rPr lang="en-US" dirty="0" err="1">
                <a:latin typeface="NimbusMonL-Regu"/>
              </a:rPr>
              <a:t>accuracy_score</a:t>
            </a:r>
            <a:r>
              <a:rPr lang="en-US" dirty="0">
                <a:latin typeface="NimbusMonL-Regu"/>
              </a:rPr>
              <a:t>(</a:t>
            </a:r>
            <a:r>
              <a:rPr lang="en-US" dirty="0" err="1">
                <a:latin typeface="NimbusMonL-Regu"/>
              </a:rPr>
              <a:t>digits.target</a:t>
            </a:r>
            <a:r>
              <a:rPr lang="en-US" dirty="0">
                <a:latin typeface="NimbusMonL-Regu"/>
              </a:rPr>
              <a:t>[1000:],</a:t>
            </a:r>
            <a:r>
              <a:rPr lang="en-US" dirty="0" smtClean="0">
                <a:latin typeface="NimbusMonL-Regu"/>
              </a:rPr>
              <a:t>predicted)</a:t>
            </a:r>
            <a:endParaRPr lang="en-US" dirty="0">
              <a:latin typeface="NimbusMonL-Regu"/>
            </a:endParaRPr>
          </a:p>
          <a:p>
            <a:r>
              <a:rPr lang="en-US" dirty="0">
                <a:latin typeface="NimbusMonL-Regu"/>
              </a:rPr>
              <a:t>sns.heatmap(mat, </a:t>
            </a:r>
            <a:r>
              <a:rPr lang="en-US" dirty="0" err="1">
                <a:latin typeface="NimbusMonL-Regu"/>
              </a:rPr>
              <a:t>annot</a:t>
            </a:r>
            <a:r>
              <a:rPr lang="en-US" dirty="0">
                <a:latin typeface="NimbusMonL-Regu"/>
              </a:rPr>
              <a:t>=True, square=True, </a:t>
            </a:r>
            <a:r>
              <a:rPr lang="en-US" dirty="0" err="1">
                <a:latin typeface="NimbusMonL-Regu"/>
              </a:rPr>
              <a:t>cbar</a:t>
            </a:r>
            <a:r>
              <a:rPr lang="en-US" dirty="0">
                <a:latin typeface="NimbusMonL-Regu"/>
              </a:rPr>
              <a:t>=False)</a:t>
            </a:r>
          </a:p>
          <a:p>
            <a:r>
              <a:rPr lang="en-US" dirty="0" err="1">
                <a:latin typeface="NimbusMonL-Regu"/>
              </a:rPr>
              <a:t>plt.xlabel</a:t>
            </a:r>
            <a:r>
              <a:rPr lang="en-US" dirty="0">
                <a:latin typeface="NimbusMonL-Regu"/>
              </a:rPr>
              <a:t>('</a:t>
            </a:r>
            <a:r>
              <a:rPr lang="en-US" dirty="0" err="1">
                <a:latin typeface="NimbusMonL-Regu"/>
              </a:rPr>
              <a:t>predicted_value</a:t>
            </a:r>
            <a:r>
              <a:rPr lang="en-US" dirty="0">
                <a:latin typeface="NimbusMonL-Regu"/>
              </a:rPr>
              <a:t>')</a:t>
            </a:r>
          </a:p>
          <a:p>
            <a:r>
              <a:rPr lang="en-US" dirty="0" err="1">
                <a:latin typeface="NimbusMonL-Regu"/>
              </a:rPr>
              <a:t>plt.ylabel</a:t>
            </a:r>
            <a:r>
              <a:rPr lang="en-US" dirty="0">
                <a:latin typeface="NimbusMonL-Regu"/>
              </a:rPr>
              <a:t>('true value:')</a:t>
            </a:r>
          </a:p>
          <a:p>
            <a:r>
              <a:rPr lang="en-US" dirty="0">
                <a:latin typeface="NimbusMonL-Regu"/>
              </a:rPr>
              <a:t>print('\</a:t>
            </a:r>
            <a:r>
              <a:rPr lang="en-US" dirty="0" err="1">
                <a:latin typeface="NimbusMonL-Regu"/>
              </a:rPr>
              <a:t>nAccuracy</a:t>
            </a:r>
            <a:r>
              <a:rPr lang="en-US" dirty="0">
                <a:latin typeface="NimbusMonL-Regu"/>
              </a:rPr>
              <a:t> Score: \n', </a:t>
            </a:r>
            <a:r>
              <a:rPr lang="en-US" dirty="0" err="1">
                <a:latin typeface="NimbusMonL-Regu"/>
              </a:rPr>
              <a:t>acr</a:t>
            </a:r>
            <a:r>
              <a:rPr lang="en-US" dirty="0">
                <a:latin typeface="NimbusMonL-Regu"/>
              </a:rPr>
              <a:t>)</a:t>
            </a:r>
          </a:p>
        </p:txBody>
      </p:sp>
    </p:spTree>
    <p:extLst>
      <p:ext uri="{BB962C8B-B14F-4D97-AF65-F5344CB8AC3E}">
        <p14:creationId xmlns:p14="http://schemas.microsoft.com/office/powerpoint/2010/main" val="4584518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2" name="Date Placeholder 1"/>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38</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
        <p:nvSpPr>
          <p:cNvPr id="9" name="Rectangle 8"/>
          <p:cNvSpPr/>
          <p:nvPr/>
        </p:nvSpPr>
        <p:spPr>
          <a:xfrm>
            <a:off x="798947" y="1085327"/>
            <a:ext cx="2397708"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Decision Tree:</a:t>
            </a:r>
            <a:endParaRPr lang="en-US" sz="2400"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1257302" y="1742108"/>
            <a:ext cx="7763605" cy="3970318"/>
          </a:xfrm>
          <a:prstGeom prst="rect">
            <a:avLst/>
          </a:prstGeom>
          <a:noFill/>
        </p:spPr>
        <p:txBody>
          <a:bodyPr wrap="square" rtlCol="0">
            <a:spAutoFit/>
          </a:bodyPr>
          <a:lstStyle/>
          <a:p>
            <a:r>
              <a:rPr lang="en-US" b="1" dirty="0">
                <a:solidFill>
                  <a:srgbClr val="000099"/>
                </a:solidFill>
                <a:latin typeface="medium-content-sans-serif-font"/>
              </a:rPr>
              <a:t>Decision Trees </a:t>
            </a:r>
            <a:r>
              <a:rPr lang="en-US" dirty="0"/>
              <a:t> or CART (Classification and Regression Trees)are a </a:t>
            </a:r>
            <a:r>
              <a:rPr lang="en-US" dirty="0" smtClean="0"/>
              <a:t>non-parametric </a:t>
            </a:r>
            <a:r>
              <a:rPr lang="en-US" dirty="0"/>
              <a:t>supervised learning method used </a:t>
            </a:r>
            <a:r>
              <a:rPr lang="en-US" dirty="0" smtClean="0"/>
              <a:t>for</a:t>
            </a:r>
            <a:r>
              <a:rPr lang="en-US" dirty="0"/>
              <a:t> classification and regression. The goal is to create a model that predicts the value of a target variable by learning simple decision rules inferred from the data features.</a:t>
            </a:r>
          </a:p>
          <a:p>
            <a:endParaRPr lang="en-US" dirty="0"/>
          </a:p>
          <a:p>
            <a:pPr>
              <a:tabLst>
                <a:tab pos="228600" algn="l"/>
                <a:tab pos="457200" algn="l"/>
                <a:tab pos="914400" algn="l"/>
              </a:tabLst>
            </a:pPr>
            <a:r>
              <a:rPr lang="en-US" b="1" dirty="0">
                <a:solidFill>
                  <a:srgbClr val="000099"/>
                </a:solidFill>
                <a:latin typeface="medium-content-sans-serif-font"/>
              </a:rPr>
              <a:t>Advantages of CART</a:t>
            </a:r>
          </a:p>
          <a:p>
            <a:pPr marL="342900" indent="-342900">
              <a:buFont typeface="Wingdings" panose="05000000000000000000" pitchFamily="2" charset="2"/>
              <a:buChar char="v"/>
              <a:tabLst>
                <a:tab pos="457200" algn="l"/>
                <a:tab pos="914400" algn="l"/>
              </a:tabLst>
            </a:pPr>
            <a:r>
              <a:rPr lang="en-US" dirty="0" smtClean="0"/>
              <a:t>Simple </a:t>
            </a:r>
            <a:r>
              <a:rPr lang="en-US" dirty="0"/>
              <a:t>to understand, interpret, visualize</a:t>
            </a:r>
            <a:r>
              <a:rPr lang="en-US" dirty="0" smtClean="0"/>
              <a:t>.</a:t>
            </a:r>
          </a:p>
          <a:p>
            <a:pPr marL="285750" indent="-285750">
              <a:buFont typeface="Wingdings" panose="05000000000000000000" pitchFamily="2" charset="2"/>
              <a:buChar char="v"/>
              <a:tabLst>
                <a:tab pos="228600" algn="l"/>
                <a:tab pos="457200" algn="l"/>
                <a:tab pos="914400" algn="l"/>
              </a:tabLst>
            </a:pPr>
            <a:r>
              <a:rPr lang="en-US" dirty="0"/>
              <a:t> </a:t>
            </a:r>
            <a:r>
              <a:rPr lang="en-US" dirty="0" smtClean="0"/>
              <a:t>Decision </a:t>
            </a:r>
            <a:r>
              <a:rPr lang="en-US" dirty="0"/>
              <a:t>trees </a:t>
            </a:r>
            <a:r>
              <a:rPr lang="en-US" i="1" dirty="0"/>
              <a:t>implicitly perform variable screening or feature </a:t>
            </a:r>
            <a:r>
              <a:rPr lang="en-US" i="1" dirty="0" smtClean="0"/>
              <a:t>selection.</a:t>
            </a:r>
          </a:p>
          <a:p>
            <a:pPr marL="285750" indent="-285750">
              <a:buFont typeface="Wingdings" panose="05000000000000000000" pitchFamily="2" charset="2"/>
              <a:buChar char="v"/>
              <a:tabLst>
                <a:tab pos="228600" algn="l"/>
                <a:tab pos="457200" algn="l"/>
                <a:tab pos="914400" algn="l"/>
              </a:tabLst>
            </a:pPr>
            <a:r>
              <a:rPr lang="en-US" i="1" dirty="0"/>
              <a:t> </a:t>
            </a:r>
            <a:r>
              <a:rPr lang="en-US" dirty="0" smtClean="0"/>
              <a:t>Can</a:t>
            </a:r>
            <a:r>
              <a:rPr lang="en-US" i="1" dirty="0"/>
              <a:t> handle both numerical and categorical data</a:t>
            </a:r>
            <a:r>
              <a:rPr lang="en-US" dirty="0"/>
              <a:t>. </a:t>
            </a:r>
            <a:r>
              <a:rPr lang="en-US" dirty="0" smtClean="0"/>
              <a:t>Can also</a:t>
            </a:r>
            <a:r>
              <a:rPr lang="en-US" dirty="0"/>
              <a:t> </a:t>
            </a:r>
            <a:r>
              <a:rPr lang="en-US" i="1" dirty="0"/>
              <a:t>handle </a:t>
            </a:r>
            <a:r>
              <a:rPr lang="en-US" i="1" dirty="0" smtClean="0"/>
              <a:t>	multi-output </a:t>
            </a:r>
            <a:r>
              <a:rPr lang="en-US" i="1" dirty="0"/>
              <a:t>problems</a:t>
            </a:r>
            <a:r>
              <a:rPr lang="en-US" i="1" dirty="0" smtClean="0"/>
              <a:t>.</a:t>
            </a:r>
          </a:p>
          <a:p>
            <a:pPr marL="285750" indent="-285750">
              <a:buFont typeface="Wingdings" panose="05000000000000000000" pitchFamily="2" charset="2"/>
              <a:buChar char="v"/>
              <a:tabLst>
                <a:tab pos="228600" algn="l"/>
                <a:tab pos="457200" algn="l"/>
                <a:tab pos="914400" algn="l"/>
              </a:tabLst>
            </a:pPr>
            <a:r>
              <a:rPr lang="en-US" i="1" dirty="0"/>
              <a:t> </a:t>
            </a:r>
            <a:r>
              <a:rPr lang="en-US" dirty="0" smtClean="0"/>
              <a:t>Decision </a:t>
            </a:r>
            <a:r>
              <a:rPr lang="en-US" dirty="0"/>
              <a:t>trees require relatively </a:t>
            </a:r>
            <a:r>
              <a:rPr lang="en-US" i="1" dirty="0"/>
              <a:t>little effort from users for data </a:t>
            </a:r>
            <a:r>
              <a:rPr lang="en-US" i="1" dirty="0" smtClean="0"/>
              <a:t>preparation.</a:t>
            </a:r>
          </a:p>
          <a:p>
            <a:pPr marL="285750" indent="-285750">
              <a:buFont typeface="Wingdings" panose="05000000000000000000" pitchFamily="2" charset="2"/>
              <a:buChar char="v"/>
              <a:tabLst>
                <a:tab pos="228600" algn="l"/>
                <a:tab pos="457200" algn="l"/>
                <a:tab pos="914400" algn="l"/>
              </a:tabLst>
            </a:pPr>
            <a:r>
              <a:rPr lang="en-US" i="1" dirty="0"/>
              <a:t> </a:t>
            </a:r>
            <a:r>
              <a:rPr lang="en-US" i="1" dirty="0" smtClean="0"/>
              <a:t>Nonlinear </a:t>
            </a:r>
            <a:r>
              <a:rPr lang="en-US" i="1" dirty="0"/>
              <a:t>relationships between parameters do not affect tree 	performance.</a:t>
            </a:r>
            <a:endParaRPr lang="en-US" dirty="0"/>
          </a:p>
          <a:p>
            <a:endParaRPr lang="en-US" dirty="0"/>
          </a:p>
        </p:txBody>
      </p:sp>
    </p:spTree>
    <p:extLst>
      <p:ext uri="{BB962C8B-B14F-4D97-AF65-F5344CB8AC3E}">
        <p14:creationId xmlns:p14="http://schemas.microsoft.com/office/powerpoint/2010/main" val="28759998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2" name="Date Placeholder 1"/>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39</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
        <p:nvSpPr>
          <p:cNvPr id="9" name="Rectangle 8"/>
          <p:cNvSpPr/>
          <p:nvPr/>
        </p:nvSpPr>
        <p:spPr>
          <a:xfrm>
            <a:off x="798947" y="1085327"/>
            <a:ext cx="2397708"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Decision Tree:</a:t>
            </a:r>
            <a:endParaRPr lang="en-US" sz="2400" dirty="0">
              <a:solidFill>
                <a:srgbClr val="FF0000"/>
              </a:solidFill>
              <a:effectLst>
                <a:outerShdw blurRad="38100" dist="38100" dir="2700000" algn="tl">
                  <a:srgbClr val="000000">
                    <a:alpha val="43137"/>
                  </a:srgbClr>
                </a:outerShdw>
              </a:effectLst>
            </a:endParaRPr>
          </a:p>
        </p:txBody>
      </p:sp>
      <p:sp>
        <p:nvSpPr>
          <p:cNvPr id="5" name="Rectangle 4"/>
          <p:cNvSpPr/>
          <p:nvPr/>
        </p:nvSpPr>
        <p:spPr>
          <a:xfrm>
            <a:off x="1261954" y="1729251"/>
            <a:ext cx="7332785" cy="3970318"/>
          </a:xfrm>
          <a:prstGeom prst="rect">
            <a:avLst/>
          </a:prstGeom>
        </p:spPr>
        <p:txBody>
          <a:bodyPr wrap="square">
            <a:spAutoFit/>
          </a:bodyPr>
          <a:lstStyle/>
          <a:p>
            <a:r>
              <a:rPr lang="en-US" b="1" dirty="0">
                <a:solidFill>
                  <a:srgbClr val="000099"/>
                </a:solidFill>
                <a:latin typeface="medium-content-sans-serif-font"/>
              </a:rPr>
              <a:t>Disadvantages of CART</a:t>
            </a:r>
          </a:p>
          <a:p>
            <a:endParaRPr lang="en-US" dirty="0" smtClean="0">
              <a:latin typeface="medium-content-serif-font"/>
            </a:endParaRPr>
          </a:p>
          <a:p>
            <a:pPr marL="285750" indent="-285750">
              <a:buFont typeface="Wingdings" panose="05000000000000000000" pitchFamily="2" charset="2"/>
              <a:buChar char="v"/>
            </a:pPr>
            <a:r>
              <a:rPr lang="en-US" dirty="0" smtClean="0">
                <a:latin typeface="medium-content-serif-font"/>
              </a:rPr>
              <a:t>Decision-tree </a:t>
            </a:r>
            <a:r>
              <a:rPr lang="en-US" dirty="0">
                <a:latin typeface="medium-content-serif-font"/>
              </a:rPr>
              <a:t>learners </a:t>
            </a:r>
            <a:r>
              <a:rPr lang="en-US" i="1" dirty="0">
                <a:latin typeface="medium-content-serif-font"/>
              </a:rPr>
              <a:t>can create over-complex trees</a:t>
            </a:r>
            <a:r>
              <a:rPr lang="en-US" dirty="0">
                <a:latin typeface="medium-content-serif-font"/>
              </a:rPr>
              <a:t> that do not generalize the data well. This is called </a:t>
            </a:r>
            <a:r>
              <a:rPr lang="en-US" i="1" dirty="0">
                <a:latin typeface="medium-content-serif-font"/>
              </a:rPr>
              <a:t>overfitting</a:t>
            </a:r>
            <a:r>
              <a:rPr lang="en-US" dirty="0" smtClean="0">
                <a:latin typeface="medium-content-serif-font"/>
              </a:rPr>
              <a:t>.</a:t>
            </a:r>
          </a:p>
          <a:p>
            <a:pPr marL="285750" indent="-285750">
              <a:buFont typeface="Wingdings" panose="05000000000000000000" pitchFamily="2" charset="2"/>
              <a:buChar char="v"/>
            </a:pPr>
            <a:r>
              <a:rPr lang="en-US" dirty="0" smtClean="0">
                <a:latin typeface="medium-content-serif-font"/>
              </a:rPr>
              <a:t>Decision </a:t>
            </a:r>
            <a:r>
              <a:rPr lang="en-US" dirty="0">
                <a:latin typeface="medium-content-serif-font"/>
              </a:rPr>
              <a:t>trees can be unstable because </a:t>
            </a:r>
            <a:r>
              <a:rPr lang="en-US" i="1" dirty="0">
                <a:latin typeface="medium-content-serif-font"/>
              </a:rPr>
              <a:t>small variations in the data might result in a completely different tree being generated.</a:t>
            </a:r>
            <a:r>
              <a:rPr lang="en-US" dirty="0">
                <a:latin typeface="medium-content-serif-font"/>
              </a:rPr>
              <a:t> This is called </a:t>
            </a:r>
            <a:r>
              <a:rPr lang="en-US" i="1" dirty="0">
                <a:latin typeface="medium-content-serif-font"/>
              </a:rPr>
              <a:t>variance</a:t>
            </a:r>
            <a:r>
              <a:rPr lang="en-US" dirty="0">
                <a:latin typeface="medium-content-serif-font"/>
              </a:rPr>
              <a:t>, which needs to be </a:t>
            </a:r>
            <a:r>
              <a:rPr lang="en-US" i="1" dirty="0">
                <a:latin typeface="medium-content-serif-font"/>
              </a:rPr>
              <a:t>lowered by methods like</a:t>
            </a:r>
            <a:r>
              <a:rPr lang="en-US" dirty="0">
                <a:latin typeface="medium-content-serif-font"/>
              </a:rPr>
              <a:t> </a:t>
            </a:r>
            <a:r>
              <a:rPr lang="en-US" b="1" i="1" dirty="0">
                <a:latin typeface="medium-content-serif-font"/>
              </a:rPr>
              <a:t>bagging</a:t>
            </a:r>
            <a:r>
              <a:rPr lang="en-US" i="1" dirty="0">
                <a:latin typeface="medium-content-serif-font"/>
              </a:rPr>
              <a:t> and </a:t>
            </a:r>
            <a:r>
              <a:rPr lang="en-US" b="1" i="1" dirty="0">
                <a:latin typeface="medium-content-serif-font"/>
              </a:rPr>
              <a:t>boosting</a:t>
            </a:r>
            <a:r>
              <a:rPr lang="en-US" dirty="0" smtClean="0">
                <a:latin typeface="medium-content-serif-font"/>
              </a:rPr>
              <a:t>.</a:t>
            </a:r>
          </a:p>
          <a:p>
            <a:pPr marL="228600" indent="-228600">
              <a:buFont typeface="Wingdings" panose="05000000000000000000" pitchFamily="2" charset="2"/>
              <a:buChar char="v"/>
            </a:pPr>
            <a:r>
              <a:rPr lang="en-US" dirty="0" smtClean="0">
                <a:latin typeface="medium-content-serif-font"/>
              </a:rPr>
              <a:t>Greedy </a:t>
            </a:r>
            <a:r>
              <a:rPr lang="en-US" dirty="0">
                <a:latin typeface="medium-content-serif-font"/>
              </a:rPr>
              <a:t>algorithms cannot guarantee to return the globally optimal decision tree. This can be mitigated by training multiple trees, where the features and samples are randomly sampled with replacement</a:t>
            </a:r>
            <a:r>
              <a:rPr lang="en-US" dirty="0" smtClean="0">
                <a:latin typeface="medium-content-serif-font"/>
              </a:rPr>
              <a:t>.</a:t>
            </a:r>
          </a:p>
          <a:p>
            <a:pPr marL="228600" indent="-228600">
              <a:buFont typeface="Wingdings" panose="05000000000000000000" pitchFamily="2" charset="2"/>
              <a:buChar char="v"/>
            </a:pPr>
            <a:r>
              <a:rPr lang="en-US" dirty="0">
                <a:latin typeface="medium-content-serif-font"/>
              </a:rPr>
              <a:t> </a:t>
            </a:r>
            <a:r>
              <a:rPr lang="en-US" dirty="0" smtClean="0">
                <a:latin typeface="medium-content-serif-font"/>
              </a:rPr>
              <a:t>Decision </a:t>
            </a:r>
            <a:r>
              <a:rPr lang="en-US" dirty="0">
                <a:latin typeface="medium-content-serif-font"/>
              </a:rPr>
              <a:t>tree learners create</a:t>
            </a:r>
            <a:r>
              <a:rPr lang="en-US" i="1" dirty="0">
                <a:latin typeface="medium-content-serif-font"/>
              </a:rPr>
              <a:t> biased trees if some classes dominate</a:t>
            </a:r>
            <a:r>
              <a:rPr lang="en-US" dirty="0">
                <a:latin typeface="medium-content-serif-font"/>
              </a:rPr>
              <a:t>. It is therefore recommended to balance the data set prior to fitting with the decision tree.</a:t>
            </a:r>
            <a:endParaRPr lang="en-US" b="0" i="0" dirty="0">
              <a:effectLst/>
              <a:latin typeface="medium-content-serif-font"/>
            </a:endParaRPr>
          </a:p>
        </p:txBody>
      </p:sp>
    </p:spTree>
    <p:extLst>
      <p:ext uri="{BB962C8B-B14F-4D97-AF65-F5344CB8AC3E}">
        <p14:creationId xmlns:p14="http://schemas.microsoft.com/office/powerpoint/2010/main" val="30077831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Introduction to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841082" y="1109417"/>
            <a:ext cx="2916183" cy="461665"/>
          </a:xfrm>
          <a:prstGeom prst="rect">
            <a:avLst/>
          </a:prstGeom>
        </p:spPr>
        <p:txBody>
          <a:bodyPr wrap="none">
            <a:spAutoFit/>
          </a:bodyPr>
          <a:lstStyle/>
          <a:p>
            <a:pPr marL="342900" indent="-342900">
              <a:buFont typeface="Wingdings" panose="05000000000000000000" pitchFamily="2" charset="2"/>
              <a:buChar char="v"/>
            </a:pPr>
            <a:r>
              <a:rPr lang="en-US" sz="2400" dirty="0">
                <a:solidFill>
                  <a:srgbClr val="FF0000"/>
                </a:solidFill>
                <a:effectLst>
                  <a:outerShdw blurRad="38100" dist="38100" dir="2700000" algn="tl">
                    <a:srgbClr val="000000">
                      <a:alpha val="43137"/>
                    </a:srgbClr>
                  </a:outerShdw>
                </a:effectLst>
              </a:rPr>
              <a:t> </a:t>
            </a:r>
            <a:r>
              <a:rPr lang="en-US" sz="2400" dirty="0" smtClean="0">
                <a:solidFill>
                  <a:srgbClr val="FF0000"/>
                </a:solidFill>
                <a:effectLst>
                  <a:outerShdw blurRad="38100" dist="38100" dir="2700000" algn="tl">
                    <a:srgbClr val="000000">
                      <a:alpha val="43137"/>
                    </a:srgbClr>
                  </a:outerShdw>
                </a:effectLst>
              </a:rPr>
              <a:t>Machine Learning:</a:t>
            </a:r>
            <a:endParaRPr lang="en-US" sz="2400" dirty="0">
              <a:solidFill>
                <a:srgbClr val="FF0000"/>
              </a:solidFill>
              <a:effectLst>
                <a:outerShdw blurRad="38100" dist="38100" dir="2700000" algn="tl">
                  <a:srgbClr val="000000">
                    <a:alpha val="43137"/>
                  </a:srgbClr>
                </a:outerShdw>
              </a:effectLst>
            </a:endParaRPr>
          </a:p>
        </p:txBody>
      </p:sp>
      <p:sp>
        <p:nvSpPr>
          <p:cNvPr id="3" name="Rectangle 2"/>
          <p:cNvSpPr/>
          <p:nvPr/>
        </p:nvSpPr>
        <p:spPr>
          <a:xfrm>
            <a:off x="1230924" y="1584013"/>
            <a:ext cx="7165730" cy="3046988"/>
          </a:xfrm>
          <a:prstGeom prst="rect">
            <a:avLst/>
          </a:prstGeom>
        </p:spPr>
        <p:txBody>
          <a:bodyPr wrap="square">
            <a:spAutoFit/>
          </a:bodyPr>
          <a:lstStyle/>
          <a:p>
            <a:pPr marL="342900" indent="-342900">
              <a:buFont typeface="Wingdings" panose="05000000000000000000" pitchFamily="2" charset="2"/>
              <a:buChar char="q"/>
            </a:pPr>
            <a:r>
              <a:rPr lang="en-US" altLang="zh-TW" sz="2400" dirty="0" smtClean="0"/>
              <a:t> </a:t>
            </a:r>
            <a:r>
              <a:rPr lang="tr-TR" sz="2400" dirty="0">
                <a:latin typeface="ProximaNovaBold"/>
              </a:rPr>
              <a:t>Machine learning is programming computers to </a:t>
            </a:r>
            <a:r>
              <a:rPr lang="tr-TR" sz="2400" dirty="0">
                <a:solidFill>
                  <a:srgbClr val="0070C0"/>
                </a:solidFill>
                <a:latin typeface="ProximaNovaBold"/>
              </a:rPr>
              <a:t>optimize a performance criterion </a:t>
            </a:r>
            <a:r>
              <a:rPr lang="tr-TR" sz="2400" dirty="0">
                <a:latin typeface="ProximaNovaBold"/>
              </a:rPr>
              <a:t>using example data or past experience.</a:t>
            </a:r>
          </a:p>
          <a:p>
            <a:endParaRPr lang="en-US" altLang="zh-TW" sz="2400" dirty="0" smtClean="0">
              <a:latin typeface="ProximaNovaBold"/>
            </a:endParaRPr>
          </a:p>
          <a:p>
            <a:pPr marL="342900" indent="-342900">
              <a:buFont typeface="Wingdings" panose="05000000000000000000" pitchFamily="2" charset="2"/>
              <a:buChar char="q"/>
            </a:pPr>
            <a:r>
              <a:rPr lang="en-US" altLang="zh-TW" sz="2400" dirty="0">
                <a:latin typeface="ProximaNovaBold"/>
              </a:rPr>
              <a:t> </a:t>
            </a:r>
            <a:r>
              <a:rPr lang="en-US" sz="2400" dirty="0">
                <a:latin typeface="ProximaNovaBold"/>
              </a:rPr>
              <a:t>The goal of machine learning is to develop methods that can automatically detect patterns in data, and then to use the uncovered patterns to predict future data or other outcomes of interest</a:t>
            </a:r>
            <a:r>
              <a:rPr lang="en-US" sz="2400" dirty="0" smtClean="0">
                <a:latin typeface="ProximaNovaBold"/>
              </a:rPr>
              <a:t>.</a:t>
            </a:r>
            <a:endParaRPr lang="en-US" sz="2400" dirty="0">
              <a:latin typeface="ProximaNovaBold"/>
            </a:endParaRPr>
          </a:p>
        </p:txBody>
      </p:sp>
      <p:sp>
        <p:nvSpPr>
          <p:cNvPr id="5" name="Date Placeholder 4"/>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4</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5360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2" name="Date Placeholder 1"/>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40</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
        <p:nvSpPr>
          <p:cNvPr id="9" name="Rectangle 8"/>
          <p:cNvSpPr/>
          <p:nvPr/>
        </p:nvSpPr>
        <p:spPr>
          <a:xfrm>
            <a:off x="798947" y="1085327"/>
            <a:ext cx="2397708"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Decision Tree:</a:t>
            </a:r>
            <a:endParaRPr lang="en-US" sz="2400" dirty="0">
              <a:solidFill>
                <a:srgbClr val="FF0000"/>
              </a:solidFill>
              <a:effectLst>
                <a:outerShdw blurRad="38100" dist="38100" dir="2700000" algn="tl">
                  <a:srgbClr val="000000">
                    <a:alpha val="43137"/>
                  </a:srgbClr>
                </a:outerShdw>
              </a:effectLst>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737351037"/>
              </p:ext>
            </p:extLst>
          </p:nvPr>
        </p:nvGraphicFramePr>
        <p:xfrm>
          <a:off x="1844920" y="1914786"/>
          <a:ext cx="5373564" cy="3367340"/>
        </p:xfrm>
        <a:graphic>
          <a:graphicData uri="http://schemas.openxmlformats.org/presentationml/2006/ole">
            <mc:AlternateContent xmlns:mc="http://schemas.openxmlformats.org/markup-compatibility/2006">
              <mc:Choice xmlns:v="urn:schemas-microsoft-com:vml" Requires="v">
                <p:oleObj spid="_x0000_s5130" name="Image" r:id="rId3" imgW="5231520" imgH="3720600" progId="Photoshop.Image.16">
                  <p:embed/>
                </p:oleObj>
              </mc:Choice>
              <mc:Fallback>
                <p:oleObj name="Image" r:id="rId3" imgW="5231520" imgH="3720600" progId="Photoshop.Image.16">
                  <p:embed/>
                  <p:pic>
                    <p:nvPicPr>
                      <p:cNvPr id="0" name=""/>
                      <p:cNvPicPr/>
                      <p:nvPr/>
                    </p:nvPicPr>
                    <p:blipFill>
                      <a:blip r:embed="rId4"/>
                      <a:stretch>
                        <a:fillRect/>
                      </a:stretch>
                    </p:blipFill>
                    <p:spPr>
                      <a:xfrm>
                        <a:off x="1844920" y="1914786"/>
                        <a:ext cx="5373564" cy="3367340"/>
                      </a:xfrm>
                      <a:prstGeom prst="rect">
                        <a:avLst/>
                      </a:prstGeom>
                    </p:spPr>
                  </p:pic>
                </p:oleObj>
              </mc:Fallback>
            </mc:AlternateContent>
          </a:graphicData>
        </a:graphic>
      </p:graphicFrame>
    </p:spTree>
    <p:extLst>
      <p:ext uri="{BB962C8B-B14F-4D97-AF65-F5344CB8AC3E}">
        <p14:creationId xmlns:p14="http://schemas.microsoft.com/office/powerpoint/2010/main" val="28785273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2" name="Date Placeholder 1"/>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41</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
        <p:nvSpPr>
          <p:cNvPr id="9" name="Rectangle 8"/>
          <p:cNvSpPr/>
          <p:nvPr/>
        </p:nvSpPr>
        <p:spPr>
          <a:xfrm>
            <a:off x="798947" y="1085327"/>
            <a:ext cx="2397708"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Decision Tree:</a:t>
            </a:r>
            <a:endParaRPr lang="en-US" sz="2400" dirty="0">
              <a:solidFill>
                <a:srgbClr val="FF0000"/>
              </a:solidFill>
              <a:effectLst>
                <a:outerShdw blurRad="38100" dist="38100" dir="2700000" algn="tl">
                  <a:srgbClr val="000000">
                    <a:alpha val="43137"/>
                  </a:srgbClr>
                </a:outerShdw>
              </a:effectLst>
            </a:endParaRPr>
          </a:p>
        </p:txBody>
      </p:sp>
      <p:graphicFrame>
        <p:nvGraphicFramePr>
          <p:cNvPr id="5" name="Object 4"/>
          <p:cNvGraphicFramePr>
            <a:graphicFrameLocks noChangeAspect="1"/>
          </p:cNvGraphicFramePr>
          <p:nvPr/>
        </p:nvGraphicFramePr>
        <p:xfrm>
          <a:off x="3399896" y="1397437"/>
          <a:ext cx="2643840" cy="1893349"/>
        </p:xfrm>
        <a:graphic>
          <a:graphicData uri="http://schemas.openxmlformats.org/presentationml/2006/ole">
            <mc:AlternateContent xmlns:mc="http://schemas.openxmlformats.org/markup-compatibility/2006">
              <mc:Choice xmlns:v="urn:schemas-microsoft-com:vml" Requires="v">
                <p:oleObj spid="_x0000_s7227" name="Image" r:id="rId3" imgW="5637960" imgH="4037760" progId="Photoshop.Image.16">
                  <p:embed/>
                </p:oleObj>
              </mc:Choice>
              <mc:Fallback>
                <p:oleObj name="Image" r:id="rId3" imgW="5637960" imgH="4037760" progId="Photoshop.Image.16">
                  <p:embed/>
                  <p:pic>
                    <p:nvPicPr>
                      <p:cNvPr id="0" name=""/>
                      <p:cNvPicPr/>
                      <p:nvPr/>
                    </p:nvPicPr>
                    <p:blipFill>
                      <a:blip r:embed="rId4"/>
                      <a:stretch>
                        <a:fillRect/>
                      </a:stretch>
                    </p:blipFill>
                    <p:spPr>
                      <a:xfrm>
                        <a:off x="3399896" y="1397437"/>
                        <a:ext cx="2643840" cy="1893349"/>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636382" y="1477109"/>
          <a:ext cx="2695903" cy="1850010"/>
        </p:xfrm>
        <a:graphic>
          <a:graphicData uri="http://schemas.openxmlformats.org/presentationml/2006/ole">
            <mc:AlternateContent xmlns:mc="http://schemas.openxmlformats.org/markup-compatibility/2006">
              <mc:Choice xmlns:v="urn:schemas-microsoft-com:vml" Requires="v">
                <p:oleObj spid="_x0000_s7228" name="Image" r:id="rId5" imgW="5625360" imgH="3860280" progId="Photoshop.Image.16">
                  <p:embed/>
                </p:oleObj>
              </mc:Choice>
              <mc:Fallback>
                <p:oleObj name="Image" r:id="rId5" imgW="5625360" imgH="3860280" progId="Photoshop.Image.16">
                  <p:embed/>
                  <p:pic>
                    <p:nvPicPr>
                      <p:cNvPr id="0" name=""/>
                      <p:cNvPicPr/>
                      <p:nvPr/>
                    </p:nvPicPr>
                    <p:blipFill>
                      <a:blip r:embed="rId6"/>
                      <a:stretch>
                        <a:fillRect/>
                      </a:stretch>
                    </p:blipFill>
                    <p:spPr>
                      <a:xfrm>
                        <a:off x="636382" y="1477109"/>
                        <a:ext cx="2695903" cy="185001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6158032" y="1401230"/>
          <a:ext cx="2753692" cy="1834338"/>
        </p:xfrm>
        <a:graphic>
          <a:graphicData uri="http://schemas.openxmlformats.org/presentationml/2006/ole">
            <mc:AlternateContent xmlns:mc="http://schemas.openxmlformats.org/markup-compatibility/2006">
              <mc:Choice xmlns:v="urn:schemas-microsoft-com:vml" Requires="v">
                <p:oleObj spid="_x0000_s7229" name="Image" r:id="rId7" imgW="6006240" imgH="3999960" progId="Photoshop.Image.16">
                  <p:embed/>
                </p:oleObj>
              </mc:Choice>
              <mc:Fallback>
                <p:oleObj name="Image" r:id="rId7" imgW="6006240" imgH="3999960" progId="Photoshop.Image.16">
                  <p:embed/>
                  <p:pic>
                    <p:nvPicPr>
                      <p:cNvPr id="0" name=""/>
                      <p:cNvPicPr/>
                      <p:nvPr/>
                    </p:nvPicPr>
                    <p:blipFill>
                      <a:blip r:embed="rId8"/>
                      <a:stretch>
                        <a:fillRect/>
                      </a:stretch>
                    </p:blipFill>
                    <p:spPr>
                      <a:xfrm>
                        <a:off x="6158032" y="1401230"/>
                        <a:ext cx="2753692" cy="1834338"/>
                      </a:xfrm>
                      <a:prstGeom prst="rect">
                        <a:avLst/>
                      </a:prstGeom>
                    </p:spPr>
                  </p:pic>
                </p:oleObj>
              </mc:Fallback>
            </mc:AlternateContent>
          </a:graphicData>
        </a:graphic>
      </p:graphicFrame>
      <p:sp>
        <p:nvSpPr>
          <p:cNvPr id="14" name="TextBox 13"/>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graphicFrame>
        <p:nvGraphicFramePr>
          <p:cNvPr id="16" name="Object 15"/>
          <p:cNvGraphicFramePr>
            <a:graphicFrameLocks noChangeAspect="1"/>
          </p:cNvGraphicFramePr>
          <p:nvPr/>
        </p:nvGraphicFramePr>
        <p:xfrm>
          <a:off x="3399896" y="1397437"/>
          <a:ext cx="2643840" cy="1893349"/>
        </p:xfrm>
        <a:graphic>
          <a:graphicData uri="http://schemas.openxmlformats.org/presentationml/2006/ole">
            <mc:AlternateContent xmlns:mc="http://schemas.openxmlformats.org/markup-compatibility/2006">
              <mc:Choice xmlns:v="urn:schemas-microsoft-com:vml" Requires="v">
                <p:oleObj spid="_x0000_s7230" name="Image" r:id="rId9" imgW="5637960" imgH="4037760" progId="Photoshop.Image.16">
                  <p:embed/>
                </p:oleObj>
              </mc:Choice>
              <mc:Fallback>
                <p:oleObj name="Image" r:id="rId9" imgW="5637960" imgH="4037760" progId="Photoshop.Image.16">
                  <p:embed/>
                  <p:pic>
                    <p:nvPicPr>
                      <p:cNvPr id="0" name=""/>
                      <p:cNvPicPr/>
                      <p:nvPr/>
                    </p:nvPicPr>
                    <p:blipFill>
                      <a:blip r:embed="rId4"/>
                      <a:stretch>
                        <a:fillRect/>
                      </a:stretch>
                    </p:blipFill>
                    <p:spPr>
                      <a:xfrm>
                        <a:off x="3399896" y="1397437"/>
                        <a:ext cx="2643840" cy="1893349"/>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636382" y="1477109"/>
          <a:ext cx="2695903" cy="1850010"/>
        </p:xfrm>
        <a:graphic>
          <a:graphicData uri="http://schemas.openxmlformats.org/presentationml/2006/ole">
            <mc:AlternateContent xmlns:mc="http://schemas.openxmlformats.org/markup-compatibility/2006">
              <mc:Choice xmlns:v="urn:schemas-microsoft-com:vml" Requires="v">
                <p:oleObj spid="_x0000_s7231" name="Image" r:id="rId10" imgW="5625360" imgH="3860280" progId="Photoshop.Image.16">
                  <p:embed/>
                </p:oleObj>
              </mc:Choice>
              <mc:Fallback>
                <p:oleObj name="Image" r:id="rId10" imgW="5625360" imgH="3860280" progId="Photoshop.Image.16">
                  <p:embed/>
                  <p:pic>
                    <p:nvPicPr>
                      <p:cNvPr id="0" name=""/>
                      <p:cNvPicPr/>
                      <p:nvPr/>
                    </p:nvPicPr>
                    <p:blipFill>
                      <a:blip r:embed="rId6"/>
                      <a:stretch>
                        <a:fillRect/>
                      </a:stretch>
                    </p:blipFill>
                    <p:spPr>
                      <a:xfrm>
                        <a:off x="636382" y="1477109"/>
                        <a:ext cx="2695903" cy="1850010"/>
                      </a:xfrm>
                      <a:prstGeom prst="rect">
                        <a:avLst/>
                      </a:prstGeom>
                    </p:spPr>
                  </p:pic>
                </p:oleObj>
              </mc:Fallback>
            </mc:AlternateContent>
          </a:graphicData>
        </a:graphic>
      </p:graphicFrame>
      <p:graphicFrame>
        <p:nvGraphicFramePr>
          <p:cNvPr id="18" name="Object 17"/>
          <p:cNvGraphicFramePr>
            <a:graphicFrameLocks noChangeAspect="1"/>
          </p:cNvGraphicFramePr>
          <p:nvPr/>
        </p:nvGraphicFramePr>
        <p:xfrm>
          <a:off x="6158032" y="1401230"/>
          <a:ext cx="2753692" cy="1834338"/>
        </p:xfrm>
        <a:graphic>
          <a:graphicData uri="http://schemas.openxmlformats.org/presentationml/2006/ole">
            <mc:AlternateContent xmlns:mc="http://schemas.openxmlformats.org/markup-compatibility/2006">
              <mc:Choice xmlns:v="urn:schemas-microsoft-com:vml" Requires="v">
                <p:oleObj spid="_x0000_s7232" name="Image" r:id="rId11" imgW="6006240" imgH="3999960" progId="Photoshop.Image.16">
                  <p:embed/>
                </p:oleObj>
              </mc:Choice>
              <mc:Fallback>
                <p:oleObj name="Image" r:id="rId11" imgW="6006240" imgH="3999960" progId="Photoshop.Image.16">
                  <p:embed/>
                  <p:pic>
                    <p:nvPicPr>
                      <p:cNvPr id="0" name=""/>
                      <p:cNvPicPr/>
                      <p:nvPr/>
                    </p:nvPicPr>
                    <p:blipFill>
                      <a:blip r:embed="rId8"/>
                      <a:stretch>
                        <a:fillRect/>
                      </a:stretch>
                    </p:blipFill>
                    <p:spPr>
                      <a:xfrm>
                        <a:off x="6158032" y="1401230"/>
                        <a:ext cx="2753692" cy="1834338"/>
                      </a:xfrm>
                      <a:prstGeom prst="rect">
                        <a:avLst/>
                      </a:prstGeom>
                    </p:spPr>
                  </p:pic>
                </p:oleObj>
              </mc:Fallback>
            </mc:AlternateContent>
          </a:graphicData>
        </a:graphic>
      </p:graphicFrame>
      <p:sp>
        <p:nvSpPr>
          <p:cNvPr id="22" name="Rectangle 21"/>
          <p:cNvSpPr/>
          <p:nvPr/>
        </p:nvSpPr>
        <p:spPr>
          <a:xfrm>
            <a:off x="822604" y="4281779"/>
            <a:ext cx="7948246" cy="2062103"/>
          </a:xfrm>
          <a:prstGeom prst="rect">
            <a:avLst/>
          </a:prstGeom>
        </p:spPr>
        <p:txBody>
          <a:bodyPr wrap="square">
            <a:spAutoFit/>
          </a:bodyPr>
          <a:lstStyle/>
          <a:p>
            <a:r>
              <a:rPr lang="en-US" sz="2000" b="1" dirty="0" smtClean="0">
                <a:solidFill>
                  <a:srgbClr val="0000CC"/>
                </a:solidFill>
              </a:rPr>
              <a:t>Example:</a:t>
            </a:r>
            <a:r>
              <a:rPr lang="en-US" b="1" dirty="0" smtClean="0">
                <a:solidFill>
                  <a:srgbClr val="0000CC"/>
                </a:solidFill>
              </a:rPr>
              <a:t> </a:t>
            </a:r>
            <a:endParaRPr lang="en-US" b="1" dirty="0">
              <a:solidFill>
                <a:srgbClr val="0000CC"/>
              </a:solidFill>
            </a:endParaRPr>
          </a:p>
          <a:p>
            <a:r>
              <a:rPr lang="en-US" dirty="0" smtClean="0"/>
              <a:t>If </a:t>
            </a:r>
            <a:r>
              <a:rPr lang="en-US" dirty="0"/>
              <a:t>we have items as number of dice face occurrence in a throw event as 1123,</a:t>
            </a:r>
          </a:p>
          <a:p>
            <a:r>
              <a:rPr lang="en-US" dirty="0"/>
              <a:t>the entropy is</a:t>
            </a:r>
          </a:p>
          <a:p>
            <a:r>
              <a:rPr lang="en-US" dirty="0"/>
              <a:t>   p(1) = 0.5</a:t>
            </a:r>
          </a:p>
          <a:p>
            <a:r>
              <a:rPr lang="en-US" dirty="0"/>
              <a:t>   p(2) = 0.25</a:t>
            </a:r>
          </a:p>
          <a:p>
            <a:r>
              <a:rPr lang="en-US" dirty="0"/>
              <a:t>   p(3) = 0.25</a:t>
            </a:r>
          </a:p>
          <a:p>
            <a:r>
              <a:rPr lang="en-US" dirty="0"/>
              <a:t>entropy = - (0.5 * log(0.5)) - (0.25 * log(0.25)) -(0.25 * log(0.25</a:t>
            </a:r>
            <a:r>
              <a:rPr lang="en-US" dirty="0" smtClean="0"/>
              <a:t>) = </a:t>
            </a:r>
            <a:r>
              <a:rPr lang="en-US" dirty="0"/>
              <a:t>0.45</a:t>
            </a:r>
          </a:p>
        </p:txBody>
      </p:sp>
      <p:graphicFrame>
        <p:nvGraphicFramePr>
          <p:cNvPr id="23" name="Object 22"/>
          <p:cNvGraphicFramePr>
            <a:graphicFrameLocks noChangeAspect="1"/>
          </p:cNvGraphicFramePr>
          <p:nvPr>
            <p:extLst>
              <p:ext uri="{D42A27DB-BD31-4B8C-83A1-F6EECF244321}">
                <p14:modId xmlns:p14="http://schemas.microsoft.com/office/powerpoint/2010/main" val="4012655202"/>
              </p:ext>
            </p:extLst>
          </p:nvPr>
        </p:nvGraphicFramePr>
        <p:xfrm>
          <a:off x="4062048" y="3697779"/>
          <a:ext cx="2381521" cy="538197"/>
        </p:xfrm>
        <a:graphic>
          <a:graphicData uri="http://schemas.openxmlformats.org/presentationml/2006/ole">
            <mc:AlternateContent xmlns:mc="http://schemas.openxmlformats.org/markup-compatibility/2006">
              <mc:Choice xmlns:v="urn:schemas-microsoft-com:vml" Requires="v">
                <p:oleObj spid="_x0000_s7233" name="Image" r:id="rId12" imgW="6463440" imgH="1460160" progId="Photoshop.Image.16">
                  <p:embed/>
                </p:oleObj>
              </mc:Choice>
              <mc:Fallback>
                <p:oleObj name="Image" r:id="rId12" imgW="6463440" imgH="1460160" progId="Photoshop.Image.16">
                  <p:embed/>
                  <p:pic>
                    <p:nvPicPr>
                      <p:cNvPr id="0" name=""/>
                      <p:cNvPicPr/>
                      <p:nvPr/>
                    </p:nvPicPr>
                    <p:blipFill>
                      <a:blip r:embed="rId13"/>
                      <a:stretch>
                        <a:fillRect/>
                      </a:stretch>
                    </p:blipFill>
                    <p:spPr>
                      <a:xfrm>
                        <a:off x="4062048" y="3697779"/>
                        <a:ext cx="2381521" cy="538197"/>
                      </a:xfrm>
                      <a:prstGeom prst="rect">
                        <a:avLst/>
                      </a:prstGeom>
                    </p:spPr>
                  </p:pic>
                </p:oleObj>
              </mc:Fallback>
            </mc:AlternateContent>
          </a:graphicData>
        </a:graphic>
      </p:graphicFrame>
      <p:sp>
        <p:nvSpPr>
          <p:cNvPr id="24" name="Rectangle 23"/>
          <p:cNvSpPr/>
          <p:nvPr/>
        </p:nvSpPr>
        <p:spPr>
          <a:xfrm>
            <a:off x="810588" y="3243133"/>
            <a:ext cx="7770703" cy="677108"/>
          </a:xfrm>
          <a:prstGeom prst="rect">
            <a:avLst/>
          </a:prstGeom>
        </p:spPr>
        <p:txBody>
          <a:bodyPr wrap="square">
            <a:spAutoFit/>
          </a:bodyPr>
          <a:lstStyle/>
          <a:p>
            <a:r>
              <a:rPr lang="en-US" sz="2000" b="1" dirty="0">
                <a:solidFill>
                  <a:srgbClr val="0000CC"/>
                </a:solidFill>
              </a:rPr>
              <a:t>Entropy</a:t>
            </a:r>
            <a:r>
              <a:rPr lang="en-US" dirty="0">
                <a:latin typeface="medium-content-serif-font"/>
              </a:rPr>
              <a:t> is degree of randomness of elements or in other words it </a:t>
            </a:r>
            <a:r>
              <a:rPr lang="en-US" dirty="0" smtClean="0">
                <a:latin typeface="medium-content-serif-font"/>
              </a:rPr>
              <a:t>is</a:t>
            </a:r>
            <a:r>
              <a:rPr lang="en-US" dirty="0">
                <a:latin typeface="medium-content-serif-font"/>
              </a:rPr>
              <a:t> </a:t>
            </a:r>
            <a:r>
              <a:rPr lang="en-US" b="1" i="1" dirty="0">
                <a:latin typeface="medium-content-serif-font"/>
              </a:rPr>
              <a:t>measure of impurity</a:t>
            </a:r>
            <a:endParaRPr lang="en-US" dirty="0"/>
          </a:p>
        </p:txBody>
      </p:sp>
    </p:spTree>
    <p:extLst>
      <p:ext uri="{BB962C8B-B14F-4D97-AF65-F5344CB8AC3E}">
        <p14:creationId xmlns:p14="http://schemas.microsoft.com/office/powerpoint/2010/main" val="30834941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2" name="Date Placeholder 1"/>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42</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
        <p:nvSpPr>
          <p:cNvPr id="9" name="Rectangle 8"/>
          <p:cNvSpPr/>
          <p:nvPr/>
        </p:nvSpPr>
        <p:spPr>
          <a:xfrm>
            <a:off x="798947" y="1085327"/>
            <a:ext cx="2397708"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Decision Tree:</a:t>
            </a:r>
            <a:endParaRPr lang="en-US" sz="2400" dirty="0">
              <a:solidFill>
                <a:srgbClr val="FF0000"/>
              </a:solidFill>
              <a:effectLst>
                <a:outerShdw blurRad="38100" dist="38100" dir="2700000" algn="tl">
                  <a:srgbClr val="000000">
                    <a:alpha val="43137"/>
                  </a:srgbClr>
                </a:outerShdw>
              </a:effectLs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913631487"/>
              </p:ext>
            </p:extLst>
          </p:nvPr>
        </p:nvGraphicFramePr>
        <p:xfrm>
          <a:off x="1519237" y="2281360"/>
          <a:ext cx="5967413" cy="3771900"/>
        </p:xfrm>
        <a:graphic>
          <a:graphicData uri="http://schemas.openxmlformats.org/presentationml/2006/ole">
            <mc:AlternateContent xmlns:mc="http://schemas.openxmlformats.org/markup-compatibility/2006">
              <mc:Choice xmlns:v="urn:schemas-microsoft-com:vml" Requires="v">
                <p:oleObj spid="_x0000_s8197" name="Image" r:id="rId3" imgW="5968080" imgH="3771360" progId="Photoshop.Image.16">
                  <p:embed/>
                </p:oleObj>
              </mc:Choice>
              <mc:Fallback>
                <p:oleObj name="Image" r:id="rId3" imgW="5968080" imgH="3771360" progId="Photoshop.Image.16">
                  <p:embed/>
                  <p:pic>
                    <p:nvPicPr>
                      <p:cNvPr id="0" name=""/>
                      <p:cNvPicPr/>
                      <p:nvPr/>
                    </p:nvPicPr>
                    <p:blipFill>
                      <a:blip r:embed="rId4"/>
                      <a:stretch>
                        <a:fillRect/>
                      </a:stretch>
                    </p:blipFill>
                    <p:spPr>
                      <a:xfrm>
                        <a:off x="1519237" y="2281360"/>
                        <a:ext cx="5967413" cy="3771900"/>
                      </a:xfrm>
                      <a:prstGeom prst="rect">
                        <a:avLst/>
                      </a:prstGeom>
                    </p:spPr>
                  </p:pic>
                </p:oleObj>
              </mc:Fallback>
            </mc:AlternateContent>
          </a:graphicData>
        </a:graphic>
      </p:graphicFrame>
      <p:sp>
        <p:nvSpPr>
          <p:cNvPr id="5" name="TextBox 4"/>
          <p:cNvSpPr txBox="1"/>
          <p:nvPr/>
        </p:nvSpPr>
        <p:spPr>
          <a:xfrm>
            <a:off x="1283677" y="1575817"/>
            <a:ext cx="1160061" cy="400110"/>
          </a:xfrm>
          <a:prstGeom prst="rect">
            <a:avLst/>
          </a:prstGeom>
          <a:noFill/>
        </p:spPr>
        <p:txBody>
          <a:bodyPr wrap="none" rtlCol="0">
            <a:spAutoFit/>
          </a:bodyPr>
          <a:lstStyle/>
          <a:p>
            <a:r>
              <a:rPr lang="en-US" sz="2000" b="1" dirty="0" smtClean="0">
                <a:solidFill>
                  <a:srgbClr val="0000CC"/>
                </a:solidFill>
              </a:rPr>
              <a:t>Example:</a:t>
            </a:r>
            <a:endParaRPr lang="en-US" sz="2000" b="1" dirty="0">
              <a:solidFill>
                <a:srgbClr val="0000CC"/>
              </a:solidFill>
            </a:endParaRPr>
          </a:p>
        </p:txBody>
      </p:sp>
    </p:spTree>
    <p:extLst>
      <p:ext uri="{BB962C8B-B14F-4D97-AF65-F5344CB8AC3E}">
        <p14:creationId xmlns:p14="http://schemas.microsoft.com/office/powerpoint/2010/main" val="36940079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6444" y="2523392"/>
            <a:ext cx="3134872" cy="1980972"/>
          </a:xfrm>
          <a:prstGeom prst="rect">
            <a:avLst/>
          </a:prstGeom>
        </p:spPr>
      </p:pic>
      <p:sp>
        <p:nvSpPr>
          <p:cNvPr id="4" name="TextBox 3"/>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2" name="Date Placeholder 1"/>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43</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
        <p:nvSpPr>
          <p:cNvPr id="9" name="Rectangle 8"/>
          <p:cNvSpPr/>
          <p:nvPr/>
        </p:nvSpPr>
        <p:spPr>
          <a:xfrm>
            <a:off x="798947" y="1085327"/>
            <a:ext cx="2397708"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Decision Tree:</a:t>
            </a:r>
            <a:endParaRPr lang="en-US" sz="2400" dirty="0">
              <a:solidFill>
                <a:srgbClr val="FF0000"/>
              </a:solidFill>
              <a:effectLst>
                <a:outerShdw blurRad="38100" dist="38100" dir="2700000" algn="tl">
                  <a:srgbClr val="000000">
                    <a:alpha val="43137"/>
                  </a:srgbClr>
                </a:outerShdw>
              </a:effectLst>
            </a:endParaRPr>
          </a:p>
        </p:txBody>
      </p:sp>
      <p:sp>
        <p:nvSpPr>
          <p:cNvPr id="3" name="Rectangle 2"/>
          <p:cNvSpPr/>
          <p:nvPr/>
        </p:nvSpPr>
        <p:spPr>
          <a:xfrm>
            <a:off x="803343" y="4956575"/>
            <a:ext cx="7962588" cy="923330"/>
          </a:xfrm>
          <a:prstGeom prst="rect">
            <a:avLst/>
          </a:prstGeom>
        </p:spPr>
        <p:txBody>
          <a:bodyPr wrap="square">
            <a:spAutoFit/>
          </a:bodyPr>
          <a:lstStyle/>
          <a:p>
            <a:r>
              <a:rPr lang="en-US" dirty="0">
                <a:latin typeface="medium-content-serif-font"/>
              </a:rPr>
              <a:t>Decision tree at every stage selects the one that gives best information gain. </a:t>
            </a:r>
            <a:r>
              <a:rPr lang="en-US" b="1" i="1" dirty="0">
                <a:latin typeface="medium-content-serif-font"/>
              </a:rPr>
              <a:t>When information gain is 0 means the feature does not divide the working set at all</a:t>
            </a:r>
            <a:endParaRPr lang="en-US" dirty="0"/>
          </a:p>
        </p:txBody>
      </p:sp>
      <p:sp>
        <p:nvSpPr>
          <p:cNvPr id="14" name="Rectangle 13"/>
          <p:cNvSpPr/>
          <p:nvPr/>
        </p:nvSpPr>
        <p:spPr>
          <a:xfrm>
            <a:off x="1257300" y="1481435"/>
            <a:ext cx="6479931" cy="923330"/>
          </a:xfrm>
          <a:prstGeom prst="rect">
            <a:avLst/>
          </a:prstGeom>
        </p:spPr>
        <p:txBody>
          <a:bodyPr wrap="square">
            <a:spAutoFit/>
          </a:bodyPr>
          <a:lstStyle/>
          <a:p>
            <a:r>
              <a:rPr lang="en-US" b="1" dirty="0" smtClean="0">
                <a:solidFill>
                  <a:srgbClr val="000099"/>
                </a:solidFill>
              </a:rPr>
              <a:t>Information Gain:</a:t>
            </a:r>
          </a:p>
          <a:p>
            <a:r>
              <a:rPr lang="en-US" dirty="0" smtClean="0"/>
              <a:t>Information </a:t>
            </a:r>
            <a:r>
              <a:rPr lang="en-US" dirty="0"/>
              <a:t>Gain (n) =</a:t>
            </a:r>
          </a:p>
          <a:p>
            <a:r>
              <a:rPr lang="en-US" dirty="0"/>
              <a:t>  Entropy(x) — ([weighted average] </a:t>
            </a:r>
            <a:r>
              <a:rPr lang="en-US" dirty="0" smtClean="0"/>
              <a:t>*entropy(children </a:t>
            </a:r>
            <a:r>
              <a:rPr lang="en-US" dirty="0"/>
              <a:t>for feature))</a:t>
            </a:r>
          </a:p>
        </p:txBody>
      </p:sp>
      <p:sp>
        <p:nvSpPr>
          <p:cNvPr id="5" name="Rectangle 4"/>
          <p:cNvSpPr/>
          <p:nvPr/>
        </p:nvSpPr>
        <p:spPr>
          <a:xfrm>
            <a:off x="1340828" y="2692221"/>
            <a:ext cx="4303835" cy="1754326"/>
          </a:xfrm>
          <a:prstGeom prst="rect">
            <a:avLst/>
          </a:prstGeom>
        </p:spPr>
        <p:txBody>
          <a:bodyPr wrap="square">
            <a:spAutoFit/>
          </a:bodyPr>
          <a:lstStyle/>
          <a:p>
            <a:r>
              <a:rPr lang="en-US" dirty="0"/>
              <a:t>Entropy at root level : 0.66</a:t>
            </a:r>
          </a:p>
          <a:p>
            <a:r>
              <a:rPr lang="en-US" dirty="0"/>
              <a:t>Entropy of left child : 0.45 , </a:t>
            </a:r>
            <a:endParaRPr lang="en-US" dirty="0" smtClean="0"/>
          </a:p>
          <a:p>
            <a:r>
              <a:rPr lang="en-US" dirty="0" smtClean="0"/>
              <a:t>weighted </a:t>
            </a:r>
            <a:r>
              <a:rPr lang="en-US" dirty="0"/>
              <a:t>value = (4/9) * 0.45 = 0.2</a:t>
            </a:r>
          </a:p>
          <a:p>
            <a:r>
              <a:rPr lang="en-US" dirty="0"/>
              <a:t>Entropy of right child: 0.29 , </a:t>
            </a:r>
            <a:endParaRPr lang="en-US" dirty="0" smtClean="0"/>
          </a:p>
          <a:p>
            <a:r>
              <a:rPr lang="en-US" dirty="0" smtClean="0"/>
              <a:t>weighted </a:t>
            </a:r>
            <a:r>
              <a:rPr lang="en-US" dirty="0"/>
              <a:t>value = (5/9) * 0.29 = 0.16</a:t>
            </a:r>
          </a:p>
          <a:p>
            <a:r>
              <a:rPr lang="en-US" dirty="0"/>
              <a:t>Information Gain = 0.66 - [0.2 + 0.16] = 0.3</a:t>
            </a:r>
          </a:p>
        </p:txBody>
      </p:sp>
    </p:spTree>
    <p:extLst>
      <p:ext uri="{BB962C8B-B14F-4D97-AF65-F5344CB8AC3E}">
        <p14:creationId xmlns:p14="http://schemas.microsoft.com/office/powerpoint/2010/main" val="6912024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2" name="Date Placeholder 1"/>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44</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a:blip r:embed="rId2"/>
          <a:stretch>
            <a:fillRect/>
          </a:stretch>
        </p:blipFill>
        <p:spPr>
          <a:xfrm>
            <a:off x="782755" y="1487719"/>
            <a:ext cx="7578489" cy="3523895"/>
          </a:xfrm>
          <a:prstGeom prst="rect">
            <a:avLst/>
          </a:prstGeom>
        </p:spPr>
      </p:pic>
      <p:sp>
        <p:nvSpPr>
          <p:cNvPr id="5" name="TextBox 4"/>
          <p:cNvSpPr txBox="1"/>
          <p:nvPr/>
        </p:nvSpPr>
        <p:spPr>
          <a:xfrm>
            <a:off x="984739" y="1220373"/>
            <a:ext cx="1239716" cy="400110"/>
          </a:xfrm>
          <a:prstGeom prst="rect">
            <a:avLst/>
          </a:prstGeom>
          <a:noFill/>
        </p:spPr>
        <p:txBody>
          <a:bodyPr wrap="square" rtlCol="0">
            <a:spAutoFit/>
          </a:bodyPr>
          <a:lstStyle/>
          <a:p>
            <a:r>
              <a:rPr lang="en-US" sz="2000" b="1" dirty="0" smtClean="0">
                <a:solidFill>
                  <a:srgbClr val="0000CC"/>
                </a:solidFill>
              </a:rPr>
              <a:t>Example:</a:t>
            </a:r>
            <a:endParaRPr lang="en-US" sz="2000" b="1" dirty="0">
              <a:solidFill>
                <a:srgbClr val="0000CC"/>
              </a:solidFill>
            </a:endParaRPr>
          </a:p>
        </p:txBody>
      </p:sp>
    </p:spTree>
    <p:extLst>
      <p:ext uri="{BB962C8B-B14F-4D97-AF65-F5344CB8AC3E}">
        <p14:creationId xmlns:p14="http://schemas.microsoft.com/office/powerpoint/2010/main" val="8055453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2" name="Date Placeholder 1"/>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45</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
        <p:nvSpPr>
          <p:cNvPr id="9" name="Rectangle 8"/>
          <p:cNvSpPr/>
          <p:nvPr/>
        </p:nvSpPr>
        <p:spPr>
          <a:xfrm>
            <a:off x="798947" y="1085327"/>
            <a:ext cx="2397708"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Decision Tree:</a:t>
            </a:r>
            <a:endParaRPr lang="en-US" sz="2400" dirty="0">
              <a:solidFill>
                <a:srgbClr val="FF0000"/>
              </a:solidFill>
              <a:effectLst>
                <a:outerShdw blurRad="38100" dist="38100" dir="2700000" algn="tl">
                  <a:srgbClr val="000000">
                    <a:alpha val="43137"/>
                  </a:srgbClr>
                </a:outerShdw>
              </a:effectLst>
            </a:endParaRPr>
          </a:p>
        </p:txBody>
      </p:sp>
      <p:sp>
        <p:nvSpPr>
          <p:cNvPr id="12" name="Rectangle 11"/>
          <p:cNvSpPr/>
          <p:nvPr/>
        </p:nvSpPr>
        <p:spPr>
          <a:xfrm>
            <a:off x="1186385" y="1599587"/>
            <a:ext cx="7069592" cy="3139321"/>
          </a:xfrm>
          <a:prstGeom prst="rect">
            <a:avLst/>
          </a:prstGeom>
        </p:spPr>
        <p:txBody>
          <a:bodyPr wrap="square">
            <a:spAutoFit/>
          </a:bodyPr>
          <a:lstStyle/>
          <a:p>
            <a:r>
              <a:rPr lang="en-US" dirty="0"/>
              <a:t>We have outcomes at beginning as NNYYYNYN (Y = Yes and N = No) taken in given order. Entropy at this root node is 0.3</a:t>
            </a:r>
          </a:p>
          <a:p>
            <a:r>
              <a:rPr lang="en-US" dirty="0"/>
              <a:t>Now try to divide on various predictors outlook, temperature, humidity and Windy.</a:t>
            </a:r>
          </a:p>
          <a:p>
            <a:r>
              <a:rPr lang="en-US" dirty="0"/>
              <a:t>Calculate the information gain in each case. Which one has highest information gain?</a:t>
            </a:r>
          </a:p>
          <a:p>
            <a:r>
              <a:rPr lang="en-US" dirty="0"/>
              <a:t>For example, if we divide based on Outlook, we have divisions as</a:t>
            </a:r>
          </a:p>
          <a:p>
            <a:r>
              <a:rPr lang="en-US" dirty="0"/>
              <a:t> Rainy      : NNN      (entropy = 0)</a:t>
            </a:r>
          </a:p>
          <a:p>
            <a:r>
              <a:rPr lang="en-US" dirty="0"/>
              <a:t> Sunny      : YYN      (entropy = 0.041)</a:t>
            </a:r>
          </a:p>
          <a:p>
            <a:r>
              <a:rPr lang="en-US" dirty="0"/>
              <a:t> Overcast   : YY       (entropy = 0)</a:t>
            </a:r>
          </a:p>
          <a:p>
            <a:r>
              <a:rPr lang="en-US" dirty="0"/>
              <a:t>So information gain = 0.3 - [0 + (3/8)*0.041 + 0</a:t>
            </a:r>
            <a:r>
              <a:rPr lang="en-US" dirty="0" smtClean="0"/>
              <a:t>] = 0.28</a:t>
            </a:r>
            <a:endParaRPr lang="en-US" dirty="0"/>
          </a:p>
        </p:txBody>
      </p:sp>
    </p:spTree>
    <p:extLst>
      <p:ext uri="{BB962C8B-B14F-4D97-AF65-F5344CB8AC3E}">
        <p14:creationId xmlns:p14="http://schemas.microsoft.com/office/powerpoint/2010/main" val="19479246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4/3/2018</a:t>
            </a:r>
            <a:endParaRPr lang="en-US"/>
          </a:p>
        </p:txBody>
      </p:sp>
      <p:sp>
        <p:nvSpPr>
          <p:cNvPr id="3" name="Footer Placeholder 2"/>
          <p:cNvSpPr>
            <a:spLocks noGrp="1"/>
          </p:cNvSpPr>
          <p:nvPr>
            <p:ph type="ftr" sz="quarter" idx="11"/>
          </p:nvPr>
        </p:nvSpPr>
        <p:spPr/>
        <p:txBody>
          <a:bodyPr/>
          <a:lstStyle/>
          <a:p>
            <a:r>
              <a:rPr lang="en-US" smtClean="0"/>
              <a:t>Macine Learning                            FUUAST</a:t>
            </a:r>
            <a:endParaRPr lang="en-US"/>
          </a:p>
        </p:txBody>
      </p:sp>
      <p:sp>
        <p:nvSpPr>
          <p:cNvPr id="5" name="Slide Number Placeholder 4"/>
          <p:cNvSpPr>
            <a:spLocks noGrp="1"/>
          </p:cNvSpPr>
          <p:nvPr>
            <p:ph type="sldNum" sz="quarter" idx="12"/>
          </p:nvPr>
        </p:nvSpPr>
        <p:spPr/>
        <p:txBody>
          <a:bodyPr/>
          <a:lstStyle/>
          <a:p>
            <a:fld id="{6F009730-05F9-4472-8C24-12BC3DA3AE0D}" type="slidenum">
              <a:rPr lang="en-US" smtClean="0"/>
              <a:t>46</a:t>
            </a:fld>
            <a:endParaRPr lang="en-US"/>
          </a:p>
        </p:txBody>
      </p:sp>
      <p:sp>
        <p:nvSpPr>
          <p:cNvPr id="7" name="Rectangle 6"/>
          <p:cNvSpPr/>
          <p:nvPr/>
        </p:nvSpPr>
        <p:spPr>
          <a:xfrm>
            <a:off x="1046285" y="1729251"/>
            <a:ext cx="7896009" cy="3693319"/>
          </a:xfrm>
          <a:prstGeom prst="rect">
            <a:avLst/>
          </a:prstGeom>
        </p:spPr>
        <p:txBody>
          <a:bodyPr wrap="square">
            <a:spAutoFit/>
          </a:bodyPr>
          <a:lstStyle/>
          <a:p>
            <a:r>
              <a:rPr lang="en-US" dirty="0"/>
              <a:t>The information gain is max when divided based on Outlook.</a:t>
            </a:r>
          </a:p>
          <a:p>
            <a:r>
              <a:rPr lang="en-US" dirty="0"/>
              <a:t>Now the impurity for Rainy and Overcast is 0. We stop for them here.</a:t>
            </a:r>
          </a:p>
          <a:p>
            <a:r>
              <a:rPr lang="en-US" dirty="0"/>
              <a:t>Next we need to separate Sunny,</a:t>
            </a:r>
          </a:p>
          <a:p>
            <a:r>
              <a:rPr lang="en-US" dirty="0"/>
              <a:t>If we divide by Windy, we get max information gain.</a:t>
            </a:r>
          </a:p>
          <a:p>
            <a:r>
              <a:rPr lang="en-US" dirty="0"/>
              <a:t>Sunny</a:t>
            </a:r>
          </a:p>
          <a:p>
            <a:r>
              <a:rPr lang="en-US" dirty="0"/>
              <a:t> YYN</a:t>
            </a:r>
          </a:p>
          <a:p>
            <a:r>
              <a:rPr lang="en-US" dirty="0"/>
              <a:t>  Windy? Yes : N</a:t>
            </a:r>
          </a:p>
          <a:p>
            <a:r>
              <a:rPr lang="en-US" dirty="0"/>
              <a:t>         No  : YY</a:t>
            </a:r>
          </a:p>
          <a:p>
            <a:r>
              <a:rPr lang="en-US" dirty="0"/>
              <a:t>So decision tree look like something as shown in image below.</a:t>
            </a:r>
          </a:p>
          <a:p>
            <a:r>
              <a:rPr lang="en-US" dirty="0"/>
              <a:t>No the prediction data is </a:t>
            </a:r>
          </a:p>
          <a:p>
            <a:r>
              <a:rPr lang="en-US" dirty="0"/>
              <a:t>Outlook : Rainy, Temperature: Cool, Humidity: High, Windy: False</a:t>
            </a:r>
          </a:p>
          <a:p>
            <a:r>
              <a:rPr lang="en-US" dirty="0"/>
              <a:t>Flowing down from tree according to result, we first check Rainy?</a:t>
            </a:r>
          </a:p>
          <a:p>
            <a:r>
              <a:rPr lang="en-US" dirty="0"/>
              <a:t>So answer is No, we don't play golf.</a:t>
            </a:r>
            <a:endParaRPr lang="en-US" dirty="0"/>
          </a:p>
        </p:txBody>
      </p:sp>
      <p:sp>
        <p:nvSpPr>
          <p:cNvPr id="8" name="TextBox 7"/>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cxnSp>
        <p:nvCxnSpPr>
          <p:cNvPr id="9" name="Straight Connector 8"/>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
        <p:nvSpPr>
          <p:cNvPr id="10" name="Rectangle 9"/>
          <p:cNvSpPr/>
          <p:nvPr/>
        </p:nvSpPr>
        <p:spPr>
          <a:xfrm>
            <a:off x="798947" y="1085327"/>
            <a:ext cx="2397708"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Decision Tree:</a:t>
            </a:r>
            <a:endParaRPr lang="en-US" sz="2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793577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6398" y="2391603"/>
            <a:ext cx="2106667" cy="1569660"/>
          </a:xfrm>
          <a:prstGeom prst="rect">
            <a:avLst/>
          </a:prstGeom>
          <a:noFill/>
        </p:spPr>
        <p:txBody>
          <a:bodyPr wrap="none" lIns="91440" tIns="45720" rIns="91440" bIns="45720">
            <a:spAutoFit/>
          </a:bodyPr>
          <a:lstStyle/>
          <a:p>
            <a:pPr algn="ctr"/>
            <a:r>
              <a:rPr lang="en-US" sz="9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End</a:t>
            </a:r>
            <a:endPar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2" name="Date Placeholder 1"/>
          <p:cNvSpPr>
            <a:spLocks noGrp="1"/>
          </p:cNvSpPr>
          <p:nvPr>
            <p:ph type="dt" sz="half" idx="10"/>
          </p:nvPr>
        </p:nvSpPr>
        <p:spPr/>
        <p:txBody>
          <a:bodyPr/>
          <a:lstStyle/>
          <a:p>
            <a:r>
              <a:rPr lang="en-US" smtClean="0"/>
              <a:t>4/3/2018</a:t>
            </a:r>
            <a:endParaRPr lang="en-US"/>
          </a:p>
        </p:txBody>
      </p:sp>
      <p:sp>
        <p:nvSpPr>
          <p:cNvPr id="3" name="Footer Placeholder 2"/>
          <p:cNvSpPr>
            <a:spLocks noGrp="1"/>
          </p:cNvSpPr>
          <p:nvPr>
            <p:ph type="ftr" sz="quarter" idx="11"/>
          </p:nvPr>
        </p:nvSpPr>
        <p:spPr/>
        <p:txBody>
          <a:bodyPr/>
          <a:lstStyle/>
          <a:p>
            <a:r>
              <a:rPr lang="en-US" smtClean="0"/>
              <a:t>Macine Learning                            FUUAST</a:t>
            </a:r>
            <a:endParaRPr lang="en-US"/>
          </a:p>
        </p:txBody>
      </p:sp>
      <p:sp>
        <p:nvSpPr>
          <p:cNvPr id="5" name="Slide Number Placeholder 4"/>
          <p:cNvSpPr>
            <a:spLocks noGrp="1"/>
          </p:cNvSpPr>
          <p:nvPr>
            <p:ph type="sldNum" sz="quarter" idx="12"/>
          </p:nvPr>
        </p:nvSpPr>
        <p:spPr/>
        <p:txBody>
          <a:bodyPr/>
          <a:lstStyle/>
          <a:p>
            <a:fld id="{6F009730-05F9-4472-8C24-12BC3DA3AE0D}" type="slidenum">
              <a:rPr lang="en-US" smtClean="0"/>
              <a:t>47</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079117529"/>
              </p:ext>
            </p:extLst>
          </p:nvPr>
        </p:nvGraphicFramePr>
        <p:xfrm>
          <a:off x="1772443" y="1535505"/>
          <a:ext cx="5599113" cy="4583112"/>
        </p:xfrm>
        <a:graphic>
          <a:graphicData uri="http://schemas.openxmlformats.org/presentationml/2006/ole">
            <mc:AlternateContent xmlns:mc="http://schemas.openxmlformats.org/markup-compatibility/2006">
              <mc:Choice xmlns:v="urn:schemas-microsoft-com:vml" Requires="v">
                <p:oleObj spid="_x0000_s12292" name="Image" r:id="rId3" imgW="5599800" imgH="4583880" progId="Photoshop.Image.16">
                  <p:embed/>
                </p:oleObj>
              </mc:Choice>
              <mc:Fallback>
                <p:oleObj name="Image" r:id="rId3" imgW="5599800" imgH="4583880" progId="Photoshop.Image.16">
                  <p:embed/>
                  <p:pic>
                    <p:nvPicPr>
                      <p:cNvPr id="0" name=""/>
                      <p:cNvPicPr/>
                      <p:nvPr/>
                    </p:nvPicPr>
                    <p:blipFill>
                      <a:blip r:embed="rId4"/>
                      <a:stretch>
                        <a:fillRect/>
                      </a:stretch>
                    </p:blipFill>
                    <p:spPr>
                      <a:xfrm>
                        <a:off x="1772443" y="1535505"/>
                        <a:ext cx="5599113" cy="4583112"/>
                      </a:xfrm>
                      <a:prstGeom prst="rect">
                        <a:avLst/>
                      </a:prstGeom>
                    </p:spPr>
                  </p:pic>
                </p:oleObj>
              </mc:Fallback>
            </mc:AlternateContent>
          </a:graphicData>
        </a:graphic>
      </p:graphicFrame>
      <p:sp>
        <p:nvSpPr>
          <p:cNvPr id="7" name="TextBox 6"/>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
        <p:nvSpPr>
          <p:cNvPr id="9" name="Rectangle 8"/>
          <p:cNvSpPr/>
          <p:nvPr/>
        </p:nvSpPr>
        <p:spPr>
          <a:xfrm>
            <a:off x="798947" y="1085327"/>
            <a:ext cx="2397708"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Decision Tree:</a:t>
            </a:r>
            <a:endParaRPr lang="en-US" sz="2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09122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5874" y="1090027"/>
            <a:ext cx="3550011" cy="5539978"/>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Model Persistence :</a:t>
            </a:r>
          </a:p>
          <a:p>
            <a:r>
              <a:rPr lang="en-US" dirty="0">
                <a:solidFill>
                  <a:srgbClr val="0000CC"/>
                </a:solidFill>
              </a:rPr>
              <a:t>import pickle</a:t>
            </a:r>
          </a:p>
          <a:p>
            <a:r>
              <a:rPr lang="en-US" dirty="0">
                <a:solidFill>
                  <a:srgbClr val="0000CC"/>
                </a:solidFill>
              </a:rPr>
              <a:t>from </a:t>
            </a:r>
            <a:r>
              <a:rPr lang="en-US" dirty="0" err="1">
                <a:solidFill>
                  <a:srgbClr val="0000CC"/>
                </a:solidFill>
              </a:rPr>
              <a:t>sklearn</a:t>
            </a:r>
            <a:r>
              <a:rPr lang="en-US" dirty="0">
                <a:solidFill>
                  <a:srgbClr val="0000CC"/>
                </a:solidFill>
              </a:rPr>
              <a:t> import </a:t>
            </a:r>
            <a:r>
              <a:rPr lang="en-US" dirty="0" err="1">
                <a:solidFill>
                  <a:srgbClr val="0000CC"/>
                </a:solidFill>
              </a:rPr>
              <a:t>svm</a:t>
            </a:r>
            <a:endParaRPr lang="en-US" dirty="0">
              <a:solidFill>
                <a:srgbClr val="0000CC"/>
              </a:solidFill>
            </a:endParaRPr>
          </a:p>
          <a:p>
            <a:r>
              <a:rPr lang="en-US" dirty="0">
                <a:solidFill>
                  <a:srgbClr val="0000CC"/>
                </a:solidFill>
              </a:rPr>
              <a:t>from </a:t>
            </a:r>
            <a:r>
              <a:rPr lang="en-US" dirty="0" err="1">
                <a:solidFill>
                  <a:srgbClr val="0000CC"/>
                </a:solidFill>
              </a:rPr>
              <a:t>sklearn</a:t>
            </a:r>
            <a:r>
              <a:rPr lang="en-US" dirty="0">
                <a:solidFill>
                  <a:srgbClr val="0000CC"/>
                </a:solidFill>
              </a:rPr>
              <a:t> import datasets</a:t>
            </a:r>
          </a:p>
          <a:p>
            <a:endParaRPr lang="en-US" b="1" dirty="0">
              <a:solidFill>
                <a:srgbClr val="0D85B6"/>
              </a:solidFill>
              <a:latin typeface="NimbusMonL-Bold"/>
            </a:endParaRPr>
          </a:p>
          <a:p>
            <a:r>
              <a:rPr lang="en-US" dirty="0" err="1">
                <a:latin typeface="NimbusMonL-Regu"/>
              </a:rPr>
              <a:t>clf</a:t>
            </a:r>
            <a:r>
              <a:rPr lang="en-US" dirty="0">
                <a:latin typeface="NimbusMonL-Regu"/>
              </a:rPr>
              <a:t> = </a:t>
            </a:r>
            <a:r>
              <a:rPr lang="en-US" dirty="0" err="1">
                <a:latin typeface="NimbusMonL-Regu"/>
              </a:rPr>
              <a:t>svm.SVC</a:t>
            </a:r>
            <a:r>
              <a:rPr lang="en-US" dirty="0">
                <a:latin typeface="NimbusMonL-Regu"/>
              </a:rPr>
              <a:t>()</a:t>
            </a:r>
          </a:p>
          <a:p>
            <a:r>
              <a:rPr lang="en-US" dirty="0">
                <a:latin typeface="NimbusMonL-Regu"/>
              </a:rPr>
              <a:t>iris = </a:t>
            </a:r>
            <a:r>
              <a:rPr lang="en-US" dirty="0" err="1">
                <a:latin typeface="NimbusMonL-Regu"/>
              </a:rPr>
              <a:t>datasets.load_iris</a:t>
            </a:r>
            <a:r>
              <a:rPr lang="en-US" dirty="0">
                <a:latin typeface="NimbusMonL-Regu"/>
              </a:rPr>
              <a:t>()</a:t>
            </a:r>
          </a:p>
          <a:p>
            <a:r>
              <a:rPr lang="en-US" dirty="0">
                <a:latin typeface="NimbusMonL-Regu"/>
              </a:rPr>
              <a:t>X, y = </a:t>
            </a:r>
            <a:r>
              <a:rPr lang="en-US" dirty="0" err="1">
                <a:latin typeface="NimbusMonL-Regu"/>
              </a:rPr>
              <a:t>iris.data</a:t>
            </a:r>
            <a:r>
              <a:rPr lang="en-US" dirty="0">
                <a:latin typeface="NimbusMonL-Regu"/>
              </a:rPr>
              <a:t>, </a:t>
            </a:r>
            <a:r>
              <a:rPr lang="en-US" dirty="0" err="1">
                <a:latin typeface="NimbusMonL-Regu"/>
              </a:rPr>
              <a:t>iris.target</a:t>
            </a:r>
            <a:endParaRPr lang="en-US" dirty="0">
              <a:latin typeface="NimbusMonL-Regu"/>
            </a:endParaRPr>
          </a:p>
          <a:p>
            <a:r>
              <a:rPr lang="en-US" dirty="0" err="1">
                <a:latin typeface="NimbusMonL-Regu"/>
              </a:rPr>
              <a:t>clf.fit</a:t>
            </a:r>
            <a:r>
              <a:rPr lang="en-US" dirty="0">
                <a:latin typeface="NimbusMonL-Regu"/>
              </a:rPr>
              <a:t>(X, y)</a:t>
            </a:r>
            <a:endParaRPr lang="en-US" b="1" dirty="0">
              <a:solidFill>
                <a:srgbClr val="0D85B6"/>
              </a:solidFill>
              <a:latin typeface="NimbusMonL-Regu"/>
            </a:endParaRPr>
          </a:p>
          <a:p>
            <a:r>
              <a:rPr lang="en-US" dirty="0">
                <a:solidFill>
                  <a:srgbClr val="000000"/>
                </a:solidFill>
                <a:latin typeface="NimbusMonL-Regu"/>
              </a:rPr>
              <a:t>s </a:t>
            </a:r>
            <a:r>
              <a:rPr lang="en-US" dirty="0">
                <a:solidFill>
                  <a:srgbClr val="666666"/>
                </a:solidFill>
                <a:latin typeface="NimbusMonL-Regu"/>
              </a:rPr>
              <a:t>= </a:t>
            </a:r>
            <a:r>
              <a:rPr lang="en-US" dirty="0" err="1">
                <a:solidFill>
                  <a:srgbClr val="000000"/>
                </a:solidFill>
                <a:latin typeface="NimbusMonL-Regu"/>
              </a:rPr>
              <a:t>pickle</a:t>
            </a:r>
            <a:r>
              <a:rPr lang="en-US" dirty="0" err="1">
                <a:solidFill>
                  <a:srgbClr val="666666"/>
                </a:solidFill>
                <a:latin typeface="NimbusMonL-Regu"/>
              </a:rPr>
              <a:t>.</a:t>
            </a:r>
            <a:r>
              <a:rPr lang="en-US" dirty="0" err="1">
                <a:solidFill>
                  <a:srgbClr val="000000"/>
                </a:solidFill>
                <a:latin typeface="NimbusMonL-Regu"/>
              </a:rPr>
              <a:t>dumps</a:t>
            </a:r>
            <a:r>
              <a:rPr lang="en-US" dirty="0">
                <a:solidFill>
                  <a:srgbClr val="000000"/>
                </a:solidFill>
                <a:latin typeface="NimbusMonL-Regu"/>
              </a:rPr>
              <a:t>(</a:t>
            </a:r>
            <a:r>
              <a:rPr lang="en-US" dirty="0" err="1">
                <a:solidFill>
                  <a:srgbClr val="000000"/>
                </a:solidFill>
                <a:latin typeface="NimbusMonL-Regu"/>
              </a:rPr>
              <a:t>clf</a:t>
            </a:r>
            <a:r>
              <a:rPr lang="en-US" dirty="0">
                <a:solidFill>
                  <a:srgbClr val="000000"/>
                </a:solidFill>
                <a:latin typeface="NimbusMonL-Regu"/>
              </a:rPr>
              <a:t>)</a:t>
            </a:r>
          </a:p>
          <a:p>
            <a:r>
              <a:rPr lang="en-US" dirty="0">
                <a:solidFill>
                  <a:srgbClr val="000000"/>
                </a:solidFill>
                <a:latin typeface="NimbusMonL-Regu"/>
              </a:rPr>
              <a:t>clf2 </a:t>
            </a:r>
            <a:r>
              <a:rPr lang="en-US" dirty="0">
                <a:solidFill>
                  <a:srgbClr val="666666"/>
                </a:solidFill>
                <a:latin typeface="NimbusMonL-Regu"/>
              </a:rPr>
              <a:t>= </a:t>
            </a:r>
            <a:r>
              <a:rPr lang="en-US" dirty="0" err="1">
                <a:solidFill>
                  <a:srgbClr val="000000"/>
                </a:solidFill>
                <a:latin typeface="NimbusMonL-Regu"/>
              </a:rPr>
              <a:t>pickle</a:t>
            </a:r>
            <a:r>
              <a:rPr lang="en-US" dirty="0" err="1">
                <a:solidFill>
                  <a:srgbClr val="666666"/>
                </a:solidFill>
                <a:latin typeface="NimbusMonL-Regu"/>
              </a:rPr>
              <a:t>.</a:t>
            </a:r>
            <a:r>
              <a:rPr lang="en-US" dirty="0" err="1">
                <a:solidFill>
                  <a:srgbClr val="000000"/>
                </a:solidFill>
                <a:latin typeface="NimbusMonL-Regu"/>
              </a:rPr>
              <a:t>loads</a:t>
            </a:r>
            <a:r>
              <a:rPr lang="en-US" dirty="0">
                <a:solidFill>
                  <a:srgbClr val="000000"/>
                </a:solidFill>
                <a:latin typeface="NimbusMonL-Regu"/>
              </a:rPr>
              <a:t>(s)</a:t>
            </a:r>
          </a:p>
          <a:p>
            <a:r>
              <a:rPr lang="en-US" dirty="0">
                <a:solidFill>
                  <a:srgbClr val="000000"/>
                </a:solidFill>
                <a:latin typeface="NimbusMonL-Regu"/>
              </a:rPr>
              <a:t>clf2</a:t>
            </a:r>
            <a:r>
              <a:rPr lang="en-US" dirty="0">
                <a:solidFill>
                  <a:srgbClr val="666666"/>
                </a:solidFill>
                <a:latin typeface="NimbusMonL-Regu"/>
              </a:rPr>
              <a:t>.</a:t>
            </a:r>
            <a:r>
              <a:rPr lang="en-US" dirty="0">
                <a:solidFill>
                  <a:srgbClr val="000000"/>
                </a:solidFill>
                <a:latin typeface="NimbusMonL-Regu"/>
              </a:rPr>
              <a:t>predict(X[</a:t>
            </a:r>
            <a:r>
              <a:rPr lang="en-US" dirty="0">
                <a:solidFill>
                  <a:srgbClr val="21804F"/>
                </a:solidFill>
                <a:latin typeface="NimbusMonL-Regu"/>
              </a:rPr>
              <a:t>0</a:t>
            </a:r>
            <a:r>
              <a:rPr lang="en-US" dirty="0">
                <a:solidFill>
                  <a:srgbClr val="000000"/>
                </a:solidFill>
                <a:latin typeface="NimbusMonL-Regu"/>
              </a:rPr>
              <a:t>:</a:t>
            </a:r>
            <a:r>
              <a:rPr lang="en-US" dirty="0">
                <a:solidFill>
                  <a:srgbClr val="21804F"/>
                </a:solidFill>
                <a:latin typeface="NimbusMonL-Regu"/>
              </a:rPr>
              <a:t>1</a:t>
            </a:r>
            <a:r>
              <a:rPr lang="en-US" dirty="0">
                <a:solidFill>
                  <a:srgbClr val="000000"/>
                </a:solidFill>
                <a:latin typeface="NimbusMonL-Regu"/>
              </a:rPr>
              <a:t>])</a:t>
            </a:r>
          </a:p>
          <a:p>
            <a:endParaRPr lang="en-US" dirty="0">
              <a:solidFill>
                <a:srgbClr val="000000"/>
              </a:solidFill>
              <a:latin typeface="NimbusMonL-Regu"/>
            </a:endParaRPr>
          </a:p>
          <a:p>
            <a:r>
              <a:rPr lang="en-US" dirty="0">
                <a:solidFill>
                  <a:srgbClr val="0000CC"/>
                </a:solidFill>
              </a:rPr>
              <a:t>from </a:t>
            </a:r>
            <a:r>
              <a:rPr lang="en-US" dirty="0" err="1">
                <a:solidFill>
                  <a:srgbClr val="0000CC"/>
                </a:solidFill>
              </a:rPr>
              <a:t>sklearn.externals</a:t>
            </a:r>
            <a:r>
              <a:rPr lang="en-US" dirty="0">
                <a:solidFill>
                  <a:srgbClr val="0000CC"/>
                </a:solidFill>
              </a:rPr>
              <a:t> import </a:t>
            </a:r>
            <a:r>
              <a:rPr lang="en-US" dirty="0" err="1">
                <a:solidFill>
                  <a:srgbClr val="0000CC"/>
                </a:solidFill>
              </a:rPr>
              <a:t>joblib</a:t>
            </a:r>
            <a:endParaRPr lang="en-US" dirty="0">
              <a:solidFill>
                <a:srgbClr val="0000CC"/>
              </a:solidFill>
            </a:endParaRPr>
          </a:p>
          <a:p>
            <a:r>
              <a:rPr lang="en-US" dirty="0" err="1"/>
              <a:t>joblib.dump</a:t>
            </a:r>
            <a:r>
              <a:rPr lang="en-US" dirty="0"/>
              <a:t>(</a:t>
            </a:r>
            <a:r>
              <a:rPr lang="en-US" dirty="0" err="1"/>
              <a:t>clf</a:t>
            </a:r>
            <a:r>
              <a:rPr lang="en-US" dirty="0"/>
              <a:t>, </a:t>
            </a:r>
            <a:r>
              <a:rPr lang="en-US" dirty="0">
                <a:solidFill>
                  <a:srgbClr val="4071A1"/>
                </a:solidFill>
                <a:latin typeface="NimbusMonL-Regu"/>
              </a:rPr>
              <a:t>'</a:t>
            </a:r>
            <a:r>
              <a:rPr lang="en-US" dirty="0" err="1">
                <a:solidFill>
                  <a:srgbClr val="4071A1"/>
                </a:solidFill>
                <a:latin typeface="NimbusMonL-Regu"/>
              </a:rPr>
              <a:t>filename.pkl</a:t>
            </a:r>
            <a:r>
              <a:rPr lang="en-US" dirty="0" smtClean="0">
                <a:solidFill>
                  <a:srgbClr val="4071A1"/>
                </a:solidFill>
                <a:latin typeface="NimbusMonL-Regu"/>
              </a:rPr>
              <a:t>'</a:t>
            </a:r>
            <a:r>
              <a:rPr lang="en-US" dirty="0" smtClean="0"/>
              <a:t>)</a:t>
            </a:r>
          </a:p>
          <a:p>
            <a:endParaRPr lang="en-US" dirty="0" smtClean="0"/>
          </a:p>
          <a:p>
            <a:r>
              <a:rPr lang="en-US" dirty="0" err="1">
                <a:solidFill>
                  <a:srgbClr val="000000"/>
                </a:solidFill>
                <a:latin typeface="NimbusMonL-Regu"/>
              </a:rPr>
              <a:t>clf</a:t>
            </a:r>
            <a:r>
              <a:rPr lang="en-US" dirty="0">
                <a:solidFill>
                  <a:srgbClr val="000000"/>
                </a:solidFill>
                <a:latin typeface="NimbusMonL-Regu"/>
              </a:rPr>
              <a:t> </a:t>
            </a:r>
            <a:r>
              <a:rPr lang="en-US" dirty="0">
                <a:solidFill>
                  <a:srgbClr val="666666"/>
                </a:solidFill>
                <a:latin typeface="NimbusMonL-Regu"/>
              </a:rPr>
              <a:t>= </a:t>
            </a:r>
            <a:r>
              <a:rPr lang="en-US" dirty="0" err="1">
                <a:solidFill>
                  <a:srgbClr val="000000"/>
                </a:solidFill>
                <a:latin typeface="NimbusMonL-Regu"/>
              </a:rPr>
              <a:t>joblib</a:t>
            </a:r>
            <a:r>
              <a:rPr lang="en-US" dirty="0" err="1">
                <a:solidFill>
                  <a:srgbClr val="666666"/>
                </a:solidFill>
                <a:latin typeface="NimbusMonL-Regu"/>
              </a:rPr>
              <a:t>.</a:t>
            </a:r>
            <a:r>
              <a:rPr lang="en-US" dirty="0" err="1">
                <a:solidFill>
                  <a:srgbClr val="000000"/>
                </a:solidFill>
                <a:latin typeface="NimbusMonL-Regu"/>
              </a:rPr>
              <a:t>load</a:t>
            </a:r>
            <a:r>
              <a:rPr lang="en-US" dirty="0">
                <a:solidFill>
                  <a:srgbClr val="000000"/>
                </a:solidFill>
                <a:latin typeface="NimbusMonL-Regu"/>
              </a:rPr>
              <a:t>(</a:t>
            </a:r>
            <a:r>
              <a:rPr lang="en-US" dirty="0">
                <a:solidFill>
                  <a:srgbClr val="4071A1"/>
                </a:solidFill>
                <a:latin typeface="NimbusMonL-Regu"/>
              </a:rPr>
              <a:t>'</a:t>
            </a:r>
            <a:r>
              <a:rPr lang="en-US" dirty="0" err="1">
                <a:solidFill>
                  <a:srgbClr val="4071A1"/>
                </a:solidFill>
                <a:latin typeface="NimbusMonL-Regu"/>
              </a:rPr>
              <a:t>filename.pkl</a:t>
            </a:r>
            <a:r>
              <a:rPr lang="en-US" dirty="0">
                <a:solidFill>
                  <a:srgbClr val="4071A1"/>
                </a:solidFill>
                <a:latin typeface="NimbusMonL-Regu"/>
              </a:rPr>
              <a:t>'</a:t>
            </a:r>
            <a:r>
              <a:rPr lang="en-US" dirty="0">
                <a:solidFill>
                  <a:srgbClr val="000000"/>
                </a:solidFill>
                <a:latin typeface="NimbusMonL-Regu"/>
              </a:rPr>
              <a:t>)</a:t>
            </a:r>
            <a:endParaRPr lang="en-US" dirty="0"/>
          </a:p>
          <a:p>
            <a:endParaRPr lang="en-US" dirty="0">
              <a:latin typeface="NimbusMonL-Regu"/>
            </a:endParaRPr>
          </a:p>
          <a:p>
            <a:pPr>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endParaRPr lang="en-US" sz="2400" dirty="0">
              <a:solidFill>
                <a:srgbClr val="FF0000"/>
              </a:solidFill>
              <a:effectLst>
                <a:outerShdw blurRad="38100" dist="38100" dir="2700000" algn="tl">
                  <a:srgbClr val="000000">
                    <a:alpha val="43137"/>
                  </a:srgbClr>
                </a:outerShdw>
              </a:effectLst>
            </a:endParaRPr>
          </a:p>
        </p:txBody>
      </p:sp>
      <p:sp>
        <p:nvSpPr>
          <p:cNvPr id="5" name="TextBox 4"/>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3" name="Date Placeholder 2"/>
          <p:cNvSpPr>
            <a:spLocks noGrp="1"/>
          </p:cNvSpPr>
          <p:nvPr>
            <p:ph type="dt" sz="half" idx="10"/>
          </p:nvPr>
        </p:nvSpPr>
        <p:spPr/>
        <p:txBody>
          <a:bodyPr/>
          <a:lstStyle/>
          <a:p>
            <a:r>
              <a:rPr lang="en-US" smtClean="0"/>
              <a:t>4/3/2018</a:t>
            </a:r>
            <a:endParaRPr lang="en-US"/>
          </a:p>
        </p:txBody>
      </p:sp>
      <p:sp>
        <p:nvSpPr>
          <p:cNvPr id="4" name="Footer Placeholder 3"/>
          <p:cNvSpPr>
            <a:spLocks noGrp="1"/>
          </p:cNvSpPr>
          <p:nvPr>
            <p:ph type="ftr" sz="quarter" idx="11"/>
          </p:nvPr>
        </p:nvSpPr>
        <p:spPr/>
        <p:txBody>
          <a:bodyPr/>
          <a:lstStyle/>
          <a:p>
            <a:r>
              <a:rPr lang="en-US" smtClean="0"/>
              <a:t>Macine Learning                            FUUAST</a:t>
            </a:r>
            <a:endParaRPr lang="en-US"/>
          </a:p>
        </p:txBody>
      </p:sp>
      <p:sp>
        <p:nvSpPr>
          <p:cNvPr id="6" name="Slide Number Placeholder 5"/>
          <p:cNvSpPr>
            <a:spLocks noGrp="1"/>
          </p:cNvSpPr>
          <p:nvPr>
            <p:ph type="sldNum" sz="quarter" idx="12"/>
          </p:nvPr>
        </p:nvSpPr>
        <p:spPr/>
        <p:txBody>
          <a:bodyPr/>
          <a:lstStyle/>
          <a:p>
            <a:fld id="{6F009730-05F9-4472-8C24-12BC3DA3AE0D}" type="slidenum">
              <a:rPr lang="en-US" smtClean="0"/>
              <a:t>48</a:t>
            </a:fld>
            <a:endParaRPr lang="en-US"/>
          </a:p>
        </p:txBody>
      </p:sp>
      <p:cxnSp>
        <p:nvCxnSpPr>
          <p:cNvPr id="7" name="Straight Connector 6"/>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6365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3" name="Rectangle 2"/>
          <p:cNvSpPr/>
          <p:nvPr/>
        </p:nvSpPr>
        <p:spPr>
          <a:xfrm>
            <a:off x="798946" y="1085327"/>
            <a:ext cx="7968535" cy="830997"/>
          </a:xfrm>
          <a:prstGeom prst="rect">
            <a:avLst/>
          </a:prstGeom>
        </p:spPr>
        <p:txBody>
          <a:bodyPr wrap="squar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PARAMETRIC and NONPARAMETRIC Machine Learning Algorithms</a:t>
            </a:r>
          </a:p>
        </p:txBody>
      </p:sp>
      <p:sp>
        <p:nvSpPr>
          <p:cNvPr id="4" name="TextBox 3"/>
          <p:cNvSpPr txBox="1"/>
          <p:nvPr/>
        </p:nvSpPr>
        <p:spPr>
          <a:xfrm>
            <a:off x="1237129" y="2013036"/>
            <a:ext cx="7382435" cy="4154984"/>
          </a:xfrm>
          <a:prstGeom prst="rect">
            <a:avLst/>
          </a:prstGeom>
          <a:noFill/>
        </p:spPr>
        <p:txBody>
          <a:bodyPr wrap="square" rtlCol="0">
            <a:spAutoFit/>
          </a:bodyPr>
          <a:lstStyle/>
          <a:p>
            <a:pPr marL="342900" indent="-342900">
              <a:buClr>
                <a:srgbClr val="7030A0"/>
              </a:buClr>
              <a:buFont typeface="Wingdings" panose="05000000000000000000" pitchFamily="2" charset="2"/>
              <a:buChar char="Ø"/>
              <a:tabLst>
                <a:tab pos="457200" algn="l"/>
                <a:tab pos="914400" algn="l"/>
                <a:tab pos="1371600" algn="l"/>
              </a:tabLst>
            </a:pPr>
            <a:r>
              <a:rPr lang="en-US" sz="2400" dirty="0" smtClean="0">
                <a:solidFill>
                  <a:srgbClr val="7030A0"/>
                </a:solidFill>
                <a:effectLst>
                  <a:outerShdw blurRad="38100" dist="38100" dir="2700000" algn="tl">
                    <a:srgbClr val="000000">
                      <a:alpha val="43137"/>
                    </a:srgbClr>
                  </a:outerShdw>
                </a:effectLst>
              </a:rPr>
              <a:t>Parametric Machine Learning Algorithms</a:t>
            </a:r>
          </a:p>
          <a:p>
            <a:pPr>
              <a:buClr>
                <a:srgbClr val="7030A0"/>
              </a:buClr>
              <a:tabLst>
                <a:tab pos="457200" algn="l"/>
                <a:tab pos="914400" algn="l"/>
                <a:tab pos="1371600" algn="l"/>
              </a:tabLst>
            </a:pPr>
            <a:r>
              <a:rPr lang="en-US" sz="2400" dirty="0"/>
              <a:t>	Algorithms that simplify the </a:t>
            </a:r>
            <a:r>
              <a:rPr lang="en-US" sz="2400" dirty="0" smtClean="0"/>
              <a:t>target mapping function 	to </a:t>
            </a:r>
            <a:r>
              <a:rPr lang="en-US" sz="2400" dirty="0"/>
              <a:t>a known </a:t>
            </a:r>
            <a:r>
              <a:rPr lang="en-US" sz="2400" dirty="0" smtClean="0"/>
              <a:t>form </a:t>
            </a:r>
            <a:r>
              <a:rPr lang="en-US" sz="2400" dirty="0"/>
              <a:t>are called </a:t>
            </a:r>
            <a:r>
              <a:rPr lang="en-US" sz="2400" dirty="0" smtClean="0"/>
              <a:t>parametric </a:t>
            </a:r>
            <a:r>
              <a:rPr lang="en-US" sz="2400" dirty="0"/>
              <a:t>machine </a:t>
            </a:r>
            <a:r>
              <a:rPr lang="en-US" sz="2400" dirty="0" smtClean="0"/>
              <a:t>	learning </a:t>
            </a:r>
            <a:r>
              <a:rPr lang="en-US" sz="2400" dirty="0"/>
              <a:t>algorithms</a:t>
            </a:r>
            <a:r>
              <a:rPr lang="en-US" sz="2400" dirty="0" smtClean="0"/>
              <a:t>.</a:t>
            </a:r>
          </a:p>
          <a:p>
            <a:pPr>
              <a:buClr>
                <a:srgbClr val="7030A0"/>
              </a:buClr>
              <a:tabLst>
                <a:tab pos="457200" algn="l"/>
                <a:tab pos="914400" algn="l"/>
                <a:tab pos="1371600" algn="l"/>
              </a:tabLst>
            </a:pPr>
            <a:r>
              <a:rPr lang="en-US" sz="2400" dirty="0" smtClean="0">
                <a:solidFill>
                  <a:srgbClr val="7030A0"/>
                </a:solidFill>
                <a:effectLst>
                  <a:outerShdw blurRad="38100" dist="38100" dir="2700000" algn="tl">
                    <a:srgbClr val="000000">
                      <a:alpha val="43137"/>
                    </a:srgbClr>
                  </a:outerShdw>
                </a:effectLst>
              </a:rPr>
              <a:t>	Examples</a:t>
            </a:r>
            <a:endParaRPr lang="en-US" sz="2400" dirty="0">
              <a:solidFill>
                <a:srgbClr val="7030A0"/>
              </a:solidFill>
              <a:effectLst>
                <a:outerShdw blurRad="38100" dist="38100" dir="2700000" algn="tl">
                  <a:srgbClr val="000000">
                    <a:alpha val="43137"/>
                  </a:srgbClr>
                </a:outerShdw>
              </a:effectLst>
            </a:endParaRPr>
          </a:p>
          <a:p>
            <a:pPr fontAlgn="base">
              <a:tabLst>
                <a:tab pos="457200" algn="l"/>
                <a:tab pos="914400" algn="l"/>
                <a:tab pos="1371600" algn="l"/>
              </a:tabLst>
            </a:pPr>
            <a:r>
              <a:rPr lang="en-US" sz="2400" dirty="0"/>
              <a:t>	</a:t>
            </a:r>
            <a:r>
              <a:rPr lang="en-US" sz="2400" dirty="0" smtClean="0"/>
              <a:t>	Linear Regression</a:t>
            </a:r>
          </a:p>
          <a:p>
            <a:pPr fontAlgn="base">
              <a:tabLst>
                <a:tab pos="457200" algn="l"/>
                <a:tab pos="914400" algn="l"/>
                <a:tab pos="1371600" algn="l"/>
              </a:tabLst>
            </a:pPr>
            <a:r>
              <a:rPr lang="en-US" sz="2400" dirty="0"/>
              <a:t>	</a:t>
            </a:r>
            <a:r>
              <a:rPr lang="en-US" sz="2400" dirty="0" smtClean="0"/>
              <a:t>	Logistic </a:t>
            </a:r>
            <a:r>
              <a:rPr lang="en-US" sz="2400" dirty="0"/>
              <a:t>Regression</a:t>
            </a:r>
          </a:p>
          <a:p>
            <a:pPr fontAlgn="base">
              <a:tabLst>
                <a:tab pos="457200" algn="l"/>
                <a:tab pos="914400" algn="l"/>
                <a:tab pos="1371600" algn="l"/>
              </a:tabLst>
            </a:pPr>
            <a:r>
              <a:rPr lang="en-US" sz="2400" dirty="0" smtClean="0"/>
              <a:t>		Linear </a:t>
            </a:r>
            <a:r>
              <a:rPr lang="en-US" sz="2400" dirty="0"/>
              <a:t>Discriminant Analysis</a:t>
            </a:r>
          </a:p>
          <a:p>
            <a:pPr fontAlgn="base">
              <a:tabLst>
                <a:tab pos="457200" algn="l"/>
                <a:tab pos="914400" algn="l"/>
                <a:tab pos="1371600" algn="l"/>
              </a:tabLst>
            </a:pPr>
            <a:r>
              <a:rPr lang="en-US" sz="2400" dirty="0" smtClean="0"/>
              <a:t>		Perceptron</a:t>
            </a:r>
            <a:endParaRPr lang="en-US" sz="2400" dirty="0"/>
          </a:p>
          <a:p>
            <a:pPr fontAlgn="base">
              <a:tabLst>
                <a:tab pos="457200" algn="l"/>
                <a:tab pos="914400" algn="l"/>
                <a:tab pos="1371600" algn="l"/>
              </a:tabLst>
            </a:pPr>
            <a:r>
              <a:rPr lang="en-US" sz="2400" dirty="0" smtClean="0"/>
              <a:t>		Naive </a:t>
            </a:r>
            <a:r>
              <a:rPr lang="en-US" sz="2400" dirty="0"/>
              <a:t>Bayes</a:t>
            </a:r>
          </a:p>
          <a:p>
            <a:pPr fontAlgn="base">
              <a:tabLst>
                <a:tab pos="457200" algn="l"/>
                <a:tab pos="914400" algn="l"/>
                <a:tab pos="1371600" algn="l"/>
              </a:tabLst>
            </a:pPr>
            <a:r>
              <a:rPr lang="en-US" sz="2400" dirty="0" smtClean="0"/>
              <a:t>		Simple </a:t>
            </a:r>
            <a:r>
              <a:rPr lang="en-US" sz="2400" dirty="0"/>
              <a:t>Neural </a:t>
            </a:r>
            <a:r>
              <a:rPr lang="en-US" sz="2400" dirty="0" smtClean="0"/>
              <a:t>Networks</a:t>
            </a:r>
            <a:endParaRPr lang="en-US" sz="2000" dirty="0"/>
          </a:p>
        </p:txBody>
      </p:sp>
      <p:sp>
        <p:nvSpPr>
          <p:cNvPr id="5" name="Date Placeholder 4"/>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49</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082290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Introduction to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841082" y="1047873"/>
            <a:ext cx="2486578" cy="461665"/>
          </a:xfrm>
          <a:prstGeom prst="rect">
            <a:avLst/>
          </a:prstGeom>
        </p:spPr>
        <p:txBody>
          <a:bodyPr wrap="none">
            <a:spAutoFit/>
          </a:bodyPr>
          <a:lstStyle/>
          <a:p>
            <a:pPr marL="342900" indent="-342900">
              <a:buFont typeface="Wingdings" panose="05000000000000000000" pitchFamily="2" charset="2"/>
              <a:buChar char="v"/>
            </a:pPr>
            <a:r>
              <a:rPr lang="en-US" sz="2400" dirty="0">
                <a:solidFill>
                  <a:srgbClr val="FF0000"/>
                </a:solidFill>
                <a:effectLst>
                  <a:outerShdw blurRad="38100" dist="38100" dir="2700000" algn="tl">
                    <a:srgbClr val="000000">
                      <a:alpha val="43137"/>
                    </a:srgbClr>
                  </a:outerShdw>
                </a:effectLst>
              </a:rPr>
              <a:t> </a:t>
            </a:r>
            <a:r>
              <a:rPr lang="en-US" sz="2400" dirty="0" smtClean="0">
                <a:solidFill>
                  <a:srgbClr val="FF0000"/>
                </a:solidFill>
                <a:effectLst>
                  <a:outerShdw blurRad="38100" dist="38100" dir="2700000" algn="tl">
                    <a:srgbClr val="000000">
                      <a:alpha val="43137"/>
                    </a:srgbClr>
                  </a:outerShdw>
                </a:effectLst>
              </a:rPr>
              <a:t>Deep Learning:</a:t>
            </a:r>
            <a:endParaRPr lang="en-US" sz="2400" dirty="0">
              <a:solidFill>
                <a:srgbClr val="FF0000"/>
              </a:solidFill>
              <a:effectLst>
                <a:outerShdw blurRad="38100" dist="38100" dir="2700000" algn="tl">
                  <a:srgbClr val="000000">
                    <a:alpha val="43137"/>
                  </a:srgbClr>
                </a:outerShdw>
              </a:effectLst>
            </a:endParaRPr>
          </a:p>
        </p:txBody>
      </p:sp>
      <p:sp>
        <p:nvSpPr>
          <p:cNvPr id="3" name="Rectangle 2"/>
          <p:cNvSpPr/>
          <p:nvPr/>
        </p:nvSpPr>
        <p:spPr>
          <a:xfrm>
            <a:off x="1230924" y="1584013"/>
            <a:ext cx="7165730" cy="3785652"/>
          </a:xfrm>
          <a:prstGeom prst="rect">
            <a:avLst/>
          </a:prstGeom>
        </p:spPr>
        <p:txBody>
          <a:bodyPr wrap="square">
            <a:spAutoFit/>
          </a:bodyPr>
          <a:lstStyle/>
          <a:p>
            <a:pPr marL="342900" indent="-342900">
              <a:buFont typeface="Wingdings" panose="05000000000000000000" pitchFamily="2" charset="2"/>
              <a:buChar char="q"/>
            </a:pPr>
            <a:r>
              <a:rPr lang="en-US" sz="2400" b="1" dirty="0" smtClean="0">
                <a:solidFill>
                  <a:srgbClr val="333333"/>
                </a:solidFill>
                <a:effectLst>
                  <a:outerShdw blurRad="38100" dist="38100" dir="2700000" algn="tl">
                    <a:srgbClr val="000000">
                      <a:alpha val="43137"/>
                    </a:srgbClr>
                  </a:outerShdw>
                </a:effectLst>
                <a:latin typeface="ProximaNovaBold"/>
              </a:rPr>
              <a:t>Deep </a:t>
            </a:r>
            <a:r>
              <a:rPr lang="en-US" sz="2400" b="1" dirty="0">
                <a:solidFill>
                  <a:srgbClr val="333333"/>
                </a:solidFill>
                <a:effectLst>
                  <a:outerShdw blurRad="38100" dist="38100" dir="2700000" algn="tl">
                    <a:srgbClr val="000000">
                      <a:alpha val="43137"/>
                    </a:srgbClr>
                  </a:outerShdw>
                </a:effectLst>
                <a:latin typeface="ProximaNovaBold"/>
              </a:rPr>
              <a:t>learning </a:t>
            </a:r>
            <a:r>
              <a:rPr lang="en-US" sz="2400" dirty="0">
                <a:solidFill>
                  <a:srgbClr val="333333"/>
                </a:solidFill>
                <a:latin typeface="ProximaNovaBold"/>
              </a:rPr>
              <a:t>is a subset of machine learning. Usually, </a:t>
            </a:r>
            <a:r>
              <a:rPr lang="en-US" sz="2400" dirty="0" smtClean="0">
                <a:solidFill>
                  <a:srgbClr val="333333"/>
                </a:solidFill>
                <a:latin typeface="ProximaNovaBold"/>
              </a:rPr>
              <a:t>it refers to</a:t>
            </a:r>
            <a:r>
              <a:rPr lang="en-US" sz="2400" dirty="0">
                <a:solidFill>
                  <a:srgbClr val="333333"/>
                </a:solidFill>
                <a:latin typeface="ProximaNovaBold"/>
              </a:rPr>
              <a:t> </a:t>
            </a:r>
            <a:r>
              <a:rPr lang="en-US" sz="2400" dirty="0">
                <a:solidFill>
                  <a:srgbClr val="337AB7"/>
                </a:solidFill>
                <a:latin typeface="ProximaNovaBold"/>
              </a:rPr>
              <a:t>deep artificial neural networks</a:t>
            </a:r>
            <a:r>
              <a:rPr lang="en-US" sz="2400" dirty="0">
                <a:solidFill>
                  <a:srgbClr val="333333"/>
                </a:solidFill>
                <a:latin typeface="ProximaNovaBold"/>
              </a:rPr>
              <a:t>, and somewhat less frequently to deep </a:t>
            </a:r>
            <a:r>
              <a:rPr lang="en-US" sz="2400" dirty="0">
                <a:solidFill>
                  <a:srgbClr val="337AB7"/>
                </a:solidFill>
                <a:latin typeface="ProximaNovaBold"/>
              </a:rPr>
              <a:t>reinforcement learning</a:t>
            </a:r>
            <a:r>
              <a:rPr lang="en-US" sz="2400" dirty="0">
                <a:solidFill>
                  <a:srgbClr val="333333"/>
                </a:solidFill>
                <a:latin typeface="ProximaNovaBold"/>
              </a:rPr>
              <a:t>.</a:t>
            </a:r>
          </a:p>
          <a:p>
            <a:endParaRPr lang="en-US" altLang="zh-TW" sz="2400" dirty="0" smtClean="0">
              <a:latin typeface="ProximaNovaBold"/>
            </a:endParaRPr>
          </a:p>
          <a:p>
            <a:pPr marL="342900" indent="-342900">
              <a:buFont typeface="Wingdings" panose="05000000000000000000" pitchFamily="2" charset="2"/>
              <a:buChar char="q"/>
            </a:pPr>
            <a:r>
              <a:rPr lang="en-US" sz="2400" b="1" dirty="0">
                <a:solidFill>
                  <a:srgbClr val="333333"/>
                </a:solidFill>
                <a:effectLst>
                  <a:outerShdw blurRad="38100" dist="38100" dir="2700000" algn="tl">
                    <a:srgbClr val="000000">
                      <a:alpha val="43137"/>
                    </a:srgbClr>
                  </a:outerShdw>
                </a:effectLst>
                <a:latin typeface="ProximaNovaBold"/>
              </a:rPr>
              <a:t>Deep artificial neural networks </a:t>
            </a:r>
            <a:r>
              <a:rPr lang="en-US" sz="2400" dirty="0">
                <a:solidFill>
                  <a:srgbClr val="333333"/>
                </a:solidFill>
                <a:latin typeface="ProximaNovaBold"/>
              </a:rPr>
              <a:t>are a set of algorithms that have set new records in accuracy for many important problems, such as </a:t>
            </a:r>
            <a:r>
              <a:rPr lang="en-US" sz="2400" dirty="0">
                <a:solidFill>
                  <a:srgbClr val="337AB7"/>
                </a:solidFill>
                <a:latin typeface="ProximaNovaBold"/>
              </a:rPr>
              <a:t>image recognition</a:t>
            </a:r>
            <a:r>
              <a:rPr lang="en-US" sz="2400" dirty="0">
                <a:solidFill>
                  <a:srgbClr val="333333"/>
                </a:solidFill>
                <a:latin typeface="ProximaNovaBold"/>
              </a:rPr>
              <a:t>, </a:t>
            </a:r>
            <a:r>
              <a:rPr lang="en-US" sz="2400" dirty="0">
                <a:solidFill>
                  <a:srgbClr val="337AB7"/>
                </a:solidFill>
                <a:latin typeface="ProximaNovaBold"/>
              </a:rPr>
              <a:t>sound recognition, recommender systems, etc.</a:t>
            </a:r>
          </a:p>
        </p:txBody>
      </p:sp>
      <p:sp>
        <p:nvSpPr>
          <p:cNvPr id="5" name="Date Placeholder 4"/>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5</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2784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4" name="TextBox 3"/>
          <p:cNvSpPr txBox="1"/>
          <p:nvPr/>
        </p:nvSpPr>
        <p:spPr>
          <a:xfrm>
            <a:off x="1237129" y="1197635"/>
            <a:ext cx="7382435" cy="4832092"/>
          </a:xfrm>
          <a:prstGeom prst="rect">
            <a:avLst/>
          </a:prstGeom>
          <a:noFill/>
        </p:spPr>
        <p:txBody>
          <a:bodyPr wrap="square" rtlCol="0">
            <a:spAutoFit/>
          </a:bodyPr>
          <a:lstStyle/>
          <a:p>
            <a:pPr marL="342900" indent="-342900">
              <a:buClr>
                <a:srgbClr val="7030A0"/>
              </a:buClr>
              <a:buFont typeface="Wingdings" panose="05000000000000000000" pitchFamily="2" charset="2"/>
              <a:buChar char="Ø"/>
              <a:tabLst>
                <a:tab pos="457200" algn="l"/>
                <a:tab pos="914400" algn="l"/>
                <a:tab pos="1371600" algn="l"/>
              </a:tabLst>
            </a:pPr>
            <a:r>
              <a:rPr lang="en-US" sz="2400" dirty="0" smtClean="0">
                <a:solidFill>
                  <a:srgbClr val="7030A0"/>
                </a:solidFill>
                <a:effectLst>
                  <a:outerShdw blurRad="38100" dist="38100" dir="2700000" algn="tl">
                    <a:srgbClr val="000000">
                      <a:alpha val="43137"/>
                    </a:srgbClr>
                  </a:outerShdw>
                </a:effectLst>
              </a:rPr>
              <a:t>Parametric Machine Learning Algorithms</a:t>
            </a:r>
          </a:p>
          <a:p>
            <a:pPr>
              <a:buClr>
                <a:srgbClr val="7030A0"/>
              </a:buClr>
              <a:tabLst>
                <a:tab pos="457200" algn="l"/>
                <a:tab pos="914400" algn="l"/>
                <a:tab pos="1371600" algn="l"/>
              </a:tabLst>
            </a:pPr>
            <a:endParaRPr lang="en-US" sz="2400" dirty="0" smtClean="0">
              <a:solidFill>
                <a:srgbClr val="7030A0"/>
              </a:solidFill>
              <a:effectLst>
                <a:outerShdw blurRad="38100" dist="38100" dir="2700000" algn="tl">
                  <a:srgbClr val="000000">
                    <a:alpha val="43137"/>
                  </a:srgbClr>
                </a:outerShdw>
              </a:effectLst>
            </a:endParaRPr>
          </a:p>
          <a:p>
            <a:pPr marL="342900" indent="-342900" fontAlgn="base">
              <a:buFont typeface="Wingdings" panose="05000000000000000000" pitchFamily="2" charset="2"/>
              <a:buChar char="v"/>
              <a:tabLst>
                <a:tab pos="457200" algn="l"/>
                <a:tab pos="914400" algn="l"/>
                <a:tab pos="1371600" algn="l"/>
              </a:tabLst>
            </a:pPr>
            <a:r>
              <a:rPr lang="en-US" sz="2000" dirty="0" smtClean="0"/>
              <a:t>Benefits </a:t>
            </a:r>
            <a:r>
              <a:rPr lang="en-US" sz="2000" dirty="0"/>
              <a:t>of Parametric Machine Learning Algorithms:</a:t>
            </a:r>
          </a:p>
          <a:p>
            <a:pPr marL="800100" lvl="1" indent="-342900" fontAlgn="base">
              <a:buFont typeface="Courier New" panose="02070309020205020404" pitchFamily="49" charset="0"/>
              <a:buChar char="o"/>
              <a:tabLst>
                <a:tab pos="457200" algn="l"/>
                <a:tab pos="914400" algn="l"/>
                <a:tab pos="1371600" algn="l"/>
              </a:tabLst>
            </a:pPr>
            <a:r>
              <a:rPr lang="en-US" sz="2000" b="1" dirty="0" smtClean="0"/>
              <a:t>Simpler</a:t>
            </a:r>
            <a:r>
              <a:rPr lang="en-US" sz="2000" dirty="0"/>
              <a:t>: These methods are easier to understand and interpret results</a:t>
            </a:r>
            <a:r>
              <a:rPr lang="en-US" sz="2000" dirty="0" smtClean="0"/>
              <a:t>.</a:t>
            </a:r>
          </a:p>
          <a:p>
            <a:pPr marL="800100" lvl="1" indent="-342900" fontAlgn="base">
              <a:buFont typeface="Courier New" panose="02070309020205020404" pitchFamily="49" charset="0"/>
              <a:buChar char="o"/>
              <a:tabLst>
                <a:tab pos="457200" algn="l"/>
                <a:tab pos="914400" algn="l"/>
                <a:tab pos="1371600" algn="l"/>
              </a:tabLst>
            </a:pPr>
            <a:r>
              <a:rPr lang="en-US" sz="2000" dirty="0"/>
              <a:t> </a:t>
            </a:r>
            <a:r>
              <a:rPr lang="en-US" sz="2000" b="1" dirty="0" smtClean="0"/>
              <a:t>Speed</a:t>
            </a:r>
            <a:r>
              <a:rPr lang="en-US" sz="2000" dirty="0"/>
              <a:t>: Parametric models are very fast to learn from data</a:t>
            </a:r>
            <a:r>
              <a:rPr lang="en-US" sz="2000" dirty="0" smtClean="0"/>
              <a:t>.</a:t>
            </a:r>
          </a:p>
          <a:p>
            <a:pPr marL="800100" lvl="1" indent="-342900" fontAlgn="base">
              <a:buFont typeface="Courier New" panose="02070309020205020404" pitchFamily="49" charset="0"/>
              <a:buChar char="o"/>
              <a:tabLst>
                <a:tab pos="457200" algn="l"/>
                <a:tab pos="914400" algn="l"/>
                <a:tab pos="1371600" algn="l"/>
              </a:tabLst>
            </a:pPr>
            <a:r>
              <a:rPr lang="en-US" sz="2000" dirty="0"/>
              <a:t> </a:t>
            </a:r>
            <a:r>
              <a:rPr lang="en-US" sz="2000" b="1" dirty="0" smtClean="0"/>
              <a:t>Less </a:t>
            </a:r>
            <a:r>
              <a:rPr lang="en-US" sz="2000" b="1" dirty="0"/>
              <a:t>Data</a:t>
            </a:r>
            <a:r>
              <a:rPr lang="en-US" sz="2000" dirty="0"/>
              <a:t>: They do not require as much training data and can work well even if the fit to the data is not perfect.</a:t>
            </a:r>
          </a:p>
          <a:p>
            <a:pPr marL="342900" indent="-342900" fontAlgn="base">
              <a:buFont typeface="Wingdings" panose="05000000000000000000" pitchFamily="2" charset="2"/>
              <a:buChar char="v"/>
              <a:tabLst>
                <a:tab pos="457200" algn="l"/>
                <a:tab pos="914400" algn="l"/>
                <a:tab pos="1371600" algn="l"/>
              </a:tabLst>
            </a:pPr>
            <a:r>
              <a:rPr lang="en-US" sz="2000" dirty="0"/>
              <a:t>Limitations of Parametric Machine Learning Algorithms:</a:t>
            </a:r>
          </a:p>
          <a:p>
            <a:pPr marL="800100" lvl="1" indent="-342900" fontAlgn="base">
              <a:buFont typeface="Courier New" panose="02070309020205020404" pitchFamily="49" charset="0"/>
              <a:buChar char="o"/>
              <a:tabLst>
                <a:tab pos="457200" algn="l"/>
                <a:tab pos="914400" algn="l"/>
                <a:tab pos="1371600" algn="l"/>
              </a:tabLst>
            </a:pPr>
            <a:r>
              <a:rPr lang="en-US" sz="2000" b="1" dirty="0" smtClean="0"/>
              <a:t>Constrained</a:t>
            </a:r>
            <a:r>
              <a:rPr lang="en-US" sz="2000" dirty="0"/>
              <a:t>: By choosing a functional form these methods are highly constrained to the specified form</a:t>
            </a:r>
            <a:r>
              <a:rPr lang="en-US" sz="2000" dirty="0" smtClean="0"/>
              <a:t>.</a:t>
            </a:r>
          </a:p>
          <a:p>
            <a:pPr marL="800100" lvl="1" indent="-342900" fontAlgn="base">
              <a:buFont typeface="Courier New" panose="02070309020205020404" pitchFamily="49" charset="0"/>
              <a:buChar char="o"/>
              <a:tabLst>
                <a:tab pos="457200" algn="l"/>
                <a:tab pos="914400" algn="l"/>
                <a:tab pos="1371600" algn="l"/>
              </a:tabLst>
            </a:pPr>
            <a:r>
              <a:rPr lang="en-US" sz="2000" dirty="0"/>
              <a:t> </a:t>
            </a:r>
            <a:r>
              <a:rPr lang="en-US" sz="2000" b="1" dirty="0" smtClean="0"/>
              <a:t>Limited </a:t>
            </a:r>
            <a:r>
              <a:rPr lang="en-US" sz="2000" b="1" dirty="0"/>
              <a:t>Complexity</a:t>
            </a:r>
            <a:r>
              <a:rPr lang="en-US" sz="2000" dirty="0"/>
              <a:t>: The methods are more suited to simpler problems</a:t>
            </a:r>
            <a:r>
              <a:rPr lang="en-US" sz="2000" dirty="0" smtClean="0"/>
              <a:t>.</a:t>
            </a:r>
          </a:p>
          <a:p>
            <a:pPr marL="800100" lvl="1" indent="-342900" fontAlgn="base">
              <a:buFont typeface="Courier New" panose="02070309020205020404" pitchFamily="49" charset="0"/>
              <a:buChar char="o"/>
              <a:tabLst>
                <a:tab pos="457200" algn="l"/>
                <a:tab pos="914400" algn="l"/>
                <a:tab pos="1371600" algn="l"/>
              </a:tabLst>
            </a:pPr>
            <a:r>
              <a:rPr lang="en-US" sz="2000" dirty="0"/>
              <a:t> </a:t>
            </a:r>
            <a:r>
              <a:rPr lang="en-US" sz="2000" b="1" dirty="0" smtClean="0"/>
              <a:t>Poor </a:t>
            </a:r>
            <a:r>
              <a:rPr lang="en-US" sz="2000" b="1" dirty="0"/>
              <a:t>Fit</a:t>
            </a:r>
            <a:r>
              <a:rPr lang="en-US" sz="2000" dirty="0"/>
              <a:t>: In practice the methods are unlikely to match the underlying mapping function</a:t>
            </a:r>
            <a:r>
              <a:rPr lang="en-US" sz="2000" dirty="0" smtClean="0"/>
              <a:t>.</a:t>
            </a:r>
            <a:endParaRPr lang="en-US" sz="2000" dirty="0"/>
          </a:p>
        </p:txBody>
      </p:sp>
      <p:sp>
        <p:nvSpPr>
          <p:cNvPr id="3" name="Date Placeholder 2"/>
          <p:cNvSpPr>
            <a:spLocks noGrp="1"/>
          </p:cNvSpPr>
          <p:nvPr>
            <p:ph type="dt" sz="half" idx="10"/>
          </p:nvPr>
        </p:nvSpPr>
        <p:spPr/>
        <p:txBody>
          <a:bodyPr/>
          <a:lstStyle/>
          <a:p>
            <a:r>
              <a:rPr lang="en-US" smtClean="0"/>
              <a:t>4/3/2018</a:t>
            </a:r>
            <a:endParaRPr lang="en-US"/>
          </a:p>
        </p:txBody>
      </p:sp>
      <p:sp>
        <p:nvSpPr>
          <p:cNvPr id="5" name="Footer Placeholder 4"/>
          <p:cNvSpPr>
            <a:spLocks noGrp="1"/>
          </p:cNvSpPr>
          <p:nvPr>
            <p:ph type="ftr" sz="quarter" idx="11"/>
          </p:nvPr>
        </p:nvSpPr>
        <p:spPr/>
        <p:txBody>
          <a:bodyPr/>
          <a:lstStyle/>
          <a:p>
            <a:r>
              <a:rPr lang="en-US" smtClean="0"/>
              <a:t>Macine Learning                            FUUAST</a:t>
            </a:r>
            <a:endParaRPr lang="en-US"/>
          </a:p>
        </p:txBody>
      </p:sp>
      <p:sp>
        <p:nvSpPr>
          <p:cNvPr id="6" name="Slide Number Placeholder 5"/>
          <p:cNvSpPr>
            <a:spLocks noGrp="1"/>
          </p:cNvSpPr>
          <p:nvPr>
            <p:ph type="sldNum" sz="quarter" idx="12"/>
          </p:nvPr>
        </p:nvSpPr>
        <p:spPr/>
        <p:txBody>
          <a:bodyPr/>
          <a:lstStyle/>
          <a:p>
            <a:fld id="{6F009730-05F9-4472-8C24-12BC3DA3AE0D}" type="slidenum">
              <a:rPr lang="en-US" smtClean="0"/>
              <a:t>50</a:t>
            </a:fld>
            <a:endParaRPr lang="en-US"/>
          </a:p>
        </p:txBody>
      </p:sp>
      <p:cxnSp>
        <p:nvCxnSpPr>
          <p:cNvPr id="7" name="Straight Connector 6"/>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605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4" name="TextBox 3"/>
          <p:cNvSpPr txBox="1"/>
          <p:nvPr/>
        </p:nvSpPr>
        <p:spPr>
          <a:xfrm>
            <a:off x="1237129" y="1506912"/>
            <a:ext cx="7382435" cy="4462760"/>
          </a:xfrm>
          <a:prstGeom prst="rect">
            <a:avLst/>
          </a:prstGeom>
          <a:noFill/>
        </p:spPr>
        <p:txBody>
          <a:bodyPr wrap="square" rtlCol="0">
            <a:spAutoFit/>
          </a:bodyPr>
          <a:lstStyle/>
          <a:p>
            <a:pPr marL="342900" indent="-342900">
              <a:buClr>
                <a:srgbClr val="7030A0"/>
              </a:buClr>
              <a:buFont typeface="Wingdings" panose="05000000000000000000" pitchFamily="2" charset="2"/>
              <a:buChar char="Ø"/>
              <a:tabLst>
                <a:tab pos="457200" algn="l"/>
                <a:tab pos="914400" algn="l"/>
                <a:tab pos="1371600" algn="l"/>
              </a:tabLst>
            </a:pPr>
            <a:r>
              <a:rPr lang="en-US" sz="2400" dirty="0" smtClean="0">
                <a:solidFill>
                  <a:srgbClr val="7030A0"/>
                </a:solidFill>
                <a:effectLst>
                  <a:outerShdw blurRad="38100" dist="38100" dir="2700000" algn="tl">
                    <a:srgbClr val="000000">
                      <a:alpha val="43137"/>
                    </a:srgbClr>
                  </a:outerShdw>
                </a:effectLst>
              </a:rPr>
              <a:t>Nonparametric Machine Learning Algorithms</a:t>
            </a:r>
          </a:p>
          <a:p>
            <a:pPr>
              <a:buClr>
                <a:srgbClr val="7030A0"/>
              </a:buClr>
              <a:tabLst>
                <a:tab pos="457200" algn="l"/>
                <a:tab pos="914400" algn="l"/>
                <a:tab pos="1371600" algn="l"/>
              </a:tabLst>
            </a:pPr>
            <a:r>
              <a:rPr lang="en-US" sz="2400" dirty="0"/>
              <a:t>	Algorithms that do not make strong assumptions </a:t>
            </a:r>
            <a:r>
              <a:rPr lang="en-US" sz="2400" dirty="0" smtClean="0"/>
              <a:t>	about </a:t>
            </a:r>
            <a:r>
              <a:rPr lang="en-US" sz="2400" dirty="0"/>
              <a:t>the form </a:t>
            </a:r>
            <a:r>
              <a:rPr lang="en-US" sz="2400" dirty="0" smtClean="0"/>
              <a:t>of </a:t>
            </a:r>
            <a:r>
              <a:rPr lang="en-US" sz="2400" dirty="0"/>
              <a:t>the mapping function are called </a:t>
            </a:r>
            <a:r>
              <a:rPr lang="en-US" sz="2400" dirty="0" smtClean="0"/>
              <a:t>	nonparametric </a:t>
            </a:r>
            <a:r>
              <a:rPr lang="en-US" sz="2400" dirty="0"/>
              <a:t>machine </a:t>
            </a:r>
            <a:r>
              <a:rPr lang="en-US" sz="2400" dirty="0" smtClean="0"/>
              <a:t>learning </a:t>
            </a:r>
            <a:r>
              <a:rPr lang="en-US" sz="2400" dirty="0"/>
              <a:t>algorithms. By not </a:t>
            </a:r>
            <a:r>
              <a:rPr lang="en-US" sz="2400" dirty="0" smtClean="0"/>
              <a:t>	making </a:t>
            </a:r>
            <a:r>
              <a:rPr lang="en-US" sz="2400" dirty="0"/>
              <a:t>assumptions, they are free </a:t>
            </a:r>
            <a:r>
              <a:rPr lang="en-US" sz="2400" dirty="0" smtClean="0"/>
              <a:t>to learn </a:t>
            </a:r>
            <a:r>
              <a:rPr lang="en-US" sz="2400" dirty="0"/>
              <a:t>any </a:t>
            </a:r>
            <a:r>
              <a:rPr lang="en-US" sz="2400" dirty="0" smtClean="0"/>
              <a:t>	functional </a:t>
            </a:r>
            <a:r>
              <a:rPr lang="en-US" sz="2400" dirty="0"/>
              <a:t>form from the training data.</a:t>
            </a:r>
            <a:r>
              <a:rPr lang="en-US" sz="2400" dirty="0" smtClean="0">
                <a:solidFill>
                  <a:srgbClr val="7030A0"/>
                </a:solidFill>
                <a:effectLst>
                  <a:outerShdw blurRad="38100" dist="38100" dir="2700000" algn="tl">
                    <a:srgbClr val="000000">
                      <a:alpha val="43137"/>
                    </a:srgbClr>
                  </a:outerShdw>
                </a:effectLst>
              </a:rPr>
              <a:t>	</a:t>
            </a:r>
          </a:p>
          <a:p>
            <a:pPr>
              <a:buClr>
                <a:srgbClr val="7030A0"/>
              </a:buClr>
              <a:tabLst>
                <a:tab pos="457200" algn="l"/>
                <a:tab pos="914400" algn="l"/>
                <a:tab pos="1371600" algn="l"/>
              </a:tabLst>
            </a:pPr>
            <a:endParaRPr lang="en-US" sz="2400" dirty="0" smtClean="0">
              <a:solidFill>
                <a:srgbClr val="7030A0"/>
              </a:solidFill>
              <a:effectLst>
                <a:outerShdw blurRad="38100" dist="38100" dir="2700000" algn="tl">
                  <a:srgbClr val="000000">
                    <a:alpha val="43137"/>
                  </a:srgbClr>
                </a:outerShdw>
              </a:effectLst>
            </a:endParaRPr>
          </a:p>
          <a:p>
            <a:pPr>
              <a:buClr>
                <a:srgbClr val="7030A0"/>
              </a:buClr>
              <a:tabLst>
                <a:tab pos="457200" algn="l"/>
                <a:tab pos="914400" algn="l"/>
                <a:tab pos="1371600" algn="l"/>
              </a:tabLst>
            </a:pPr>
            <a:r>
              <a:rPr lang="en-US" sz="2400" dirty="0">
                <a:solidFill>
                  <a:srgbClr val="7030A0"/>
                </a:solidFill>
                <a:effectLst>
                  <a:outerShdw blurRad="38100" dist="38100" dir="2700000" algn="tl">
                    <a:srgbClr val="000000">
                      <a:alpha val="43137"/>
                    </a:srgbClr>
                  </a:outerShdw>
                </a:effectLst>
              </a:rPr>
              <a:t>	</a:t>
            </a:r>
            <a:r>
              <a:rPr lang="en-US" sz="2400" dirty="0" smtClean="0">
                <a:solidFill>
                  <a:srgbClr val="7030A0"/>
                </a:solidFill>
                <a:effectLst>
                  <a:outerShdw blurRad="38100" dist="38100" dir="2700000" algn="tl">
                    <a:srgbClr val="000000">
                      <a:alpha val="43137"/>
                    </a:srgbClr>
                  </a:outerShdw>
                </a:effectLst>
              </a:rPr>
              <a:t>Examples</a:t>
            </a:r>
            <a:endParaRPr lang="en-US" sz="2400" dirty="0">
              <a:solidFill>
                <a:srgbClr val="7030A0"/>
              </a:solidFill>
              <a:effectLst>
                <a:outerShdw blurRad="38100" dist="38100" dir="2700000" algn="tl">
                  <a:srgbClr val="000000">
                    <a:alpha val="43137"/>
                  </a:srgbClr>
                </a:outerShdw>
              </a:effectLst>
            </a:endParaRPr>
          </a:p>
          <a:p>
            <a:pPr fontAlgn="base"/>
            <a:r>
              <a:rPr lang="en-US" sz="2400" dirty="0"/>
              <a:t>	</a:t>
            </a:r>
            <a:r>
              <a:rPr lang="en-US" sz="2400" dirty="0" smtClean="0"/>
              <a:t>k-Nearest </a:t>
            </a:r>
            <a:r>
              <a:rPr lang="en-US" sz="2400" dirty="0"/>
              <a:t>Neighbors</a:t>
            </a:r>
          </a:p>
          <a:p>
            <a:pPr fontAlgn="base"/>
            <a:r>
              <a:rPr lang="en-US" sz="2400" dirty="0" smtClean="0"/>
              <a:t>	Decision </a:t>
            </a:r>
            <a:r>
              <a:rPr lang="en-US" sz="2400" dirty="0"/>
              <a:t>Trees like CART and C4.5</a:t>
            </a:r>
          </a:p>
          <a:p>
            <a:pPr fontAlgn="base"/>
            <a:r>
              <a:rPr lang="en-US" sz="2400" dirty="0" smtClean="0"/>
              <a:t>	Support </a:t>
            </a:r>
            <a:r>
              <a:rPr lang="en-US" sz="2400" dirty="0"/>
              <a:t>Vector Machines</a:t>
            </a:r>
          </a:p>
          <a:p>
            <a:pPr>
              <a:buClr>
                <a:srgbClr val="7030A0"/>
              </a:buClr>
              <a:tabLst>
                <a:tab pos="457200" algn="l"/>
                <a:tab pos="914400" algn="l"/>
                <a:tab pos="1371600" algn="l"/>
                <a:tab pos="1828800" algn="l"/>
              </a:tabLst>
            </a:pPr>
            <a:endParaRPr lang="en-US" sz="2000" dirty="0"/>
          </a:p>
        </p:txBody>
      </p:sp>
      <p:sp>
        <p:nvSpPr>
          <p:cNvPr id="3" name="Date Placeholder 2"/>
          <p:cNvSpPr>
            <a:spLocks noGrp="1"/>
          </p:cNvSpPr>
          <p:nvPr>
            <p:ph type="dt" sz="half" idx="10"/>
          </p:nvPr>
        </p:nvSpPr>
        <p:spPr/>
        <p:txBody>
          <a:bodyPr/>
          <a:lstStyle/>
          <a:p>
            <a:r>
              <a:rPr lang="en-US" smtClean="0"/>
              <a:t>4/3/2018</a:t>
            </a:r>
            <a:endParaRPr lang="en-US"/>
          </a:p>
        </p:txBody>
      </p:sp>
      <p:sp>
        <p:nvSpPr>
          <p:cNvPr id="5" name="Footer Placeholder 4"/>
          <p:cNvSpPr>
            <a:spLocks noGrp="1"/>
          </p:cNvSpPr>
          <p:nvPr>
            <p:ph type="ftr" sz="quarter" idx="11"/>
          </p:nvPr>
        </p:nvSpPr>
        <p:spPr/>
        <p:txBody>
          <a:bodyPr/>
          <a:lstStyle/>
          <a:p>
            <a:r>
              <a:rPr lang="en-US" smtClean="0"/>
              <a:t>Macine Learning                            FUUAST</a:t>
            </a:r>
            <a:endParaRPr lang="en-US"/>
          </a:p>
        </p:txBody>
      </p:sp>
      <p:sp>
        <p:nvSpPr>
          <p:cNvPr id="6" name="Slide Number Placeholder 5"/>
          <p:cNvSpPr>
            <a:spLocks noGrp="1"/>
          </p:cNvSpPr>
          <p:nvPr>
            <p:ph type="sldNum" sz="quarter" idx="12"/>
          </p:nvPr>
        </p:nvSpPr>
        <p:spPr/>
        <p:txBody>
          <a:bodyPr/>
          <a:lstStyle/>
          <a:p>
            <a:fld id="{6F009730-05F9-4472-8C24-12BC3DA3AE0D}" type="slidenum">
              <a:rPr lang="en-US" smtClean="0"/>
              <a:t>51</a:t>
            </a:fld>
            <a:endParaRPr lang="en-US"/>
          </a:p>
        </p:txBody>
      </p:sp>
      <p:cxnSp>
        <p:nvCxnSpPr>
          <p:cNvPr id="7" name="Straight Connector 6"/>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129346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4" name="TextBox 3"/>
          <p:cNvSpPr txBox="1"/>
          <p:nvPr/>
        </p:nvSpPr>
        <p:spPr>
          <a:xfrm>
            <a:off x="1008529" y="1224529"/>
            <a:ext cx="7785847" cy="4832092"/>
          </a:xfrm>
          <a:prstGeom prst="rect">
            <a:avLst/>
          </a:prstGeom>
          <a:noFill/>
        </p:spPr>
        <p:txBody>
          <a:bodyPr wrap="square" rtlCol="0">
            <a:spAutoFit/>
          </a:bodyPr>
          <a:lstStyle/>
          <a:p>
            <a:pPr marL="342900" indent="-342900">
              <a:buClr>
                <a:srgbClr val="7030A0"/>
              </a:buClr>
              <a:buFont typeface="Wingdings" panose="05000000000000000000" pitchFamily="2" charset="2"/>
              <a:buChar char="Ø"/>
              <a:tabLst>
                <a:tab pos="457200" algn="l"/>
                <a:tab pos="914400" algn="l"/>
                <a:tab pos="1371600" algn="l"/>
              </a:tabLst>
            </a:pPr>
            <a:r>
              <a:rPr lang="en-US" sz="2400" dirty="0" smtClean="0">
                <a:solidFill>
                  <a:srgbClr val="7030A0"/>
                </a:solidFill>
                <a:effectLst>
                  <a:outerShdw blurRad="38100" dist="38100" dir="2700000" algn="tl">
                    <a:srgbClr val="000000">
                      <a:alpha val="43137"/>
                    </a:srgbClr>
                  </a:outerShdw>
                </a:effectLst>
              </a:rPr>
              <a:t>Nonparametric Machine Learning Algorithms</a:t>
            </a:r>
          </a:p>
          <a:p>
            <a:pPr marL="342900" indent="-342900">
              <a:buClr>
                <a:srgbClr val="7030A0"/>
              </a:buClr>
              <a:buFont typeface="Wingdings" panose="05000000000000000000" pitchFamily="2" charset="2"/>
              <a:buChar char="Ø"/>
              <a:tabLst>
                <a:tab pos="457200" algn="l"/>
                <a:tab pos="914400" algn="l"/>
                <a:tab pos="1371600" algn="l"/>
              </a:tabLst>
            </a:pPr>
            <a:endParaRPr lang="en-US" sz="2400" dirty="0" smtClean="0">
              <a:solidFill>
                <a:srgbClr val="7030A0"/>
              </a:solidFill>
              <a:effectLst>
                <a:outerShdw blurRad="38100" dist="38100" dir="2700000" algn="tl">
                  <a:srgbClr val="000000">
                    <a:alpha val="43137"/>
                  </a:srgbClr>
                </a:outerShdw>
              </a:effectLst>
            </a:endParaRPr>
          </a:p>
          <a:p>
            <a:pPr marL="342900" indent="-342900" fontAlgn="base">
              <a:buFont typeface="Wingdings" panose="05000000000000000000" pitchFamily="2" charset="2"/>
              <a:buChar char="v"/>
            </a:pPr>
            <a:r>
              <a:rPr lang="en-US" sz="2000" dirty="0"/>
              <a:t>Benefits of Nonparametric Machine Learning Algorithms:</a:t>
            </a:r>
          </a:p>
          <a:p>
            <a:pPr marL="800100" lvl="1" indent="-342900" fontAlgn="base">
              <a:buFont typeface="Courier New" panose="02070309020205020404" pitchFamily="49" charset="0"/>
              <a:buChar char="o"/>
            </a:pPr>
            <a:r>
              <a:rPr lang="en-US" sz="2000" b="1" dirty="0" smtClean="0"/>
              <a:t>Flexibility</a:t>
            </a:r>
            <a:r>
              <a:rPr lang="en-US" sz="2000" dirty="0"/>
              <a:t>: Capable of fitting a large number of functional forms</a:t>
            </a:r>
            <a:r>
              <a:rPr lang="en-US" sz="2000" dirty="0" smtClean="0"/>
              <a:t>.</a:t>
            </a:r>
          </a:p>
          <a:p>
            <a:pPr marL="800100" lvl="1" indent="-342900" fontAlgn="base">
              <a:buFont typeface="Courier New" panose="02070309020205020404" pitchFamily="49" charset="0"/>
              <a:buChar char="o"/>
            </a:pPr>
            <a:r>
              <a:rPr lang="en-US" sz="2000" dirty="0"/>
              <a:t> </a:t>
            </a:r>
            <a:r>
              <a:rPr lang="en-US" sz="2000" b="1" dirty="0" smtClean="0"/>
              <a:t>Power</a:t>
            </a:r>
            <a:r>
              <a:rPr lang="en-US" sz="2000" dirty="0"/>
              <a:t>: No assumptions (or weak assumptions) about the underlying function</a:t>
            </a:r>
            <a:r>
              <a:rPr lang="en-US" sz="2000" dirty="0" smtClean="0"/>
              <a:t>.</a:t>
            </a:r>
          </a:p>
          <a:p>
            <a:pPr marL="800100" lvl="1" indent="-342900" fontAlgn="base">
              <a:buFont typeface="Courier New" panose="02070309020205020404" pitchFamily="49" charset="0"/>
              <a:buChar char="o"/>
            </a:pPr>
            <a:r>
              <a:rPr lang="en-US" sz="2000" dirty="0"/>
              <a:t> </a:t>
            </a:r>
            <a:r>
              <a:rPr lang="en-US" sz="2000" b="1" dirty="0" smtClean="0"/>
              <a:t>Performance</a:t>
            </a:r>
            <a:r>
              <a:rPr lang="en-US" sz="2000" dirty="0"/>
              <a:t>: Can result in higher performance models for </a:t>
            </a:r>
            <a:r>
              <a:rPr lang="en-US" sz="2000" dirty="0" smtClean="0"/>
              <a:t>prediction.</a:t>
            </a:r>
          </a:p>
          <a:p>
            <a:pPr lvl="1" indent="-457200" fontAlgn="base">
              <a:buFont typeface="Wingdings" panose="05000000000000000000" pitchFamily="2" charset="2"/>
              <a:buChar char="v"/>
            </a:pPr>
            <a:r>
              <a:rPr lang="en-US" sz="2000" dirty="0" smtClean="0"/>
              <a:t>Limitations </a:t>
            </a:r>
            <a:r>
              <a:rPr lang="en-US" sz="2000" dirty="0"/>
              <a:t>of Nonparametric Machine Learning Algorithms:</a:t>
            </a:r>
          </a:p>
          <a:p>
            <a:pPr marL="800100" lvl="1" indent="-342900" fontAlgn="base">
              <a:buFont typeface="Courier New" panose="02070309020205020404" pitchFamily="49" charset="0"/>
              <a:buChar char="o"/>
            </a:pPr>
            <a:r>
              <a:rPr lang="en-US" sz="2000" b="1" dirty="0"/>
              <a:t>More data</a:t>
            </a:r>
            <a:r>
              <a:rPr lang="en-US" sz="2000" dirty="0"/>
              <a:t>: Require a lot more training data to estimate the mapping </a:t>
            </a:r>
            <a:r>
              <a:rPr lang="en-US" sz="2000" dirty="0" smtClean="0"/>
              <a:t>function.</a:t>
            </a:r>
          </a:p>
          <a:p>
            <a:pPr marL="800100" lvl="1" indent="-342900" fontAlgn="base">
              <a:buFont typeface="Courier New" panose="02070309020205020404" pitchFamily="49" charset="0"/>
              <a:buChar char="o"/>
            </a:pPr>
            <a:r>
              <a:rPr lang="en-US" sz="2000" b="1" dirty="0" smtClean="0"/>
              <a:t>Slower</a:t>
            </a:r>
            <a:r>
              <a:rPr lang="en-US" sz="2000" dirty="0"/>
              <a:t>: A lot slower to train as they often have far more parameters to </a:t>
            </a:r>
            <a:r>
              <a:rPr lang="en-US" sz="2000" dirty="0" smtClean="0"/>
              <a:t>train.</a:t>
            </a:r>
          </a:p>
          <a:p>
            <a:pPr marL="800100" lvl="1" indent="-342900" fontAlgn="base">
              <a:buFont typeface="Courier New" panose="02070309020205020404" pitchFamily="49" charset="0"/>
              <a:buChar char="o"/>
            </a:pPr>
            <a:r>
              <a:rPr lang="en-US" sz="2000" b="1" dirty="0" smtClean="0"/>
              <a:t>Overfitting</a:t>
            </a:r>
            <a:r>
              <a:rPr lang="en-US" sz="2000" dirty="0"/>
              <a:t>: More of a risk to </a:t>
            </a:r>
            <a:r>
              <a:rPr lang="en-US" sz="2000" dirty="0" err="1"/>
              <a:t>overfit</a:t>
            </a:r>
            <a:r>
              <a:rPr lang="en-US" sz="2000" dirty="0"/>
              <a:t> the training data and it is harder to explain why specific predictions are made</a:t>
            </a:r>
            <a:r>
              <a:rPr lang="en-US" sz="2000" dirty="0" smtClean="0"/>
              <a:t>.</a:t>
            </a:r>
            <a:endParaRPr lang="en-US" sz="2000" dirty="0"/>
          </a:p>
        </p:txBody>
      </p:sp>
      <p:sp>
        <p:nvSpPr>
          <p:cNvPr id="3" name="Date Placeholder 2"/>
          <p:cNvSpPr>
            <a:spLocks noGrp="1"/>
          </p:cNvSpPr>
          <p:nvPr>
            <p:ph type="dt" sz="half" idx="10"/>
          </p:nvPr>
        </p:nvSpPr>
        <p:spPr/>
        <p:txBody>
          <a:bodyPr/>
          <a:lstStyle/>
          <a:p>
            <a:r>
              <a:rPr lang="en-US" smtClean="0"/>
              <a:t>4/3/2018</a:t>
            </a:r>
            <a:endParaRPr lang="en-US"/>
          </a:p>
        </p:txBody>
      </p:sp>
      <p:sp>
        <p:nvSpPr>
          <p:cNvPr id="5" name="Footer Placeholder 4"/>
          <p:cNvSpPr>
            <a:spLocks noGrp="1"/>
          </p:cNvSpPr>
          <p:nvPr>
            <p:ph type="ftr" sz="quarter" idx="11"/>
          </p:nvPr>
        </p:nvSpPr>
        <p:spPr/>
        <p:txBody>
          <a:bodyPr/>
          <a:lstStyle/>
          <a:p>
            <a:r>
              <a:rPr lang="en-US" smtClean="0"/>
              <a:t>Macine Learning                            FUUAST</a:t>
            </a:r>
            <a:endParaRPr lang="en-US"/>
          </a:p>
        </p:txBody>
      </p:sp>
      <p:sp>
        <p:nvSpPr>
          <p:cNvPr id="6" name="Slide Number Placeholder 5"/>
          <p:cNvSpPr>
            <a:spLocks noGrp="1"/>
          </p:cNvSpPr>
          <p:nvPr>
            <p:ph type="sldNum" sz="quarter" idx="12"/>
          </p:nvPr>
        </p:nvSpPr>
        <p:spPr/>
        <p:txBody>
          <a:bodyPr/>
          <a:lstStyle/>
          <a:p>
            <a:fld id="{6F009730-05F9-4472-8C24-12BC3DA3AE0D}" type="slidenum">
              <a:rPr lang="en-US" smtClean="0"/>
              <a:t>52</a:t>
            </a:fld>
            <a:endParaRPr lang="en-US"/>
          </a:p>
        </p:txBody>
      </p:sp>
      <p:cxnSp>
        <p:nvCxnSpPr>
          <p:cNvPr id="7" name="Straight Connector 6"/>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2752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3" name="Rectangle 2"/>
          <p:cNvSpPr/>
          <p:nvPr/>
        </p:nvSpPr>
        <p:spPr>
          <a:xfrm>
            <a:off x="798947" y="1085327"/>
            <a:ext cx="3780458"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Bias and Variation Errors:</a:t>
            </a:r>
            <a:endParaRPr lang="en-US" sz="2400" dirty="0">
              <a:solidFill>
                <a:srgbClr val="FF0000"/>
              </a:solidFill>
              <a:effectLst>
                <a:outerShdw blurRad="38100" dist="38100" dir="2700000" algn="tl">
                  <a:srgbClr val="000000">
                    <a:alpha val="43137"/>
                  </a:srgbClr>
                </a:outerShdw>
              </a:effectLst>
            </a:endParaRPr>
          </a:p>
        </p:txBody>
      </p:sp>
      <p:sp>
        <p:nvSpPr>
          <p:cNvPr id="4" name="Rectangle 3"/>
          <p:cNvSpPr/>
          <p:nvPr/>
        </p:nvSpPr>
        <p:spPr>
          <a:xfrm>
            <a:off x="1297640" y="1621675"/>
            <a:ext cx="7846360" cy="4247317"/>
          </a:xfrm>
          <a:prstGeom prst="rect">
            <a:avLst/>
          </a:prstGeom>
        </p:spPr>
        <p:txBody>
          <a:bodyPr wrap="square">
            <a:spAutoFit/>
          </a:bodyPr>
          <a:lstStyle/>
          <a:p>
            <a:pPr fontAlgn="base">
              <a:tabLst>
                <a:tab pos="457200" algn="l"/>
                <a:tab pos="914400" algn="l"/>
                <a:tab pos="1371600" algn="l"/>
              </a:tabLst>
            </a:pPr>
            <a:r>
              <a:rPr lang="en-US" sz="2000" b="1" dirty="0">
                <a:solidFill>
                  <a:srgbClr val="0000CC"/>
                </a:solidFill>
                <a:latin typeface="Arial" panose="020B0604020202020204" pitchFamily="34" charset="0"/>
              </a:rPr>
              <a:t>Bias Error</a:t>
            </a:r>
          </a:p>
          <a:p>
            <a:pPr fontAlgn="base">
              <a:tabLst>
                <a:tab pos="457200" algn="l"/>
                <a:tab pos="914400" algn="l"/>
                <a:tab pos="1371600" algn="l"/>
              </a:tabLst>
            </a:pPr>
            <a:r>
              <a:rPr lang="en-US" dirty="0">
                <a:latin typeface="Arial" panose="020B0604020202020204" pitchFamily="34" charset="0"/>
              </a:rPr>
              <a:t>Bias are the simplifying assumptions made by a model to make the target function easier to learn.</a:t>
            </a:r>
          </a:p>
          <a:p>
            <a:pPr fontAlgn="base">
              <a:tabLst>
                <a:tab pos="457200" algn="l"/>
                <a:tab pos="914400" algn="l"/>
                <a:tab pos="1371600" algn="l"/>
              </a:tabLst>
            </a:pPr>
            <a:r>
              <a:rPr lang="en-US" dirty="0">
                <a:latin typeface="Arial" panose="020B0604020202020204" pitchFamily="34" charset="0"/>
              </a:rPr>
              <a:t>Generally, parametric algorithms have a high bias making them fast to learn and easier to understand but generally less flexible. In turn, they have lower predictive performance on complex problems that fail to meet the simplifying assumptions of the algorithms </a:t>
            </a:r>
            <a:r>
              <a:rPr lang="en-US" dirty="0" smtClean="0">
                <a:latin typeface="Arial" panose="020B0604020202020204" pitchFamily="34" charset="0"/>
              </a:rPr>
              <a:t>bias.</a:t>
            </a:r>
          </a:p>
          <a:p>
            <a:pPr marL="285750" indent="-285750" fontAlgn="base">
              <a:buFont typeface="Courier New" panose="02070309020205020404" pitchFamily="49" charset="0"/>
              <a:buChar char="o"/>
              <a:tabLst>
                <a:tab pos="457200" algn="l"/>
                <a:tab pos="914400" algn="l"/>
                <a:tab pos="1371600" algn="l"/>
              </a:tabLst>
            </a:pPr>
            <a:r>
              <a:rPr lang="en-US" b="1" dirty="0" smtClean="0">
                <a:latin typeface="Arial" panose="020B0604020202020204" pitchFamily="34" charset="0"/>
              </a:rPr>
              <a:t>Low </a:t>
            </a:r>
            <a:r>
              <a:rPr lang="en-US" b="1" dirty="0">
                <a:latin typeface="Arial" panose="020B0604020202020204" pitchFamily="34" charset="0"/>
              </a:rPr>
              <a:t>Bias</a:t>
            </a:r>
            <a:r>
              <a:rPr lang="en-US" dirty="0">
                <a:latin typeface="Arial" panose="020B0604020202020204" pitchFamily="34" charset="0"/>
              </a:rPr>
              <a:t>: Suggests less assumptions about the form of the target </a:t>
            </a:r>
            <a:r>
              <a:rPr lang="en-US" dirty="0" smtClean="0">
                <a:latin typeface="Arial" panose="020B0604020202020204" pitchFamily="34" charset="0"/>
              </a:rPr>
              <a:t>	function.</a:t>
            </a:r>
          </a:p>
          <a:p>
            <a:pPr marL="285750" indent="-285750" fontAlgn="base">
              <a:buFont typeface="Courier New" panose="02070309020205020404" pitchFamily="49" charset="0"/>
              <a:buChar char="o"/>
              <a:tabLst>
                <a:tab pos="457200" algn="l"/>
                <a:tab pos="914400" algn="l"/>
                <a:tab pos="1371600" algn="l"/>
              </a:tabLst>
            </a:pPr>
            <a:r>
              <a:rPr lang="en-US" b="1" dirty="0" smtClean="0">
                <a:latin typeface="Arial" panose="020B0604020202020204" pitchFamily="34" charset="0"/>
              </a:rPr>
              <a:t>High-Bias</a:t>
            </a:r>
            <a:r>
              <a:rPr lang="en-US" dirty="0">
                <a:latin typeface="Arial" panose="020B0604020202020204" pitchFamily="34" charset="0"/>
              </a:rPr>
              <a:t>: Suggests more assumptions about the form of the target </a:t>
            </a:r>
            <a:r>
              <a:rPr lang="en-US" dirty="0" smtClean="0">
                <a:latin typeface="Arial" panose="020B0604020202020204" pitchFamily="34" charset="0"/>
              </a:rPr>
              <a:t>	function</a:t>
            </a:r>
            <a:r>
              <a:rPr lang="en-US" dirty="0">
                <a:latin typeface="Arial" panose="020B0604020202020204" pitchFamily="34" charset="0"/>
              </a:rPr>
              <a:t>.</a:t>
            </a:r>
          </a:p>
          <a:p>
            <a:pPr marL="285750" indent="-285750" fontAlgn="base">
              <a:buFont typeface="Courier New" panose="02070309020205020404" pitchFamily="49" charset="0"/>
              <a:buChar char="o"/>
              <a:tabLst>
                <a:tab pos="457200" algn="l"/>
                <a:tab pos="914400" algn="l"/>
                <a:tab pos="1371600" algn="l"/>
              </a:tabLst>
            </a:pPr>
            <a:r>
              <a:rPr lang="en-US" b="1" dirty="0">
                <a:latin typeface="Arial" panose="020B0604020202020204" pitchFamily="34" charset="0"/>
              </a:rPr>
              <a:t>Examples of low-bias machine learning algorithms include</a:t>
            </a:r>
            <a:r>
              <a:rPr lang="en-US" dirty="0">
                <a:latin typeface="Arial" panose="020B0604020202020204" pitchFamily="34" charset="0"/>
              </a:rPr>
              <a:t>: </a:t>
            </a:r>
            <a:endParaRPr lang="en-US" dirty="0" smtClean="0">
              <a:latin typeface="Arial" panose="020B0604020202020204" pitchFamily="34" charset="0"/>
            </a:endParaRPr>
          </a:p>
          <a:p>
            <a:pPr fontAlgn="base">
              <a:tabLst>
                <a:tab pos="457200" algn="l"/>
                <a:tab pos="914400" algn="l"/>
                <a:tab pos="1371600" algn="l"/>
              </a:tabLst>
            </a:pPr>
            <a:r>
              <a:rPr lang="en-US" dirty="0" smtClean="0">
                <a:latin typeface="Arial" panose="020B0604020202020204" pitchFamily="34" charset="0"/>
              </a:rPr>
              <a:t>	Decision Trees</a:t>
            </a:r>
            <a:r>
              <a:rPr lang="en-US" dirty="0">
                <a:latin typeface="Arial" panose="020B0604020202020204" pitchFamily="34" charset="0"/>
              </a:rPr>
              <a:t>, k-Nearest Neighbors and Support Vector Machines.</a:t>
            </a:r>
          </a:p>
          <a:p>
            <a:pPr marL="285750" indent="-285750" fontAlgn="base">
              <a:buFont typeface="Courier New" panose="02070309020205020404" pitchFamily="49" charset="0"/>
              <a:buChar char="o"/>
              <a:tabLst>
                <a:tab pos="457200" algn="l"/>
                <a:tab pos="914400" algn="l"/>
                <a:tab pos="1371600" algn="l"/>
              </a:tabLst>
            </a:pPr>
            <a:r>
              <a:rPr lang="en-US" b="1" dirty="0">
                <a:latin typeface="Arial" panose="020B0604020202020204" pitchFamily="34" charset="0"/>
              </a:rPr>
              <a:t>Examples of high-bias machine learning algorithms include</a:t>
            </a:r>
            <a:r>
              <a:rPr lang="en-US" dirty="0">
                <a:latin typeface="Arial" panose="020B0604020202020204" pitchFamily="34" charset="0"/>
              </a:rPr>
              <a:t>: Linear </a:t>
            </a:r>
            <a:r>
              <a:rPr lang="en-US" dirty="0" smtClean="0">
                <a:latin typeface="Arial" panose="020B0604020202020204" pitchFamily="34" charset="0"/>
              </a:rPr>
              <a:t>	Regression</a:t>
            </a:r>
            <a:r>
              <a:rPr lang="en-US" dirty="0">
                <a:latin typeface="Arial" panose="020B0604020202020204" pitchFamily="34" charset="0"/>
              </a:rPr>
              <a:t>, Linear Discriminant Analysis and Logistic Regression.</a:t>
            </a:r>
          </a:p>
        </p:txBody>
      </p:sp>
      <p:sp>
        <p:nvSpPr>
          <p:cNvPr id="5" name="Date Placeholder 4"/>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53</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5161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914400" y="1307958"/>
            <a:ext cx="8027894" cy="4708981"/>
          </a:xfrm>
          <a:prstGeom prst="rect">
            <a:avLst/>
          </a:prstGeom>
        </p:spPr>
        <p:txBody>
          <a:bodyPr wrap="square">
            <a:spAutoFit/>
          </a:bodyPr>
          <a:lstStyle/>
          <a:p>
            <a:pPr fontAlgn="base">
              <a:tabLst>
                <a:tab pos="457200" algn="l"/>
                <a:tab pos="914400" algn="l"/>
                <a:tab pos="1371600" algn="l"/>
              </a:tabLst>
            </a:pPr>
            <a:r>
              <a:rPr lang="en-US" sz="2000" b="1" dirty="0" smtClean="0">
                <a:solidFill>
                  <a:srgbClr val="0000CC"/>
                </a:solidFill>
                <a:latin typeface="Arial" panose="020B0604020202020204" pitchFamily="34" charset="0"/>
              </a:rPr>
              <a:t>Variance Error</a:t>
            </a:r>
          </a:p>
          <a:p>
            <a:pPr fontAlgn="base">
              <a:tabLst>
                <a:tab pos="457200" algn="l"/>
                <a:tab pos="914400" algn="l"/>
                <a:tab pos="1371600" algn="l"/>
              </a:tabLst>
            </a:pPr>
            <a:endParaRPr lang="en-US" sz="2000" b="1" dirty="0" smtClean="0">
              <a:solidFill>
                <a:srgbClr val="0000CC"/>
              </a:solidFill>
              <a:latin typeface="Arial" panose="020B0604020202020204" pitchFamily="34" charset="0"/>
            </a:endParaRPr>
          </a:p>
          <a:p>
            <a:pPr fontAlgn="base">
              <a:tabLst>
                <a:tab pos="457200" algn="l"/>
                <a:tab pos="914400" algn="l"/>
                <a:tab pos="1371600" algn="l"/>
              </a:tabLst>
            </a:pPr>
            <a:r>
              <a:rPr lang="en-US" sz="2000" dirty="0"/>
              <a:t>Variance is the amount that the estimate of the target function will change if different training data was used.</a:t>
            </a:r>
            <a:r>
              <a:rPr lang="en-US" sz="2000" b="1" dirty="0">
                <a:solidFill>
                  <a:srgbClr val="0000CC"/>
                </a:solidFill>
                <a:latin typeface="Arial" panose="020B0604020202020204" pitchFamily="34" charset="0"/>
              </a:rPr>
              <a:t>	</a:t>
            </a:r>
            <a:endParaRPr lang="en-US" sz="2000" b="1" dirty="0" smtClean="0">
              <a:solidFill>
                <a:srgbClr val="0000CC"/>
              </a:solidFill>
              <a:latin typeface="Arial" panose="020B0604020202020204" pitchFamily="34" charset="0"/>
            </a:endParaRPr>
          </a:p>
          <a:p>
            <a:pPr fontAlgn="base">
              <a:tabLst>
                <a:tab pos="457200" algn="l"/>
                <a:tab pos="914400" algn="l"/>
                <a:tab pos="1371600" algn="l"/>
              </a:tabLst>
            </a:pPr>
            <a:r>
              <a:rPr lang="en-US" sz="2000" dirty="0"/>
              <a:t>Generally, nonparametric machine learning algorithms that have a lot of flexibility have a high variance.</a:t>
            </a:r>
            <a:endParaRPr lang="en-US" sz="2000" b="1" dirty="0" smtClean="0">
              <a:solidFill>
                <a:srgbClr val="0000CC"/>
              </a:solidFill>
              <a:latin typeface="Arial" panose="020B0604020202020204" pitchFamily="34" charset="0"/>
            </a:endParaRPr>
          </a:p>
          <a:p>
            <a:pPr marL="342900" indent="-342900" fontAlgn="base">
              <a:buFont typeface="Courier New" panose="02070309020205020404" pitchFamily="49" charset="0"/>
              <a:buChar char="o"/>
              <a:tabLst>
                <a:tab pos="457200" algn="l"/>
                <a:tab pos="914400" algn="l"/>
                <a:tab pos="1371600" algn="l"/>
              </a:tabLst>
            </a:pPr>
            <a:r>
              <a:rPr lang="en-US" sz="2000" b="1" dirty="0"/>
              <a:t>Low Variance</a:t>
            </a:r>
            <a:r>
              <a:rPr lang="en-US" sz="2000" dirty="0"/>
              <a:t>: Suggests small changes to the estimate of the target </a:t>
            </a:r>
            <a:r>
              <a:rPr lang="en-US" sz="2000" dirty="0" smtClean="0"/>
              <a:t>function with </a:t>
            </a:r>
            <a:r>
              <a:rPr lang="en-US" sz="2000" dirty="0"/>
              <a:t>changes to the training dataset.</a:t>
            </a:r>
          </a:p>
          <a:p>
            <a:pPr marL="342900" indent="-342900" fontAlgn="base">
              <a:buFont typeface="Courier New" panose="02070309020205020404" pitchFamily="49" charset="0"/>
              <a:buChar char="o"/>
              <a:tabLst>
                <a:tab pos="457200" algn="l"/>
                <a:tab pos="914400" algn="l"/>
                <a:tab pos="1371600" algn="l"/>
              </a:tabLst>
            </a:pPr>
            <a:r>
              <a:rPr lang="en-US" sz="2000" b="1" dirty="0"/>
              <a:t>High Variance</a:t>
            </a:r>
            <a:r>
              <a:rPr lang="en-US" sz="2000" dirty="0"/>
              <a:t>: Suggests large changes to the estimate of the target function </a:t>
            </a:r>
            <a:r>
              <a:rPr lang="en-US" sz="2000" dirty="0" smtClean="0"/>
              <a:t>with </a:t>
            </a:r>
            <a:r>
              <a:rPr lang="en-US" sz="2000" dirty="0"/>
              <a:t>changes to the training dataset.</a:t>
            </a:r>
          </a:p>
          <a:p>
            <a:pPr marL="342900" indent="-342900" fontAlgn="base">
              <a:buFont typeface="Courier New" panose="02070309020205020404" pitchFamily="49" charset="0"/>
              <a:buChar char="o"/>
            </a:pPr>
            <a:r>
              <a:rPr lang="en-US" sz="2000" b="1" dirty="0"/>
              <a:t>Examples of low-variance machine learning algorithms include</a:t>
            </a:r>
            <a:r>
              <a:rPr lang="en-US" sz="2000" dirty="0"/>
              <a:t>: </a:t>
            </a:r>
            <a:endParaRPr lang="en-US" sz="2000" dirty="0" smtClean="0"/>
          </a:p>
          <a:p>
            <a:pPr fontAlgn="base">
              <a:tabLst>
                <a:tab pos="457200" algn="l"/>
              </a:tabLst>
            </a:pPr>
            <a:r>
              <a:rPr lang="en-US" sz="2000" dirty="0" smtClean="0"/>
              <a:t>	Linear </a:t>
            </a:r>
            <a:r>
              <a:rPr lang="en-US" sz="2000" dirty="0"/>
              <a:t>Regression, Linear Discriminant Analysis and Logistic Regression.</a:t>
            </a:r>
          </a:p>
          <a:p>
            <a:pPr marL="342900" indent="-342900" fontAlgn="base">
              <a:buFont typeface="Courier New" panose="02070309020205020404" pitchFamily="49" charset="0"/>
              <a:buChar char="o"/>
            </a:pPr>
            <a:r>
              <a:rPr lang="en-US" sz="2000" b="1" dirty="0"/>
              <a:t>Examples of high-variance machine learning algorithms include</a:t>
            </a:r>
            <a:r>
              <a:rPr lang="en-US" sz="2000" dirty="0"/>
              <a:t>: </a:t>
            </a:r>
            <a:endParaRPr lang="en-US" sz="2000" dirty="0" smtClean="0"/>
          </a:p>
          <a:p>
            <a:pPr fontAlgn="base">
              <a:tabLst>
                <a:tab pos="457200" algn="l"/>
              </a:tabLst>
            </a:pPr>
            <a:r>
              <a:rPr lang="en-US" sz="2000" dirty="0" smtClean="0"/>
              <a:t>	Decision </a:t>
            </a:r>
            <a:r>
              <a:rPr lang="en-US" sz="2000" dirty="0"/>
              <a:t>Trees, k-Nearest Neighbors and Support Vector Machines.</a:t>
            </a:r>
          </a:p>
          <a:p>
            <a:pPr fontAlgn="base">
              <a:tabLst>
                <a:tab pos="457200" algn="l"/>
                <a:tab pos="914400" algn="l"/>
                <a:tab pos="1371600" algn="l"/>
              </a:tabLst>
            </a:pPr>
            <a:endParaRPr lang="en-US" sz="2000" b="1" dirty="0">
              <a:solidFill>
                <a:srgbClr val="0000CC"/>
              </a:solidFill>
              <a:latin typeface="Arial" panose="020B0604020202020204" pitchFamily="34" charset="0"/>
            </a:endParaRPr>
          </a:p>
        </p:txBody>
      </p:sp>
      <p:sp>
        <p:nvSpPr>
          <p:cNvPr id="3" name="Date Placeholder 2"/>
          <p:cNvSpPr>
            <a:spLocks noGrp="1"/>
          </p:cNvSpPr>
          <p:nvPr>
            <p:ph type="dt" sz="half" idx="10"/>
          </p:nvPr>
        </p:nvSpPr>
        <p:spPr/>
        <p:txBody>
          <a:bodyPr/>
          <a:lstStyle/>
          <a:p>
            <a:r>
              <a:rPr lang="en-US" smtClean="0"/>
              <a:t>4/3/2018</a:t>
            </a:r>
            <a:endParaRPr lang="en-US"/>
          </a:p>
        </p:txBody>
      </p:sp>
      <p:sp>
        <p:nvSpPr>
          <p:cNvPr id="5" name="Footer Placeholder 4"/>
          <p:cNvSpPr>
            <a:spLocks noGrp="1"/>
          </p:cNvSpPr>
          <p:nvPr>
            <p:ph type="ftr" sz="quarter" idx="11"/>
          </p:nvPr>
        </p:nvSpPr>
        <p:spPr/>
        <p:txBody>
          <a:bodyPr/>
          <a:lstStyle/>
          <a:p>
            <a:r>
              <a:rPr lang="en-US" smtClean="0"/>
              <a:t>Macine Learning                            FUUAST</a:t>
            </a:r>
            <a:endParaRPr lang="en-US"/>
          </a:p>
        </p:txBody>
      </p:sp>
      <p:sp>
        <p:nvSpPr>
          <p:cNvPr id="6" name="Slide Number Placeholder 5"/>
          <p:cNvSpPr>
            <a:spLocks noGrp="1"/>
          </p:cNvSpPr>
          <p:nvPr>
            <p:ph type="sldNum" sz="quarter" idx="12"/>
          </p:nvPr>
        </p:nvSpPr>
        <p:spPr/>
        <p:txBody>
          <a:bodyPr/>
          <a:lstStyle/>
          <a:p>
            <a:fld id="{6F009730-05F9-4472-8C24-12BC3DA3AE0D}" type="slidenum">
              <a:rPr lang="en-US" smtClean="0"/>
              <a:t>54</a:t>
            </a:fld>
            <a:endParaRPr lang="en-US"/>
          </a:p>
        </p:txBody>
      </p:sp>
      <p:cxnSp>
        <p:nvCxnSpPr>
          <p:cNvPr id="7" name="Straight Connector 6"/>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5657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798947" y="1085327"/>
            <a:ext cx="2918299" cy="461665"/>
          </a:xfrm>
          <a:prstGeom prst="rect">
            <a:avLst/>
          </a:prstGeom>
        </p:spPr>
        <p:txBody>
          <a:bodyPr wrap="none">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Bias and Variance:</a:t>
            </a:r>
            <a:endParaRPr lang="en-US" sz="2400" dirty="0">
              <a:solidFill>
                <a:srgbClr val="FF0000"/>
              </a:solidFill>
              <a:effectLst>
                <a:outerShdw blurRad="38100" dist="38100" dir="2700000" algn="tl">
                  <a:srgbClr val="000000">
                    <a:alpha val="43137"/>
                  </a:srgbClr>
                </a:outerShdw>
              </a:effectLst>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088977680"/>
              </p:ext>
            </p:extLst>
          </p:nvPr>
        </p:nvGraphicFramePr>
        <p:xfrm>
          <a:off x="1309417" y="1729251"/>
          <a:ext cx="6656930" cy="2521753"/>
        </p:xfrm>
        <a:graphic>
          <a:graphicData uri="http://schemas.openxmlformats.org/presentationml/2006/ole">
            <mc:AlternateContent xmlns:mc="http://schemas.openxmlformats.org/markup-compatibility/2006">
              <mc:Choice xmlns:v="urn:schemas-microsoft-com:vml" Requires="v">
                <p:oleObj spid="_x0000_s2130" name="Image" r:id="rId3" imgW="7644240" imgH="2895120" progId="Photoshop.Image.16">
                  <p:embed/>
                </p:oleObj>
              </mc:Choice>
              <mc:Fallback>
                <p:oleObj name="Image" r:id="rId3" imgW="7644240" imgH="2895120" progId="Photoshop.Image.16">
                  <p:embed/>
                  <p:pic>
                    <p:nvPicPr>
                      <p:cNvPr id="0" name=""/>
                      <p:cNvPicPr/>
                      <p:nvPr/>
                    </p:nvPicPr>
                    <p:blipFill>
                      <a:blip r:embed="rId4"/>
                      <a:stretch>
                        <a:fillRect/>
                      </a:stretch>
                    </p:blipFill>
                    <p:spPr>
                      <a:xfrm>
                        <a:off x="1309417" y="1729251"/>
                        <a:ext cx="6656930" cy="2521753"/>
                      </a:xfrm>
                      <a:prstGeom prst="rect">
                        <a:avLst/>
                      </a:prstGeom>
                    </p:spPr>
                  </p:pic>
                </p:oleObj>
              </mc:Fallback>
            </mc:AlternateContent>
          </a:graphicData>
        </a:graphic>
      </p:graphicFrame>
      <p:sp>
        <p:nvSpPr>
          <p:cNvPr id="2" name="Rectangle 1"/>
          <p:cNvSpPr/>
          <p:nvPr/>
        </p:nvSpPr>
        <p:spPr>
          <a:xfrm>
            <a:off x="1431245" y="4501661"/>
            <a:ext cx="7040402" cy="1323439"/>
          </a:xfrm>
          <a:prstGeom prst="rect">
            <a:avLst/>
          </a:prstGeom>
        </p:spPr>
        <p:txBody>
          <a:bodyPr wrap="square">
            <a:spAutoFit/>
          </a:bodyPr>
          <a:lstStyle/>
          <a:p>
            <a:pPr marL="342900" indent="-342900" fontAlgn="base">
              <a:buFont typeface="Wingdings" panose="05000000000000000000" pitchFamily="2" charset="2"/>
              <a:buChar char="Ø"/>
            </a:pPr>
            <a:r>
              <a:rPr lang="en-US" sz="2000" dirty="0">
                <a:solidFill>
                  <a:srgbClr val="555555"/>
                </a:solidFill>
                <a:latin typeface="Helvetica Neue"/>
              </a:rPr>
              <a:t>Parametric or linear machine learning algorithms often have a high bias but a low variance.</a:t>
            </a:r>
          </a:p>
          <a:p>
            <a:pPr marL="342900" indent="-342900" fontAlgn="base">
              <a:buFont typeface="Wingdings" panose="05000000000000000000" pitchFamily="2" charset="2"/>
              <a:buChar char="Ø"/>
            </a:pPr>
            <a:r>
              <a:rPr lang="en-US" sz="2000" dirty="0">
                <a:solidFill>
                  <a:srgbClr val="555555"/>
                </a:solidFill>
                <a:latin typeface="Helvetica Neue"/>
              </a:rPr>
              <a:t>Non-parametric or non-linear machine learning algorithms often have a low bias but a high variance.</a:t>
            </a:r>
            <a:endParaRPr lang="en-US" sz="2000" b="0" i="0" dirty="0">
              <a:solidFill>
                <a:srgbClr val="555555"/>
              </a:solidFill>
              <a:effectLst/>
              <a:latin typeface="Helvetica Neue"/>
            </a:endParaRPr>
          </a:p>
        </p:txBody>
      </p:sp>
      <p:sp>
        <p:nvSpPr>
          <p:cNvPr id="5" name="Date Placeholder 4"/>
          <p:cNvSpPr>
            <a:spLocks noGrp="1"/>
          </p:cNvSpPr>
          <p:nvPr>
            <p:ph type="dt" sz="half" idx="10"/>
          </p:nvPr>
        </p:nvSpPr>
        <p:spPr/>
        <p:txBody>
          <a:bodyPr/>
          <a:lstStyle/>
          <a:p>
            <a:r>
              <a:rPr lang="en-US" smtClean="0"/>
              <a:t>4/3/2018</a:t>
            </a:r>
            <a:endParaRPr lang="en-US"/>
          </a:p>
        </p:txBody>
      </p:sp>
      <p:sp>
        <p:nvSpPr>
          <p:cNvPr id="7" name="Footer Placeholder 6"/>
          <p:cNvSpPr>
            <a:spLocks noGrp="1"/>
          </p:cNvSpPr>
          <p:nvPr>
            <p:ph type="ftr" sz="quarter" idx="11"/>
          </p:nvPr>
        </p:nvSpPr>
        <p:spPr/>
        <p:txBody>
          <a:bodyPr/>
          <a:lstStyle/>
          <a:p>
            <a:r>
              <a:rPr lang="en-US" smtClean="0"/>
              <a:t>Macine Learning                            FUUAST</a:t>
            </a:r>
            <a:endParaRPr lang="en-US"/>
          </a:p>
        </p:txBody>
      </p:sp>
      <p:sp>
        <p:nvSpPr>
          <p:cNvPr id="8" name="Slide Number Placeholder 7"/>
          <p:cNvSpPr>
            <a:spLocks noGrp="1"/>
          </p:cNvSpPr>
          <p:nvPr>
            <p:ph type="sldNum" sz="quarter" idx="12"/>
          </p:nvPr>
        </p:nvSpPr>
        <p:spPr/>
        <p:txBody>
          <a:bodyPr/>
          <a:lstStyle/>
          <a:p>
            <a:fld id="{6F009730-05F9-4472-8C24-12BC3DA3AE0D}" type="slidenum">
              <a:rPr lang="en-US" smtClean="0"/>
              <a:t>55</a:t>
            </a:fld>
            <a:endParaRPr lang="en-US"/>
          </a:p>
        </p:txBody>
      </p:sp>
      <p:cxnSp>
        <p:nvCxnSpPr>
          <p:cNvPr id="9" name="Straight Connector 8"/>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09337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6398" y="2391603"/>
            <a:ext cx="2106667" cy="1569660"/>
          </a:xfrm>
          <a:prstGeom prst="rect">
            <a:avLst/>
          </a:prstGeom>
          <a:noFill/>
        </p:spPr>
        <p:txBody>
          <a:bodyPr wrap="none" lIns="91440" tIns="45720" rIns="91440" bIns="45720">
            <a:spAutoFit/>
          </a:bodyPr>
          <a:lstStyle/>
          <a:p>
            <a:pPr algn="ctr"/>
            <a:r>
              <a:rPr lang="en-US" sz="9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End</a:t>
            </a:r>
            <a:endPar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2" name="Date Placeholder 1"/>
          <p:cNvSpPr>
            <a:spLocks noGrp="1"/>
          </p:cNvSpPr>
          <p:nvPr>
            <p:ph type="dt" sz="half" idx="10"/>
          </p:nvPr>
        </p:nvSpPr>
        <p:spPr/>
        <p:txBody>
          <a:bodyPr/>
          <a:lstStyle/>
          <a:p>
            <a:r>
              <a:rPr lang="en-US" smtClean="0"/>
              <a:t>4/3/2018</a:t>
            </a:r>
            <a:endParaRPr lang="en-US"/>
          </a:p>
        </p:txBody>
      </p:sp>
      <p:sp>
        <p:nvSpPr>
          <p:cNvPr id="3" name="Footer Placeholder 2"/>
          <p:cNvSpPr>
            <a:spLocks noGrp="1"/>
          </p:cNvSpPr>
          <p:nvPr>
            <p:ph type="ftr" sz="quarter" idx="11"/>
          </p:nvPr>
        </p:nvSpPr>
        <p:spPr/>
        <p:txBody>
          <a:bodyPr/>
          <a:lstStyle/>
          <a:p>
            <a:r>
              <a:rPr lang="en-US" smtClean="0"/>
              <a:t>Macine Learning                            FUUAST</a:t>
            </a:r>
            <a:endParaRPr lang="en-US"/>
          </a:p>
        </p:txBody>
      </p:sp>
      <p:sp>
        <p:nvSpPr>
          <p:cNvPr id="5" name="Slide Number Placeholder 4"/>
          <p:cNvSpPr>
            <a:spLocks noGrp="1"/>
          </p:cNvSpPr>
          <p:nvPr>
            <p:ph type="sldNum" sz="quarter" idx="12"/>
          </p:nvPr>
        </p:nvSpPr>
        <p:spPr/>
        <p:txBody>
          <a:bodyPr/>
          <a:lstStyle/>
          <a:p>
            <a:fld id="{6F009730-05F9-4472-8C24-12BC3DA3AE0D}" type="slidenum">
              <a:rPr lang="en-US" smtClean="0"/>
              <a:t>56</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33777618"/>
              </p:ext>
            </p:extLst>
          </p:nvPr>
        </p:nvGraphicFramePr>
        <p:xfrm>
          <a:off x="1771650" y="1138238"/>
          <a:ext cx="5599113" cy="4583112"/>
        </p:xfrm>
        <a:graphic>
          <a:graphicData uri="http://schemas.openxmlformats.org/presentationml/2006/ole">
            <mc:AlternateContent xmlns:mc="http://schemas.openxmlformats.org/markup-compatibility/2006">
              <mc:Choice xmlns:v="urn:schemas-microsoft-com:vml" Requires="v">
                <p:oleObj spid="_x0000_s13316" name="Image" r:id="rId3" imgW="5599800" imgH="4583880" progId="Photoshop.Image.16">
                  <p:embed/>
                </p:oleObj>
              </mc:Choice>
              <mc:Fallback>
                <p:oleObj name="Image" r:id="rId3" imgW="5599800" imgH="4583880" progId="Photoshop.Image.16">
                  <p:embed/>
                  <p:pic>
                    <p:nvPicPr>
                      <p:cNvPr id="0" name=""/>
                      <p:cNvPicPr/>
                      <p:nvPr/>
                    </p:nvPicPr>
                    <p:blipFill>
                      <a:blip r:embed="rId4"/>
                      <a:stretch>
                        <a:fillRect/>
                      </a:stretch>
                    </p:blipFill>
                    <p:spPr>
                      <a:xfrm>
                        <a:off x="1771650" y="1138238"/>
                        <a:ext cx="5599113" cy="4583112"/>
                      </a:xfrm>
                      <a:prstGeom prst="rect">
                        <a:avLst/>
                      </a:prstGeom>
                    </p:spPr>
                  </p:pic>
                </p:oleObj>
              </mc:Fallback>
            </mc:AlternateContent>
          </a:graphicData>
        </a:graphic>
      </p:graphicFrame>
    </p:spTree>
    <p:extLst>
      <p:ext uri="{BB962C8B-B14F-4D97-AF65-F5344CB8AC3E}">
        <p14:creationId xmlns:p14="http://schemas.microsoft.com/office/powerpoint/2010/main" val="4059415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Supervised Machine Learning </a:t>
            </a:r>
            <a:endParaRPr lang="en-US" sz="2800" dirty="0">
              <a:solidFill>
                <a:schemeClr val="bg1"/>
              </a:solidFill>
              <a:latin typeface="Century Gothic" panose="020B0502020202020204" pitchFamily="34" charset="0"/>
            </a:endParaRPr>
          </a:p>
        </p:txBody>
      </p:sp>
      <p:sp>
        <p:nvSpPr>
          <p:cNvPr id="2" name="Date Placeholder 1"/>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57</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a:blip r:embed="rId2"/>
          <a:stretch>
            <a:fillRect/>
          </a:stretch>
        </p:blipFill>
        <p:spPr>
          <a:xfrm>
            <a:off x="0" y="1303081"/>
            <a:ext cx="7578489" cy="3523895"/>
          </a:xfrm>
          <a:prstGeom prst="rect">
            <a:avLst/>
          </a:prstGeom>
        </p:spPr>
      </p:pic>
    </p:spTree>
    <p:extLst>
      <p:ext uri="{BB962C8B-B14F-4D97-AF65-F5344CB8AC3E}">
        <p14:creationId xmlns:p14="http://schemas.microsoft.com/office/powerpoint/2010/main" val="3637405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6398" y="2391603"/>
            <a:ext cx="2106667" cy="1569660"/>
          </a:xfrm>
          <a:prstGeom prst="rect">
            <a:avLst/>
          </a:prstGeom>
          <a:noFill/>
        </p:spPr>
        <p:txBody>
          <a:bodyPr wrap="none" lIns="91440" tIns="45720" rIns="91440" bIns="45720">
            <a:spAutoFit/>
          </a:bodyPr>
          <a:lstStyle/>
          <a:p>
            <a:pPr algn="ctr"/>
            <a:r>
              <a:rPr lang="en-US" sz="9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End</a:t>
            </a:r>
            <a:endPar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2" name="Date Placeholder 1"/>
          <p:cNvSpPr>
            <a:spLocks noGrp="1"/>
          </p:cNvSpPr>
          <p:nvPr>
            <p:ph type="dt" sz="half" idx="10"/>
          </p:nvPr>
        </p:nvSpPr>
        <p:spPr/>
        <p:txBody>
          <a:bodyPr/>
          <a:lstStyle/>
          <a:p>
            <a:r>
              <a:rPr lang="en-US" smtClean="0"/>
              <a:t>4/3/2018</a:t>
            </a:r>
            <a:endParaRPr lang="en-US"/>
          </a:p>
        </p:txBody>
      </p:sp>
      <p:sp>
        <p:nvSpPr>
          <p:cNvPr id="3" name="Footer Placeholder 2"/>
          <p:cNvSpPr>
            <a:spLocks noGrp="1"/>
          </p:cNvSpPr>
          <p:nvPr>
            <p:ph type="ftr" sz="quarter" idx="11"/>
          </p:nvPr>
        </p:nvSpPr>
        <p:spPr/>
        <p:txBody>
          <a:bodyPr/>
          <a:lstStyle/>
          <a:p>
            <a:r>
              <a:rPr lang="en-US" smtClean="0"/>
              <a:t>Macine Learning                            FUUAST</a:t>
            </a:r>
            <a:endParaRPr lang="en-US"/>
          </a:p>
        </p:txBody>
      </p:sp>
      <p:sp>
        <p:nvSpPr>
          <p:cNvPr id="5" name="Slide Number Placeholder 4"/>
          <p:cNvSpPr>
            <a:spLocks noGrp="1"/>
          </p:cNvSpPr>
          <p:nvPr>
            <p:ph type="sldNum" sz="quarter" idx="12"/>
          </p:nvPr>
        </p:nvSpPr>
        <p:spPr/>
        <p:txBody>
          <a:bodyPr/>
          <a:lstStyle/>
          <a:p>
            <a:fld id="{6F009730-05F9-4472-8C24-12BC3DA3AE0D}" type="slidenum">
              <a:rPr lang="en-US" smtClean="0"/>
              <a:t>58</a:t>
            </a:fld>
            <a:endParaRPr lang="en-US"/>
          </a:p>
        </p:txBody>
      </p:sp>
    </p:spTree>
    <p:extLst>
      <p:ext uri="{BB962C8B-B14F-4D97-AF65-F5344CB8AC3E}">
        <p14:creationId xmlns:p14="http://schemas.microsoft.com/office/powerpoint/2010/main" val="11617565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Introduction to Machine Learning </a:t>
            </a:r>
            <a:endParaRPr lang="en-US" sz="2800" dirty="0">
              <a:solidFill>
                <a:schemeClr val="bg1"/>
              </a:solidFill>
              <a:latin typeface="Century Gothic" panose="020B0502020202020204" pitchFamily="34" charset="0"/>
            </a:endParaRPr>
          </a:p>
        </p:txBody>
      </p:sp>
      <p:pic>
        <p:nvPicPr>
          <p:cNvPr id="5" name="Picture 4"/>
          <p:cNvPicPr>
            <a:picLocks noChangeAspect="1"/>
          </p:cNvPicPr>
          <p:nvPr/>
        </p:nvPicPr>
        <p:blipFill>
          <a:blip r:embed="rId2"/>
          <a:stretch>
            <a:fillRect/>
          </a:stretch>
        </p:blipFill>
        <p:spPr>
          <a:xfrm>
            <a:off x="1478377" y="952232"/>
            <a:ext cx="5819238" cy="5211176"/>
          </a:xfrm>
          <a:prstGeom prst="rect">
            <a:avLst/>
          </a:prstGeom>
        </p:spPr>
      </p:pic>
      <p:sp>
        <p:nvSpPr>
          <p:cNvPr id="3" name="Date Placeholder 2"/>
          <p:cNvSpPr>
            <a:spLocks noGrp="1"/>
          </p:cNvSpPr>
          <p:nvPr>
            <p:ph type="dt" sz="half" idx="10"/>
          </p:nvPr>
        </p:nvSpPr>
        <p:spPr/>
        <p:txBody>
          <a:bodyPr/>
          <a:lstStyle/>
          <a:p>
            <a:r>
              <a:rPr lang="en-US" smtClean="0"/>
              <a:t>4/3/2018</a:t>
            </a:r>
            <a:endParaRPr lang="en-US"/>
          </a:p>
        </p:txBody>
      </p:sp>
      <p:sp>
        <p:nvSpPr>
          <p:cNvPr id="4" name="Footer Placeholder 3"/>
          <p:cNvSpPr>
            <a:spLocks noGrp="1"/>
          </p:cNvSpPr>
          <p:nvPr>
            <p:ph type="ftr" sz="quarter" idx="11"/>
          </p:nvPr>
        </p:nvSpPr>
        <p:spPr/>
        <p:txBody>
          <a:bodyPr/>
          <a:lstStyle/>
          <a:p>
            <a:r>
              <a:rPr lang="en-US" smtClean="0"/>
              <a:t>Macine Learning                            FUUAST</a:t>
            </a:r>
            <a:endParaRPr lang="en-US"/>
          </a:p>
        </p:txBody>
      </p:sp>
      <p:sp>
        <p:nvSpPr>
          <p:cNvPr id="6" name="Slide Number Placeholder 5"/>
          <p:cNvSpPr>
            <a:spLocks noGrp="1"/>
          </p:cNvSpPr>
          <p:nvPr>
            <p:ph type="sldNum" sz="quarter" idx="12"/>
          </p:nvPr>
        </p:nvSpPr>
        <p:spPr/>
        <p:txBody>
          <a:bodyPr/>
          <a:lstStyle/>
          <a:p>
            <a:fld id="{6F009730-05F9-4472-8C24-12BC3DA3AE0D}" type="slidenum">
              <a:rPr lang="en-US" smtClean="0"/>
              <a:t>6</a:t>
            </a:fld>
            <a:endParaRPr lang="en-US"/>
          </a:p>
        </p:txBody>
      </p:sp>
      <p:cxnSp>
        <p:nvCxnSpPr>
          <p:cNvPr id="7" name="Straight Connector 6"/>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73458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Introduction to Machine Learning </a:t>
            </a:r>
            <a:endParaRPr lang="en-US" sz="2800" dirty="0">
              <a:solidFill>
                <a:schemeClr val="bg1"/>
              </a:solidFill>
              <a:latin typeface="Century Gothic" panose="020B0502020202020204" pitchFamily="34" charset="0"/>
            </a:endParaRPr>
          </a:p>
        </p:txBody>
      </p:sp>
      <p:sp>
        <p:nvSpPr>
          <p:cNvPr id="4" name="Rectangle 3"/>
          <p:cNvSpPr/>
          <p:nvPr/>
        </p:nvSpPr>
        <p:spPr>
          <a:xfrm>
            <a:off x="841082" y="1039081"/>
            <a:ext cx="3750066" cy="461665"/>
          </a:xfrm>
          <a:prstGeom prst="rect">
            <a:avLst/>
          </a:prstGeom>
        </p:spPr>
        <p:txBody>
          <a:bodyPr wrap="none">
            <a:spAutoFit/>
          </a:bodyPr>
          <a:lstStyle/>
          <a:p>
            <a:pPr marL="342900" indent="-342900">
              <a:buFont typeface="Wingdings" panose="05000000000000000000" pitchFamily="2" charset="2"/>
              <a:buChar char="v"/>
            </a:pPr>
            <a:r>
              <a:rPr lang="en-US" sz="2400" dirty="0">
                <a:solidFill>
                  <a:srgbClr val="FF0000"/>
                </a:solidFill>
                <a:effectLst>
                  <a:outerShdw blurRad="38100" dist="38100" dir="2700000" algn="tl">
                    <a:srgbClr val="000000">
                      <a:alpha val="43137"/>
                    </a:srgbClr>
                  </a:outerShdw>
                </a:effectLst>
              </a:rPr>
              <a:t> T</a:t>
            </a:r>
            <a:r>
              <a:rPr lang="en-US" sz="2400" dirty="0" smtClean="0">
                <a:solidFill>
                  <a:srgbClr val="FF0000"/>
                </a:solidFill>
                <a:effectLst>
                  <a:outerShdw blurRad="38100" dist="38100" dir="2700000" algn="tl">
                    <a:srgbClr val="000000">
                      <a:alpha val="43137"/>
                    </a:srgbClr>
                  </a:outerShdw>
                </a:effectLst>
              </a:rPr>
              <a:t>ypes of Statistical Data:</a:t>
            </a:r>
            <a:endParaRPr lang="en-US" sz="2400" dirty="0">
              <a:solidFill>
                <a:srgbClr val="FF0000"/>
              </a:solidFill>
              <a:effectLst>
                <a:outerShdw blurRad="38100" dist="38100" dir="2700000" algn="tl">
                  <a:srgbClr val="000000">
                    <a:alpha val="43137"/>
                  </a:srgbClr>
                </a:outerShdw>
              </a:effectLst>
            </a:endParaRPr>
          </a:p>
        </p:txBody>
      </p:sp>
      <p:sp>
        <p:nvSpPr>
          <p:cNvPr id="5" name="Rectangle 4"/>
          <p:cNvSpPr/>
          <p:nvPr/>
        </p:nvSpPr>
        <p:spPr>
          <a:xfrm>
            <a:off x="1193800" y="1673005"/>
            <a:ext cx="7748494" cy="4247317"/>
          </a:xfrm>
          <a:prstGeom prst="rect">
            <a:avLst/>
          </a:prstGeom>
        </p:spPr>
        <p:txBody>
          <a:bodyPr wrap="square">
            <a:spAutoFit/>
          </a:bodyPr>
          <a:lstStyle/>
          <a:p>
            <a:pPr marL="285750" indent="-285750">
              <a:buFont typeface="Wingdings" panose="05000000000000000000" pitchFamily="2" charset="2"/>
              <a:buChar char="§"/>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943600" algn="l"/>
                <a:tab pos="6400800" algn="l"/>
              </a:tabLst>
            </a:pPr>
            <a:r>
              <a:rPr lang="en-US" b="1" dirty="0">
                <a:solidFill>
                  <a:srgbClr val="0000CC"/>
                </a:solidFill>
                <a:latin typeface="ProximaNovaBold"/>
              </a:rPr>
              <a:t>Categorical</a:t>
            </a:r>
          </a:p>
          <a:p>
            <a:pPr marL="228600" indent="-228600">
              <a:tabLst>
                <a:tab pos="2286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943600" algn="l"/>
                <a:tab pos="6400800" algn="l"/>
              </a:tabLst>
            </a:pPr>
            <a:r>
              <a:rPr lang="en-US" dirty="0" smtClean="0">
                <a:solidFill>
                  <a:srgbClr val="000000"/>
                </a:solidFill>
                <a:latin typeface="ProximaNova"/>
              </a:rPr>
              <a:t>	A </a:t>
            </a:r>
            <a:r>
              <a:rPr lang="en-US" dirty="0">
                <a:solidFill>
                  <a:srgbClr val="000000"/>
                </a:solidFill>
                <a:latin typeface="ProximaNova"/>
              </a:rPr>
              <a:t>categorical variable (sometimes called a </a:t>
            </a:r>
            <a:r>
              <a:rPr lang="en-US" b="1" dirty="0">
                <a:solidFill>
                  <a:srgbClr val="0000CC"/>
                </a:solidFill>
                <a:latin typeface="ProximaNovaBold"/>
              </a:rPr>
              <a:t>nominal</a:t>
            </a:r>
            <a:r>
              <a:rPr lang="en-US" dirty="0">
                <a:solidFill>
                  <a:srgbClr val="000000"/>
                </a:solidFill>
                <a:latin typeface="ProximaNova"/>
              </a:rPr>
              <a:t> variable) is one </a:t>
            </a:r>
            <a:r>
              <a:rPr lang="en-US" dirty="0" smtClean="0">
                <a:solidFill>
                  <a:srgbClr val="000000"/>
                </a:solidFill>
                <a:latin typeface="ProximaNova"/>
              </a:rPr>
              <a:t>that has </a:t>
            </a:r>
            <a:r>
              <a:rPr lang="en-US" dirty="0">
                <a:solidFill>
                  <a:srgbClr val="000000"/>
                </a:solidFill>
                <a:latin typeface="ProximaNova"/>
              </a:rPr>
              <a:t>two or more categories, but there is </a:t>
            </a:r>
            <a:r>
              <a:rPr lang="en-US" dirty="0">
                <a:solidFill>
                  <a:srgbClr val="7030A0"/>
                </a:solidFill>
                <a:latin typeface="ProximaNova"/>
              </a:rPr>
              <a:t>no intrinsic ordering </a:t>
            </a:r>
            <a:r>
              <a:rPr lang="en-US" dirty="0">
                <a:solidFill>
                  <a:srgbClr val="000000"/>
                </a:solidFill>
                <a:latin typeface="ProximaNova"/>
              </a:rPr>
              <a:t>to the categories.  For example, gender is a categorical variable having two categories </a:t>
            </a:r>
            <a:r>
              <a:rPr lang="en-US" dirty="0">
                <a:solidFill>
                  <a:srgbClr val="7030A0"/>
                </a:solidFill>
                <a:latin typeface="ProximaNova"/>
              </a:rPr>
              <a:t>(male and female) </a:t>
            </a:r>
            <a:r>
              <a:rPr lang="en-US" dirty="0">
                <a:solidFill>
                  <a:srgbClr val="000000"/>
                </a:solidFill>
                <a:latin typeface="ProximaNova"/>
              </a:rPr>
              <a:t>and there is no intrinsic ordering to the categories.  Hair color is also a categorical variable having a number of categories (</a:t>
            </a:r>
            <a:r>
              <a:rPr lang="en-US" dirty="0">
                <a:solidFill>
                  <a:srgbClr val="7030A0"/>
                </a:solidFill>
                <a:latin typeface="ProximaNova"/>
              </a:rPr>
              <a:t>blonde, brown, brunette, red</a:t>
            </a:r>
            <a:r>
              <a:rPr lang="en-US" dirty="0">
                <a:solidFill>
                  <a:srgbClr val="000000"/>
                </a:solidFill>
                <a:latin typeface="ProximaNova"/>
              </a:rPr>
              <a:t>, etc</a:t>
            </a:r>
            <a:r>
              <a:rPr lang="en-US" dirty="0" smtClean="0">
                <a:solidFill>
                  <a:srgbClr val="000000"/>
                </a:solidFill>
                <a:latin typeface="ProximaNova"/>
              </a:rPr>
              <a:t>.)</a:t>
            </a:r>
          </a:p>
          <a:p>
            <a:pPr marL="228600" indent="-228600">
              <a:tabLst>
                <a:tab pos="2286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943600" algn="l"/>
                <a:tab pos="6400800" algn="l"/>
              </a:tabLst>
            </a:pPr>
            <a:endParaRPr lang="en-US" dirty="0" smtClean="0">
              <a:solidFill>
                <a:srgbClr val="000000"/>
              </a:solidFill>
              <a:latin typeface="ProximaNova"/>
            </a:endParaRPr>
          </a:p>
          <a:p>
            <a:pPr marL="285750" indent="-285750">
              <a:buFont typeface="Wingdings" panose="05000000000000000000" pitchFamily="2" charset="2"/>
              <a:buChar char="§"/>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943600" algn="l"/>
                <a:tab pos="6400800" algn="l"/>
              </a:tabLst>
            </a:pPr>
            <a:r>
              <a:rPr lang="en-US" b="1" dirty="0" smtClean="0">
                <a:solidFill>
                  <a:srgbClr val="0000CC"/>
                </a:solidFill>
                <a:latin typeface="ProximaNovaBold"/>
              </a:rPr>
              <a:t>Ordinal</a:t>
            </a:r>
            <a:endParaRPr lang="en-US" b="1" dirty="0">
              <a:solidFill>
                <a:srgbClr val="0000CC"/>
              </a:solidFill>
              <a:latin typeface="ProximaNovaBold"/>
            </a:endParaRPr>
          </a:p>
          <a:p>
            <a:pPr>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943600" algn="l"/>
                <a:tab pos="6400800" algn="l"/>
              </a:tabLst>
            </a:pPr>
            <a:r>
              <a:rPr lang="en-US" dirty="0" smtClean="0"/>
              <a:t>	An </a:t>
            </a:r>
            <a:r>
              <a:rPr lang="en-US" dirty="0"/>
              <a:t>ordinal variable is similar to a categorical variable.  The difference </a:t>
            </a:r>
            <a:r>
              <a:rPr lang="en-US" dirty="0" smtClean="0"/>
              <a:t>	between </a:t>
            </a:r>
            <a:r>
              <a:rPr lang="en-US" dirty="0"/>
              <a:t>the two is that there is a clear </a:t>
            </a:r>
            <a:r>
              <a:rPr lang="en-US" dirty="0">
                <a:solidFill>
                  <a:srgbClr val="7030A0"/>
                </a:solidFill>
              </a:rPr>
              <a:t>ordering of the variables</a:t>
            </a:r>
            <a:r>
              <a:rPr lang="en-US" dirty="0"/>
              <a:t>.  For </a:t>
            </a:r>
            <a:r>
              <a:rPr lang="en-US" dirty="0" smtClean="0"/>
              <a:t>	example</a:t>
            </a:r>
            <a:r>
              <a:rPr lang="en-US" dirty="0"/>
              <a:t>, suppose you have a variable, economic status, with three </a:t>
            </a:r>
            <a:r>
              <a:rPr lang="en-US" dirty="0" smtClean="0"/>
              <a:t>	categories </a:t>
            </a:r>
            <a:r>
              <a:rPr lang="en-US" dirty="0"/>
              <a:t>(</a:t>
            </a:r>
            <a:r>
              <a:rPr lang="en-US" dirty="0">
                <a:solidFill>
                  <a:srgbClr val="7030A0"/>
                </a:solidFill>
              </a:rPr>
              <a:t>low, medium and high</a:t>
            </a:r>
            <a:r>
              <a:rPr lang="en-US" dirty="0"/>
              <a:t>).  In addition to being able to classify </a:t>
            </a:r>
            <a:r>
              <a:rPr lang="en-US" dirty="0" smtClean="0"/>
              <a:t>	people </a:t>
            </a:r>
            <a:r>
              <a:rPr lang="en-US" dirty="0"/>
              <a:t>into these three categories, you can order the categories as low, </a:t>
            </a:r>
            <a:r>
              <a:rPr lang="en-US" dirty="0" smtClean="0"/>
              <a:t>	medium </a:t>
            </a:r>
            <a:r>
              <a:rPr lang="en-US" dirty="0"/>
              <a:t>and high. </a:t>
            </a:r>
            <a:endParaRPr lang="en-US" b="0" i="0" dirty="0">
              <a:solidFill>
                <a:srgbClr val="000000"/>
              </a:solidFill>
              <a:effectLst/>
              <a:latin typeface="ProximaNova"/>
            </a:endParaRPr>
          </a:p>
        </p:txBody>
      </p:sp>
      <p:sp>
        <p:nvSpPr>
          <p:cNvPr id="3" name="Date Placeholder 2"/>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7</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7429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6932" y="1487295"/>
            <a:ext cx="7408333" cy="4524315"/>
          </a:xfrm>
          <a:prstGeom prst="rect">
            <a:avLst/>
          </a:prstGeom>
        </p:spPr>
        <p:txBody>
          <a:bodyPr wrap="square">
            <a:spAutoFit/>
          </a:bodyPr>
          <a:lstStyle/>
          <a:p>
            <a:pPr marL="457200" indent="-457200">
              <a:buFont typeface="Wingdings" panose="05000000000000000000" pitchFamily="2" charset="2"/>
              <a:buChar char="§"/>
              <a:tabLst>
                <a:tab pos="457200" algn="l"/>
              </a:tabLst>
            </a:pPr>
            <a:r>
              <a:rPr lang="en-US" b="1" dirty="0">
                <a:solidFill>
                  <a:srgbClr val="0000CC"/>
                </a:solidFill>
                <a:latin typeface="Century Gothic" panose="020B0502020202020204" pitchFamily="34" charset="0"/>
              </a:rPr>
              <a:t>Interval</a:t>
            </a:r>
          </a:p>
          <a:p>
            <a:pPr marL="457200" indent="-457200">
              <a:tabLst>
                <a:tab pos="457200" algn="l"/>
              </a:tabLst>
            </a:pPr>
            <a:r>
              <a:rPr lang="en-US" dirty="0" smtClean="0">
                <a:solidFill>
                  <a:srgbClr val="000000"/>
                </a:solidFill>
                <a:latin typeface="ProximaNova"/>
              </a:rPr>
              <a:t>	An </a:t>
            </a:r>
            <a:r>
              <a:rPr lang="en-US" dirty="0">
                <a:solidFill>
                  <a:srgbClr val="000000"/>
                </a:solidFill>
                <a:latin typeface="ProximaNova"/>
              </a:rPr>
              <a:t>interval variable is similar to an ordinal variable, except that the intervals between the values of the interval variable are equally spaced.  For example, suppose you have a variable such as t</a:t>
            </a:r>
            <a:r>
              <a:rPr lang="en-US" dirty="0" smtClean="0">
                <a:solidFill>
                  <a:srgbClr val="000000"/>
                </a:solidFill>
                <a:latin typeface="ProximaNova"/>
              </a:rPr>
              <a:t>emperature that </a:t>
            </a:r>
            <a:r>
              <a:rPr lang="en-US" dirty="0">
                <a:solidFill>
                  <a:srgbClr val="000000"/>
                </a:solidFill>
                <a:latin typeface="ProximaNova"/>
              </a:rPr>
              <a:t>is measured in </a:t>
            </a:r>
            <a:r>
              <a:rPr lang="en-US" dirty="0" smtClean="0">
                <a:solidFill>
                  <a:srgbClr val="000000"/>
                </a:solidFill>
                <a:latin typeface="ProximaNova"/>
              </a:rPr>
              <a:t>centigrade, </a:t>
            </a:r>
            <a:r>
              <a:rPr lang="en-US" dirty="0">
                <a:solidFill>
                  <a:srgbClr val="000000"/>
                </a:solidFill>
                <a:latin typeface="ProximaNova"/>
              </a:rPr>
              <a:t>and we have </a:t>
            </a:r>
            <a:r>
              <a:rPr lang="en-US" dirty="0" smtClean="0">
                <a:solidFill>
                  <a:srgbClr val="000000"/>
                </a:solidFill>
                <a:latin typeface="ProximaNova"/>
              </a:rPr>
              <a:t>four temperatures 80º, 70</a:t>
            </a:r>
            <a:r>
              <a:rPr lang="en-US" dirty="0" smtClean="0">
                <a:solidFill>
                  <a:srgbClr val="000000"/>
                </a:solidFill>
                <a:latin typeface="Times New Roman" panose="02020603050405020304" pitchFamily="18" charset="0"/>
                <a:cs typeface="Times New Roman" panose="02020603050405020304" pitchFamily="18" charset="0"/>
              </a:rPr>
              <a:t>º</a:t>
            </a:r>
            <a:r>
              <a:rPr lang="en-US" dirty="0" smtClean="0">
                <a:solidFill>
                  <a:srgbClr val="000000"/>
                </a:solidFill>
                <a:latin typeface="ProximaNova"/>
              </a:rPr>
              <a:t>, 60</a:t>
            </a:r>
            <a:r>
              <a:rPr lang="en-US" dirty="0" smtClean="0">
                <a:solidFill>
                  <a:srgbClr val="000000"/>
                </a:solidFill>
                <a:latin typeface="Times New Roman" panose="02020603050405020304" pitchFamily="18" charset="0"/>
                <a:cs typeface="Times New Roman" panose="02020603050405020304" pitchFamily="18" charset="0"/>
              </a:rPr>
              <a:t>º</a:t>
            </a:r>
            <a:r>
              <a:rPr lang="en-US" dirty="0" smtClean="0">
                <a:solidFill>
                  <a:srgbClr val="000000"/>
                </a:solidFill>
                <a:latin typeface="ProximaNova"/>
              </a:rPr>
              <a:t>, 50</a:t>
            </a:r>
            <a:r>
              <a:rPr lang="en-US" dirty="0" smtClean="0">
                <a:solidFill>
                  <a:srgbClr val="000000"/>
                </a:solidFill>
                <a:latin typeface="Times New Roman" panose="02020603050405020304" pitchFamily="18" charset="0"/>
                <a:cs typeface="Times New Roman" panose="02020603050405020304" pitchFamily="18" charset="0"/>
              </a:rPr>
              <a:t>º</a:t>
            </a:r>
            <a:r>
              <a:rPr lang="en-US" dirty="0" smtClean="0">
                <a:solidFill>
                  <a:srgbClr val="000000"/>
                </a:solidFill>
                <a:latin typeface="ProximaNova"/>
              </a:rPr>
              <a:t>. </a:t>
            </a:r>
            <a:r>
              <a:rPr lang="en-US" dirty="0">
                <a:solidFill>
                  <a:srgbClr val="000000"/>
                </a:solidFill>
                <a:latin typeface="ProximaNova"/>
              </a:rPr>
              <a:t>The </a:t>
            </a:r>
            <a:r>
              <a:rPr lang="en-US" dirty="0" smtClean="0">
                <a:solidFill>
                  <a:srgbClr val="000000"/>
                </a:solidFill>
                <a:latin typeface="ProximaNova"/>
              </a:rPr>
              <a:t>difference between values or size of interval is the same.</a:t>
            </a:r>
          </a:p>
          <a:p>
            <a:pPr marL="457200" indent="-457200">
              <a:tabLst>
                <a:tab pos="457200" algn="l"/>
              </a:tabLst>
            </a:pPr>
            <a:endParaRPr lang="en-US" dirty="0" smtClean="0">
              <a:solidFill>
                <a:srgbClr val="000000"/>
              </a:solidFill>
              <a:latin typeface="ProximaNova"/>
            </a:endParaRPr>
          </a:p>
          <a:p>
            <a:pPr marL="457200" indent="-457200">
              <a:buFont typeface="Wingdings" panose="05000000000000000000" pitchFamily="2" charset="2"/>
              <a:buChar char="§"/>
              <a:tabLst>
                <a:tab pos="457200" algn="l"/>
              </a:tabLst>
            </a:pPr>
            <a:r>
              <a:rPr lang="en-US" b="1" dirty="0">
                <a:solidFill>
                  <a:srgbClr val="0000CC"/>
                </a:solidFill>
                <a:latin typeface="ProximaNovaBold"/>
              </a:rPr>
              <a:t>Ratio</a:t>
            </a:r>
          </a:p>
          <a:p>
            <a:pPr marL="457200" indent="-457200">
              <a:tabLst>
                <a:tab pos="457200" algn="l"/>
              </a:tabLst>
            </a:pPr>
            <a:r>
              <a:rPr lang="en-US" dirty="0" smtClean="0"/>
              <a:t>	A</a:t>
            </a:r>
            <a:r>
              <a:rPr lang="en-US" dirty="0"/>
              <a:t> ratio variable, has all the properties of an interval variable, and also has a clear definition of 0.0. When the variable equals 0.0, there is none of that variable. Variables like height, weight, </a:t>
            </a:r>
            <a:r>
              <a:rPr lang="en-US" dirty="0" smtClean="0"/>
              <a:t>are </a:t>
            </a:r>
            <a:r>
              <a:rPr lang="en-US" dirty="0"/>
              <a:t>ratio variables. Temperature, expressed in F or C, is not a ratio variable. A temperature of 0.0 on either of those scales does not mean 'no heat'. However, temperature in Kelvin is a ratio variable, as 0.0 Kelvin really does mean 'no </a:t>
            </a:r>
            <a:r>
              <a:rPr lang="en-US" dirty="0" smtClean="0"/>
              <a:t>heat</a:t>
            </a:r>
            <a:endParaRPr lang="en-US" b="0" i="0" dirty="0">
              <a:solidFill>
                <a:srgbClr val="000000"/>
              </a:solidFill>
              <a:effectLst/>
              <a:latin typeface="ProximaNova"/>
            </a:endParaRPr>
          </a:p>
        </p:txBody>
      </p:sp>
      <p:sp>
        <p:nvSpPr>
          <p:cNvPr id="3" name="Rectangle 2"/>
          <p:cNvSpPr/>
          <p:nvPr/>
        </p:nvSpPr>
        <p:spPr>
          <a:xfrm>
            <a:off x="841082" y="1074249"/>
            <a:ext cx="3750066" cy="461665"/>
          </a:xfrm>
          <a:prstGeom prst="rect">
            <a:avLst/>
          </a:prstGeom>
        </p:spPr>
        <p:txBody>
          <a:bodyPr wrap="none">
            <a:spAutoFit/>
          </a:bodyPr>
          <a:lstStyle/>
          <a:p>
            <a:pPr marL="342900" indent="-342900">
              <a:buFont typeface="Wingdings" panose="05000000000000000000" pitchFamily="2" charset="2"/>
              <a:buChar char="v"/>
            </a:pPr>
            <a:r>
              <a:rPr lang="en-US" sz="2400" dirty="0">
                <a:solidFill>
                  <a:srgbClr val="FF0000"/>
                </a:solidFill>
                <a:effectLst>
                  <a:outerShdw blurRad="38100" dist="38100" dir="2700000" algn="tl">
                    <a:srgbClr val="000000">
                      <a:alpha val="43137"/>
                    </a:srgbClr>
                  </a:outerShdw>
                </a:effectLst>
              </a:rPr>
              <a:t> T</a:t>
            </a:r>
            <a:r>
              <a:rPr lang="en-US" sz="2400" dirty="0" smtClean="0">
                <a:solidFill>
                  <a:srgbClr val="FF0000"/>
                </a:solidFill>
                <a:effectLst>
                  <a:outerShdw blurRad="38100" dist="38100" dir="2700000" algn="tl">
                    <a:srgbClr val="000000">
                      <a:alpha val="43137"/>
                    </a:srgbClr>
                  </a:outerShdw>
                </a:effectLst>
              </a:rPr>
              <a:t>ypes of Statistical Data:</a:t>
            </a:r>
            <a:endParaRPr lang="en-US" sz="2400" dirty="0">
              <a:solidFill>
                <a:srgbClr val="FF0000"/>
              </a:solidFill>
              <a:effectLst>
                <a:outerShdw blurRad="38100" dist="38100" dir="2700000" algn="tl">
                  <a:srgbClr val="000000">
                    <a:alpha val="43137"/>
                  </a:srgbClr>
                </a:outerShdw>
              </a:effectLst>
            </a:endParaRPr>
          </a:p>
        </p:txBody>
      </p:sp>
      <p:sp>
        <p:nvSpPr>
          <p:cNvPr id="4" name="TextBox 3"/>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Introduction to Machine Learning </a:t>
            </a:r>
            <a:endParaRPr lang="en-US" sz="2800" dirty="0">
              <a:solidFill>
                <a:schemeClr val="bg1"/>
              </a:solidFill>
              <a:latin typeface="Century Gothic" panose="020B0502020202020204" pitchFamily="34" charset="0"/>
            </a:endParaRPr>
          </a:p>
        </p:txBody>
      </p:sp>
      <p:sp>
        <p:nvSpPr>
          <p:cNvPr id="5" name="Date Placeholder 4"/>
          <p:cNvSpPr>
            <a:spLocks noGrp="1"/>
          </p:cNvSpPr>
          <p:nvPr>
            <p:ph type="dt" sz="half" idx="10"/>
          </p:nvPr>
        </p:nvSpPr>
        <p:spPr/>
        <p:txBody>
          <a:bodyPr/>
          <a:lstStyle/>
          <a:p>
            <a:r>
              <a:rPr lang="en-US" smtClean="0"/>
              <a:t>4/3/2018</a:t>
            </a:r>
            <a:endParaRPr lang="en-US"/>
          </a:p>
        </p:txBody>
      </p:sp>
      <p:sp>
        <p:nvSpPr>
          <p:cNvPr id="6" name="Footer Placeholder 5"/>
          <p:cNvSpPr>
            <a:spLocks noGrp="1"/>
          </p:cNvSpPr>
          <p:nvPr>
            <p:ph type="ftr" sz="quarter" idx="11"/>
          </p:nvPr>
        </p:nvSpPr>
        <p:spPr/>
        <p:txBody>
          <a:bodyPr/>
          <a:lstStyle/>
          <a:p>
            <a:r>
              <a:rPr lang="en-US" smtClean="0"/>
              <a:t>Macine Learning                            FUUAST</a:t>
            </a:r>
            <a:endParaRPr lang="en-US"/>
          </a:p>
        </p:txBody>
      </p:sp>
      <p:sp>
        <p:nvSpPr>
          <p:cNvPr id="7" name="Slide Number Placeholder 6"/>
          <p:cNvSpPr>
            <a:spLocks noGrp="1"/>
          </p:cNvSpPr>
          <p:nvPr>
            <p:ph type="sldNum" sz="quarter" idx="12"/>
          </p:nvPr>
        </p:nvSpPr>
        <p:spPr/>
        <p:txBody>
          <a:bodyPr/>
          <a:lstStyle/>
          <a:p>
            <a:fld id="{6F009730-05F9-4472-8C24-12BC3DA3AE0D}" type="slidenum">
              <a:rPr lang="en-US" smtClean="0"/>
              <a:t>8</a:t>
            </a:fld>
            <a:endParaRPr lang="en-US"/>
          </a:p>
        </p:txBody>
      </p:sp>
      <p:cxnSp>
        <p:nvCxnSpPr>
          <p:cNvPr id="8" name="Straight Connector 7"/>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1116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7688" y="1107584"/>
            <a:ext cx="8027894" cy="4616648"/>
          </a:xfrm>
          <a:prstGeom prst="rect">
            <a:avLst/>
          </a:prstGeom>
          <a:noFill/>
        </p:spPr>
        <p:txBody>
          <a:bodyPr wrap="square" rtlCol="0">
            <a:spAutoFit/>
          </a:bodyPr>
          <a:lstStyle/>
          <a:p>
            <a:pPr marL="457200" indent="-457200">
              <a:buFont typeface="Wingdings" panose="05000000000000000000" pitchFamily="2" charset="2"/>
              <a:buChar char="v"/>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sz="2400" dirty="0" smtClean="0">
                <a:solidFill>
                  <a:srgbClr val="FF0000"/>
                </a:solidFill>
                <a:effectLst>
                  <a:outerShdw blurRad="38100" dist="38100" dir="2700000" algn="tl">
                    <a:srgbClr val="000000">
                      <a:alpha val="43137"/>
                    </a:srgbClr>
                  </a:outerShdw>
                </a:effectLst>
              </a:rPr>
              <a:t>Supervised Learning:</a:t>
            </a:r>
          </a:p>
          <a:p>
            <a:pPr lvl="1" indent="-457200">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dirty="0"/>
              <a:t>	Supervised </a:t>
            </a:r>
            <a:r>
              <a:rPr lang="en-US" dirty="0" smtClean="0"/>
              <a:t>Learning </a:t>
            </a:r>
            <a:r>
              <a:rPr lang="en-US" dirty="0"/>
              <a:t>is the machine learning task of inferring a function from supervised training data. The training data consist of a set of training examples. In supervised learning, each example is a pair consisting of an input object (typically a vector) and a desired output value (also called the supervisory signal). </a:t>
            </a:r>
            <a:endParaRPr lang="en-US" dirty="0" smtClean="0"/>
          </a:p>
          <a:p>
            <a:pPr lvl="1">
              <a:buFont typeface="Wingdings" panose="05000000000000000000" pitchFamily="2" charset="2"/>
              <a:buChar char="§"/>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b="1" dirty="0">
                <a:solidFill>
                  <a:srgbClr val="0000CC"/>
                </a:solidFill>
                <a:latin typeface="ProximaNovaBold"/>
              </a:rPr>
              <a:t>	Classification: </a:t>
            </a:r>
            <a:r>
              <a:rPr lang="en-US" dirty="0" smtClean="0"/>
              <a:t>Samples </a:t>
            </a:r>
            <a:r>
              <a:rPr lang="en-US" dirty="0"/>
              <a:t>belong to two or more classes and we want to </a:t>
            </a:r>
            <a:r>
              <a:rPr lang="en-US" dirty="0" smtClean="0"/>
              <a:t>	learn </a:t>
            </a:r>
            <a:r>
              <a:rPr lang="en-US" dirty="0"/>
              <a:t>from already labeled data </a:t>
            </a:r>
            <a:r>
              <a:rPr lang="en-US" dirty="0" smtClean="0"/>
              <a:t>how to </a:t>
            </a:r>
            <a:r>
              <a:rPr lang="en-US" dirty="0"/>
              <a:t>predict the class of unlabeled </a:t>
            </a:r>
            <a:r>
              <a:rPr lang="en-US" dirty="0" smtClean="0"/>
              <a:t>data </a:t>
            </a:r>
            <a:endParaRPr lang="en-US" dirty="0"/>
          </a:p>
          <a:p>
            <a:pPr marL="457200" indent="-457200">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dirty="0" smtClean="0"/>
              <a:t>		categories</a:t>
            </a:r>
            <a:r>
              <a:rPr lang="en-US" dirty="0"/>
              <a:t>. Another way to think of classification is as a discrete (as </a:t>
            </a:r>
            <a:r>
              <a:rPr lang="en-US" dirty="0" smtClean="0"/>
              <a:t>	opposed </a:t>
            </a:r>
            <a:r>
              <a:rPr lang="en-US" dirty="0"/>
              <a:t>to continuous) form </a:t>
            </a:r>
            <a:r>
              <a:rPr lang="en-US" dirty="0" smtClean="0"/>
              <a:t>of supervised </a:t>
            </a:r>
            <a:r>
              <a:rPr lang="en-US" dirty="0"/>
              <a:t>learning where one has a </a:t>
            </a:r>
            <a:r>
              <a:rPr lang="en-US" dirty="0" smtClean="0"/>
              <a:t>	limited </a:t>
            </a:r>
            <a:r>
              <a:rPr lang="en-US" dirty="0"/>
              <a:t>number of categories and for each of the n samples provided,</a:t>
            </a:r>
          </a:p>
          <a:p>
            <a:pPr marL="457200" indent="-457200">
              <a:tabLst>
                <a:tab pos="457200" algn="l"/>
                <a:tab pos="914400" algn="l"/>
                <a:tab pos="1371600" algn="l"/>
                <a:tab pos="1828800" algn="l"/>
                <a:tab pos="2286000" algn="l"/>
                <a:tab pos="2743200" algn="l"/>
                <a:tab pos="3200400" algn="l"/>
                <a:tab pos="4114800" algn="l"/>
                <a:tab pos="4572000" algn="l"/>
                <a:tab pos="5029200" algn="l"/>
                <a:tab pos="5486400" algn="l"/>
                <a:tab pos="5943600" algn="l"/>
                <a:tab pos="6400800" algn="l"/>
                <a:tab pos="6858000" algn="l"/>
              </a:tabLst>
            </a:pPr>
            <a:r>
              <a:rPr lang="en-US" dirty="0" smtClean="0"/>
              <a:t>		one </a:t>
            </a:r>
            <a:r>
              <a:rPr lang="en-US" dirty="0"/>
              <a:t>is to try to label them with the correct category or class</a:t>
            </a:r>
            <a:r>
              <a:rPr lang="en-US" dirty="0" smtClean="0"/>
              <a:t>.</a:t>
            </a:r>
          </a:p>
          <a:p>
            <a:pPr marL="457200">
              <a:buFont typeface="Wingdings" panose="05000000000000000000" pitchFamily="2" charset="2"/>
              <a:buChar char="§"/>
            </a:pPr>
            <a:r>
              <a:rPr lang="en-US" b="1" dirty="0">
                <a:solidFill>
                  <a:srgbClr val="0000CC"/>
                </a:solidFill>
                <a:latin typeface="ProximaNovaBold"/>
              </a:rPr>
              <a:t>	Regression: </a:t>
            </a:r>
            <a:r>
              <a:rPr lang="en-US" dirty="0" smtClean="0"/>
              <a:t>If </a:t>
            </a:r>
            <a:r>
              <a:rPr lang="en-US" dirty="0"/>
              <a:t>the desired output consists of one or more continuous </a:t>
            </a:r>
            <a:r>
              <a:rPr lang="en-US" dirty="0" smtClean="0"/>
              <a:t>	variables</a:t>
            </a:r>
            <a:r>
              <a:rPr lang="en-US" dirty="0"/>
              <a:t>, then the task is </a:t>
            </a:r>
            <a:r>
              <a:rPr lang="en-US" dirty="0" smtClean="0"/>
              <a:t>called regression</a:t>
            </a:r>
            <a:r>
              <a:rPr lang="en-US" dirty="0"/>
              <a:t>. An example of a regression </a:t>
            </a:r>
            <a:r>
              <a:rPr lang="en-US" dirty="0" smtClean="0"/>
              <a:t>	problem </a:t>
            </a:r>
            <a:r>
              <a:rPr lang="en-US" dirty="0"/>
              <a:t>would be the prediction of the length of a salmon as a</a:t>
            </a:r>
          </a:p>
          <a:p>
            <a:r>
              <a:rPr lang="en-US" dirty="0" smtClean="0"/>
              <a:t>	function </a:t>
            </a:r>
            <a:r>
              <a:rPr lang="en-US" dirty="0"/>
              <a:t>of its age and weight.</a:t>
            </a:r>
            <a:endParaRPr lang="en-US" b="1" dirty="0"/>
          </a:p>
        </p:txBody>
      </p:sp>
      <p:sp>
        <p:nvSpPr>
          <p:cNvPr id="5" name="TextBox 4"/>
          <p:cNvSpPr txBox="1"/>
          <p:nvPr/>
        </p:nvSpPr>
        <p:spPr>
          <a:xfrm>
            <a:off x="914400" y="379848"/>
            <a:ext cx="8027894" cy="523220"/>
          </a:xfrm>
          <a:prstGeom prst="rect">
            <a:avLst/>
          </a:prstGeom>
          <a:solidFill>
            <a:srgbClr val="C00000"/>
          </a:solidFill>
          <a:effectLst/>
        </p:spPr>
        <p:txBody>
          <a:bodyPr wrap="square" rtlCol="0">
            <a:spAutoFit/>
          </a:bodyPr>
          <a:lstStyle/>
          <a:p>
            <a:pPr algn="ctr"/>
            <a:r>
              <a:rPr lang="en-US" sz="2800" dirty="0" smtClean="0">
                <a:solidFill>
                  <a:schemeClr val="bg1"/>
                </a:solidFill>
                <a:latin typeface="Century Gothic" panose="020B0502020202020204" pitchFamily="34" charset="0"/>
              </a:rPr>
              <a:t>Introduction to Machine Learning </a:t>
            </a:r>
            <a:endParaRPr lang="en-US" sz="2800" dirty="0">
              <a:solidFill>
                <a:schemeClr val="bg1"/>
              </a:solidFill>
              <a:latin typeface="Century Gothic" panose="020B0502020202020204" pitchFamily="34" charset="0"/>
            </a:endParaRPr>
          </a:p>
        </p:txBody>
      </p:sp>
      <p:sp>
        <p:nvSpPr>
          <p:cNvPr id="2" name="Date Placeholder 1"/>
          <p:cNvSpPr>
            <a:spLocks noGrp="1"/>
          </p:cNvSpPr>
          <p:nvPr>
            <p:ph type="dt" sz="half" idx="10"/>
          </p:nvPr>
        </p:nvSpPr>
        <p:spPr/>
        <p:txBody>
          <a:bodyPr/>
          <a:lstStyle/>
          <a:p>
            <a:r>
              <a:rPr lang="en-US" smtClean="0"/>
              <a:t>4/3/2018</a:t>
            </a:r>
            <a:endParaRPr lang="en-US"/>
          </a:p>
        </p:txBody>
      </p:sp>
      <p:sp>
        <p:nvSpPr>
          <p:cNvPr id="3" name="Footer Placeholder 2"/>
          <p:cNvSpPr>
            <a:spLocks noGrp="1"/>
          </p:cNvSpPr>
          <p:nvPr>
            <p:ph type="ftr" sz="quarter" idx="11"/>
          </p:nvPr>
        </p:nvSpPr>
        <p:spPr/>
        <p:txBody>
          <a:bodyPr/>
          <a:lstStyle/>
          <a:p>
            <a:r>
              <a:rPr lang="en-US" smtClean="0"/>
              <a:t>Macine Learning                            FUUAST</a:t>
            </a:r>
            <a:endParaRPr lang="en-US"/>
          </a:p>
        </p:txBody>
      </p:sp>
      <p:sp>
        <p:nvSpPr>
          <p:cNvPr id="6" name="Slide Number Placeholder 5"/>
          <p:cNvSpPr>
            <a:spLocks noGrp="1"/>
          </p:cNvSpPr>
          <p:nvPr>
            <p:ph type="sldNum" sz="quarter" idx="12"/>
          </p:nvPr>
        </p:nvSpPr>
        <p:spPr/>
        <p:txBody>
          <a:bodyPr/>
          <a:lstStyle/>
          <a:p>
            <a:fld id="{6F009730-05F9-4472-8C24-12BC3DA3AE0D}" type="slidenum">
              <a:rPr lang="en-US" smtClean="0"/>
              <a:t>9</a:t>
            </a:fld>
            <a:endParaRPr lang="en-US"/>
          </a:p>
        </p:txBody>
      </p:sp>
      <p:cxnSp>
        <p:nvCxnSpPr>
          <p:cNvPr id="7" name="Straight Connector 6"/>
          <p:cNvCxnSpPr/>
          <p:nvPr/>
        </p:nvCxnSpPr>
        <p:spPr>
          <a:xfrm flipV="1">
            <a:off x="729762" y="6356350"/>
            <a:ext cx="8132884" cy="6203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8145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5725</TotalTime>
  <Words>2740</Words>
  <Application>Microsoft Office PowerPoint</Application>
  <PresentationFormat>On-screen Show (4:3)</PresentationFormat>
  <Paragraphs>726</Paragraphs>
  <Slides>58</Slides>
  <Notes>2</Notes>
  <HiddenSlides>0</HiddenSlides>
  <MMClips>0</MMClips>
  <ScaleCrop>false</ScaleCrop>
  <HeadingPairs>
    <vt:vector size="8" baseType="variant">
      <vt:variant>
        <vt:lpstr>Fonts Used</vt:lpstr>
      </vt:variant>
      <vt:variant>
        <vt:i4>25</vt:i4>
      </vt:variant>
      <vt:variant>
        <vt:lpstr>Theme</vt:lpstr>
      </vt:variant>
      <vt:variant>
        <vt:i4>1</vt:i4>
      </vt:variant>
      <vt:variant>
        <vt:lpstr>Embedded OLE Servers</vt:lpstr>
      </vt:variant>
      <vt:variant>
        <vt:i4>2</vt:i4>
      </vt:variant>
      <vt:variant>
        <vt:lpstr>Slide Titles</vt:lpstr>
      </vt:variant>
      <vt:variant>
        <vt:i4>58</vt:i4>
      </vt:variant>
    </vt:vector>
  </HeadingPairs>
  <TitlesOfParts>
    <vt:vector size="86" baseType="lpstr">
      <vt:lpstr>Yu Gothic Medium</vt:lpstr>
      <vt:lpstr>Arial</vt:lpstr>
      <vt:lpstr>Calibri</vt:lpstr>
      <vt:lpstr>Calibri Light</vt:lpstr>
      <vt:lpstr>Cambria Math</vt:lpstr>
      <vt:lpstr>Century Gothic</vt:lpstr>
      <vt:lpstr>Courier New</vt:lpstr>
      <vt:lpstr>Forte</vt:lpstr>
      <vt:lpstr>Helvetica Neue</vt:lpstr>
      <vt:lpstr>Linux Libertine</vt:lpstr>
      <vt:lpstr>medium-content-sans-serif-font</vt:lpstr>
      <vt:lpstr>medium-content-serif-font</vt:lpstr>
      <vt:lpstr>NimbusMonL-Bold</vt:lpstr>
      <vt:lpstr>NimbusMonL-Regu</vt:lpstr>
      <vt:lpstr>NimbusMonL-ReguObli</vt:lpstr>
      <vt:lpstr>NimbusRomNo9L-Regu</vt:lpstr>
      <vt:lpstr>NimbusRomNo9L-ReguItal</vt:lpstr>
      <vt:lpstr>新細明體</vt:lpstr>
      <vt:lpstr>ProximaNova</vt:lpstr>
      <vt:lpstr>ProximaNovaBold</vt:lpstr>
      <vt:lpstr>Times New Roman</vt:lpstr>
      <vt:lpstr>TTE2963C88t00</vt:lpstr>
      <vt:lpstr>Wingdings</vt:lpstr>
      <vt:lpstr>Wingdings 2</vt:lpstr>
      <vt:lpstr>Wingdings 3</vt:lpstr>
      <vt:lpstr>Office Theme</vt:lpstr>
      <vt:lpstr>Image</vt:lpstr>
      <vt:lpstr>Adobe Photoshop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Muhammad Saeed</dc:creator>
  <cp:lastModifiedBy>Muhammad Saeed</cp:lastModifiedBy>
  <cp:revision>452</cp:revision>
  <dcterms:created xsi:type="dcterms:W3CDTF">2017-05-13T19:29:18Z</dcterms:created>
  <dcterms:modified xsi:type="dcterms:W3CDTF">2018-04-16T08:48:49Z</dcterms:modified>
</cp:coreProperties>
</file>