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80" r:id="rId4"/>
    <p:sldId id="295" r:id="rId5"/>
    <p:sldId id="275" r:id="rId6"/>
    <p:sldId id="274" r:id="rId7"/>
    <p:sldId id="258" r:id="rId8"/>
    <p:sldId id="296" r:id="rId9"/>
    <p:sldId id="273" r:id="rId10"/>
    <p:sldId id="272" r:id="rId11"/>
    <p:sldId id="271" r:id="rId12"/>
    <p:sldId id="291" r:id="rId13"/>
    <p:sldId id="285" r:id="rId14"/>
    <p:sldId id="290" r:id="rId15"/>
    <p:sldId id="284" r:id="rId16"/>
    <p:sldId id="282" r:id="rId17"/>
    <p:sldId id="292" r:id="rId18"/>
    <p:sldId id="293" r:id="rId19"/>
    <p:sldId id="294" r:id="rId20"/>
    <p:sldId id="297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0000"/>
    <a:srgbClr val="0000CC"/>
    <a:srgbClr val="004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3" d="100"/>
          <a:sy n="113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E4EA3-6F91-4BA8-B033-7286B2C90A2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BD3D62-4A2D-4358-B66E-66085AAB701B}">
      <dgm:prSet phldrT="[Text]" custT="1"/>
      <dgm:spPr/>
      <dgm:t>
        <a:bodyPr/>
        <a:lstStyle/>
        <a:p>
          <a:r>
            <a:rPr lang="en-US" sz="3600" dirty="0" smtClean="0"/>
            <a:t>Pandas</a:t>
          </a:r>
          <a:endParaRPr lang="en-US" sz="3600" dirty="0"/>
        </a:p>
      </dgm:t>
    </dgm:pt>
    <dgm:pt modelId="{3531E28F-3220-483F-88FD-28778AC9CDD3}" type="parTrans" cxnId="{BBB45F0D-4DC7-4D6B-96CC-60A88B30F37C}">
      <dgm:prSet/>
      <dgm:spPr/>
      <dgm:t>
        <a:bodyPr/>
        <a:lstStyle/>
        <a:p>
          <a:endParaRPr lang="en-US"/>
        </a:p>
      </dgm:t>
    </dgm:pt>
    <dgm:pt modelId="{4EF56445-85DF-4677-9110-73AA1CC52C59}" type="sibTrans" cxnId="{BBB45F0D-4DC7-4D6B-96CC-60A88B30F37C}">
      <dgm:prSet/>
      <dgm:spPr/>
      <dgm:t>
        <a:bodyPr/>
        <a:lstStyle/>
        <a:p>
          <a:endParaRPr lang="en-US"/>
        </a:p>
      </dgm:t>
    </dgm:pt>
    <dgm:pt modelId="{78561B19-1A8E-4BE3-8A0A-D86266F79614}">
      <dgm:prSet phldrT="[Text]" custT="1"/>
      <dgm:spPr/>
      <dgm:t>
        <a:bodyPr/>
        <a:lstStyle/>
        <a:p>
          <a:r>
            <a: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END</a:t>
          </a:r>
          <a:endParaRPr lang="en-US" sz="8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7FC199-3168-4D38-855F-5020F0AC0A46}" type="parTrans" cxnId="{B7E0B56E-17D8-4BA3-B890-6F4F1B77F0B2}">
      <dgm:prSet/>
      <dgm:spPr/>
      <dgm:t>
        <a:bodyPr/>
        <a:lstStyle/>
        <a:p>
          <a:endParaRPr lang="en-US"/>
        </a:p>
      </dgm:t>
    </dgm:pt>
    <dgm:pt modelId="{3CF5AB7E-CF95-4AFC-91CF-5768E3E6D38A}" type="sibTrans" cxnId="{B7E0B56E-17D8-4BA3-B890-6F4F1B77F0B2}">
      <dgm:prSet/>
      <dgm:spPr/>
      <dgm:t>
        <a:bodyPr/>
        <a:lstStyle/>
        <a:p>
          <a:endParaRPr lang="en-US"/>
        </a:p>
      </dgm:t>
    </dgm:pt>
    <dgm:pt modelId="{30A838E8-ED51-4367-9661-EADEEB38535D}" type="pres">
      <dgm:prSet presAssocID="{872E4EA3-6F91-4BA8-B033-7286B2C90A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95549-6674-4FEF-B02C-FD37AD979777}" type="pres">
      <dgm:prSet presAssocID="{85BD3D62-4A2D-4358-B66E-66085AAB701B}" presName="root1" presStyleCnt="0"/>
      <dgm:spPr/>
    </dgm:pt>
    <dgm:pt modelId="{70E364DF-75AD-4686-BEAF-7C308E56154A}" type="pres">
      <dgm:prSet presAssocID="{85BD3D62-4A2D-4358-B66E-66085AAB70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E9615-A518-4E15-9B79-969328AAFC21}" type="pres">
      <dgm:prSet presAssocID="{85BD3D62-4A2D-4358-B66E-66085AAB701B}" presName="level2hierChild" presStyleCnt="0"/>
      <dgm:spPr/>
    </dgm:pt>
    <dgm:pt modelId="{B446BBF1-BD6A-4BD7-8D2A-EB5594444CDF}" type="pres">
      <dgm:prSet presAssocID="{E87FC199-3168-4D38-855F-5020F0AC0A46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14317EDA-857B-45A4-A89C-EB0725ACB4F5}" type="pres">
      <dgm:prSet presAssocID="{E87FC199-3168-4D38-855F-5020F0AC0A46}" presName="connTx" presStyleLbl="parChTrans1D2" presStyleIdx="0" presStyleCnt="1"/>
      <dgm:spPr/>
      <dgm:t>
        <a:bodyPr/>
        <a:lstStyle/>
        <a:p>
          <a:endParaRPr lang="en-US"/>
        </a:p>
      </dgm:t>
    </dgm:pt>
    <dgm:pt modelId="{4E67B55F-06A9-4E23-882F-0C06FE38CE49}" type="pres">
      <dgm:prSet presAssocID="{78561B19-1A8E-4BE3-8A0A-D86266F79614}" presName="root2" presStyleCnt="0"/>
      <dgm:spPr/>
    </dgm:pt>
    <dgm:pt modelId="{254002DB-6A90-45DD-B073-EB064E549D9B}" type="pres">
      <dgm:prSet presAssocID="{78561B19-1A8E-4BE3-8A0A-D86266F79614}" presName="LevelTwoTextNode" presStyleLbl="node2" presStyleIdx="0" presStyleCnt="1" custScaleX="117997" custScaleY="197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C67F32-C291-4C8A-9113-8304994E2111}" type="pres">
      <dgm:prSet presAssocID="{78561B19-1A8E-4BE3-8A0A-D86266F79614}" presName="level3hierChild" presStyleCnt="0"/>
      <dgm:spPr/>
    </dgm:pt>
  </dgm:ptLst>
  <dgm:cxnLst>
    <dgm:cxn modelId="{BBB45F0D-4DC7-4D6B-96CC-60A88B30F37C}" srcId="{872E4EA3-6F91-4BA8-B033-7286B2C90A20}" destId="{85BD3D62-4A2D-4358-B66E-66085AAB701B}" srcOrd="0" destOrd="0" parTransId="{3531E28F-3220-483F-88FD-28778AC9CDD3}" sibTransId="{4EF56445-85DF-4677-9110-73AA1CC52C59}"/>
    <dgm:cxn modelId="{F161756A-1FF2-482F-969F-CB935511C41A}" type="presOf" srcId="{E87FC199-3168-4D38-855F-5020F0AC0A46}" destId="{B446BBF1-BD6A-4BD7-8D2A-EB5594444CDF}" srcOrd="0" destOrd="0" presId="urn:microsoft.com/office/officeart/2008/layout/HorizontalMultiLevelHierarchy"/>
    <dgm:cxn modelId="{9059E9DA-15AD-4366-AA50-A126DE1EFDE0}" type="presOf" srcId="{78561B19-1A8E-4BE3-8A0A-D86266F79614}" destId="{254002DB-6A90-45DD-B073-EB064E549D9B}" srcOrd="0" destOrd="0" presId="urn:microsoft.com/office/officeart/2008/layout/HorizontalMultiLevelHierarchy"/>
    <dgm:cxn modelId="{E2DC9DB6-1F3E-4232-ACAB-5E9B3B1F6E97}" type="presOf" srcId="{872E4EA3-6F91-4BA8-B033-7286B2C90A20}" destId="{30A838E8-ED51-4367-9661-EADEEB38535D}" srcOrd="0" destOrd="0" presId="urn:microsoft.com/office/officeart/2008/layout/HorizontalMultiLevelHierarchy"/>
    <dgm:cxn modelId="{0A1910CE-9978-4E16-8721-5CB7D933DEB8}" type="presOf" srcId="{E87FC199-3168-4D38-855F-5020F0AC0A46}" destId="{14317EDA-857B-45A4-A89C-EB0725ACB4F5}" srcOrd="1" destOrd="0" presId="urn:microsoft.com/office/officeart/2008/layout/HorizontalMultiLevelHierarchy"/>
    <dgm:cxn modelId="{41F01A69-4F53-4C4E-B3D0-B3020849AE4E}" type="presOf" srcId="{85BD3D62-4A2D-4358-B66E-66085AAB701B}" destId="{70E364DF-75AD-4686-BEAF-7C308E56154A}" srcOrd="0" destOrd="0" presId="urn:microsoft.com/office/officeart/2008/layout/HorizontalMultiLevelHierarchy"/>
    <dgm:cxn modelId="{B7E0B56E-17D8-4BA3-B890-6F4F1B77F0B2}" srcId="{85BD3D62-4A2D-4358-B66E-66085AAB701B}" destId="{78561B19-1A8E-4BE3-8A0A-D86266F79614}" srcOrd="0" destOrd="0" parTransId="{E87FC199-3168-4D38-855F-5020F0AC0A46}" sibTransId="{3CF5AB7E-CF95-4AFC-91CF-5768E3E6D38A}"/>
    <dgm:cxn modelId="{52567410-E48F-4680-8E3D-7A519374BEF5}" type="presParOf" srcId="{30A838E8-ED51-4367-9661-EADEEB38535D}" destId="{B2B95549-6674-4FEF-B02C-FD37AD979777}" srcOrd="0" destOrd="0" presId="urn:microsoft.com/office/officeart/2008/layout/HorizontalMultiLevelHierarchy"/>
    <dgm:cxn modelId="{7D7ED307-4353-41E1-97FF-BD060DE96AF8}" type="presParOf" srcId="{B2B95549-6674-4FEF-B02C-FD37AD979777}" destId="{70E364DF-75AD-4686-BEAF-7C308E56154A}" srcOrd="0" destOrd="0" presId="urn:microsoft.com/office/officeart/2008/layout/HorizontalMultiLevelHierarchy"/>
    <dgm:cxn modelId="{793630F7-6D4D-41B5-9E1B-0BC9834EB25C}" type="presParOf" srcId="{B2B95549-6674-4FEF-B02C-FD37AD979777}" destId="{7F4E9615-A518-4E15-9B79-969328AAFC21}" srcOrd="1" destOrd="0" presId="urn:microsoft.com/office/officeart/2008/layout/HorizontalMultiLevelHierarchy"/>
    <dgm:cxn modelId="{09B9D15F-D58D-4016-8CB1-05D4AA6B1809}" type="presParOf" srcId="{7F4E9615-A518-4E15-9B79-969328AAFC21}" destId="{B446BBF1-BD6A-4BD7-8D2A-EB5594444CDF}" srcOrd="0" destOrd="0" presId="urn:microsoft.com/office/officeart/2008/layout/HorizontalMultiLevelHierarchy"/>
    <dgm:cxn modelId="{6C048E73-1A08-472F-84FD-62FF78F6B506}" type="presParOf" srcId="{B446BBF1-BD6A-4BD7-8D2A-EB5594444CDF}" destId="{14317EDA-857B-45A4-A89C-EB0725ACB4F5}" srcOrd="0" destOrd="0" presId="urn:microsoft.com/office/officeart/2008/layout/HorizontalMultiLevelHierarchy"/>
    <dgm:cxn modelId="{B16DD835-87FC-45A2-A4C0-EB26A721E7B0}" type="presParOf" srcId="{7F4E9615-A518-4E15-9B79-969328AAFC21}" destId="{4E67B55F-06A9-4E23-882F-0C06FE38CE49}" srcOrd="1" destOrd="0" presId="urn:microsoft.com/office/officeart/2008/layout/HorizontalMultiLevelHierarchy"/>
    <dgm:cxn modelId="{02DD5CDF-77C9-4FEE-8878-C643E9726CE6}" type="presParOf" srcId="{4E67B55F-06A9-4E23-882F-0C06FE38CE49}" destId="{254002DB-6A90-45DD-B073-EB064E549D9B}" srcOrd="0" destOrd="0" presId="urn:microsoft.com/office/officeart/2008/layout/HorizontalMultiLevelHierarchy"/>
    <dgm:cxn modelId="{101844E4-F9A2-480F-B34B-3EBC5A695DE6}" type="presParOf" srcId="{4E67B55F-06A9-4E23-882F-0C06FE38CE49}" destId="{46C67F32-C291-4C8A-9113-8304994E21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6BBF1-BD6A-4BD7-8D2A-EB5594444CDF}">
      <dsp:nvSpPr>
        <dsp:cNvPr id="0" name=""/>
        <dsp:cNvSpPr/>
      </dsp:nvSpPr>
      <dsp:spPr>
        <a:xfrm>
          <a:off x="1689223" y="1986280"/>
          <a:ext cx="5055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548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9358" y="2019361"/>
        <a:ext cx="25277" cy="25277"/>
      </dsp:txXfrm>
    </dsp:sp>
    <dsp:sp modelId="{70E364DF-75AD-4686-BEAF-7C308E56154A}">
      <dsp:nvSpPr>
        <dsp:cNvPr id="0" name=""/>
        <dsp:cNvSpPr/>
      </dsp:nvSpPr>
      <dsp:spPr>
        <a:xfrm rot="16200000">
          <a:off x="-724136" y="1646673"/>
          <a:ext cx="4056066" cy="770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Pandas</a:t>
          </a:r>
          <a:endParaRPr lang="en-US" sz="3600" kern="1200" dirty="0"/>
        </a:p>
      </dsp:txBody>
      <dsp:txXfrm>
        <a:off x="-724136" y="1646673"/>
        <a:ext cx="4056066" cy="770652"/>
      </dsp:txXfrm>
    </dsp:sp>
    <dsp:sp modelId="{254002DB-6A90-45DD-B073-EB064E549D9B}">
      <dsp:nvSpPr>
        <dsp:cNvPr id="0" name=""/>
        <dsp:cNvSpPr/>
      </dsp:nvSpPr>
      <dsp:spPr>
        <a:xfrm>
          <a:off x="2194771" y="1271489"/>
          <a:ext cx="2982658" cy="15210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END</a:t>
          </a:r>
          <a:endParaRPr lang="en-US" sz="8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4771" y="1271489"/>
        <a:ext cx="2982658" cy="1521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9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8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C9C2-B50D-4B4E-9735-61419CE847EA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3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61242"/>
            <a:ext cx="80460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Column &amp; Row Handling :</a:t>
            </a: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>
                <a:solidFill>
                  <a:srgbClr val="002060"/>
                </a:solidFill>
              </a:rPr>
              <a:t>([(‘one', [1, 2, </a:t>
            </a:r>
            <a:r>
              <a:rPr lang="en-US" dirty="0" smtClean="0">
                <a:solidFill>
                  <a:srgbClr val="002060"/>
                </a:solidFill>
              </a:rPr>
              <a:t>3,4]), </a:t>
            </a:r>
            <a:r>
              <a:rPr lang="en-US" dirty="0">
                <a:solidFill>
                  <a:srgbClr val="002060"/>
                </a:solidFill>
              </a:rPr>
              <a:t>(‘two', [4, 5, </a:t>
            </a:r>
            <a:r>
              <a:rPr lang="en-US" dirty="0" smtClean="0">
                <a:solidFill>
                  <a:srgbClr val="002060"/>
                </a:solidFill>
              </a:rPr>
              <a:t>np.nan,7]), </a:t>
            </a:r>
            <a:endParaRPr lang="en-US" dirty="0">
              <a:solidFill>
                <a:srgbClr val="002060"/>
              </a:solidFill>
            </a:endParaRPr>
          </a:p>
          <a:p>
            <a:pPr indent="3481388"/>
            <a:r>
              <a:rPr lang="en-US" dirty="0">
                <a:solidFill>
                  <a:srgbClr val="002060"/>
                </a:solidFill>
              </a:rPr>
              <a:t>( 'three‘,[</a:t>
            </a:r>
            <a:r>
              <a:rPr lang="en-US" dirty="0" smtClean="0">
                <a:solidFill>
                  <a:srgbClr val="002060"/>
                </a:solidFill>
              </a:rPr>
              <a:t>7,8,9,10]),(‘four’,[11,12,13,14])])</a:t>
            </a:r>
            <a:endParaRPr lang="en-US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df.loc</a:t>
            </a:r>
            <a:r>
              <a:rPr lang="en-US" dirty="0" smtClean="0">
                <a:solidFill>
                  <a:srgbClr val="0070C0"/>
                </a:solidFill>
              </a:rPr>
              <a:t>[2,’three’]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[‘cut'] = 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['one'][:2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df.loc</a:t>
            </a:r>
            <a:r>
              <a:rPr lang="en-US" dirty="0">
                <a:solidFill>
                  <a:srgbClr val="002060"/>
                </a:solidFill>
              </a:rPr>
              <a:t>[0])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df.loc</a:t>
            </a:r>
            <a:r>
              <a:rPr lang="en-US" dirty="0">
                <a:solidFill>
                  <a:srgbClr val="002060"/>
                </a:solidFill>
              </a:rPr>
              <a:t>[1:3</a:t>
            </a:r>
            <a:r>
              <a:rPr lang="en-US" dirty="0" smtClean="0">
                <a:solidFill>
                  <a:srgbClr val="002060"/>
                </a:solidFill>
              </a:rPr>
              <a:t>])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df.loc</a:t>
            </a:r>
            <a:r>
              <a:rPr lang="en-US" dirty="0">
                <a:solidFill>
                  <a:srgbClr val="002060"/>
                </a:solidFill>
              </a:rPr>
              <a:t>[:,[‘</a:t>
            </a:r>
            <a:r>
              <a:rPr lang="en-US" dirty="0" err="1">
                <a:solidFill>
                  <a:srgbClr val="002060"/>
                </a:solidFill>
              </a:rPr>
              <a:t>one',‘three</a:t>
            </a:r>
            <a:r>
              <a:rPr lang="en-US" dirty="0" smtClean="0">
                <a:solidFill>
                  <a:srgbClr val="002060"/>
                </a:solidFill>
              </a:rPr>
              <a:t>']];               #print(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>
                <a:solidFill>
                  <a:srgbClr val="002060"/>
                </a:solidFill>
              </a:rPr>
              <a:t>['2nd','e</a:t>
            </a:r>
            <a:r>
              <a:rPr lang="en-US" dirty="0" smtClean="0">
                <a:solidFill>
                  <a:srgbClr val="002060"/>
                </a:solidFill>
              </a:rPr>
              <a:t>'])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print(</a:t>
            </a:r>
            <a:r>
              <a:rPr lang="en-US" dirty="0" err="1" smtClean="0">
                <a:solidFill>
                  <a:srgbClr val="002060"/>
                </a:solidFill>
              </a:rPr>
              <a:t>df.iloc</a:t>
            </a:r>
            <a:r>
              <a:rPr lang="en-US" dirty="0" smtClean="0">
                <a:solidFill>
                  <a:srgbClr val="002060"/>
                </a:solidFill>
              </a:rPr>
              <a:t>[1,0:2])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df.iloc</a:t>
            </a:r>
            <a:r>
              <a:rPr lang="en-US" dirty="0">
                <a:solidFill>
                  <a:srgbClr val="002060"/>
                </a:solidFill>
              </a:rPr>
              <a:t>[[1,2,3],[0,1]]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df.iat</a:t>
            </a:r>
            <a:r>
              <a:rPr lang="en-US" dirty="0">
                <a:solidFill>
                  <a:srgbClr val="002060"/>
                </a:solidFill>
              </a:rPr>
              <a:t>[0,1] = </a:t>
            </a:r>
            <a:r>
              <a:rPr lang="en-US" dirty="0" smtClean="0">
                <a:solidFill>
                  <a:srgbClr val="002060"/>
                </a:solidFill>
              </a:rPr>
              <a:t>0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df.at[1</a:t>
            </a:r>
            <a:r>
              <a:rPr lang="en-US" dirty="0" smtClean="0">
                <a:solidFill>
                  <a:srgbClr val="002060"/>
                </a:solidFill>
              </a:rPr>
              <a:t>,‘two']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smtClean="0">
                <a:solidFill>
                  <a:srgbClr val="002060"/>
                </a:solidFill>
              </a:rPr>
              <a:t>0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df.iat</a:t>
            </a:r>
            <a:r>
              <a:rPr lang="en-US" dirty="0">
                <a:solidFill>
                  <a:srgbClr val="002060"/>
                </a:solidFill>
              </a:rPr>
              <a:t>[1,1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[:,’two’];    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[0,’three’]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df1=</a:t>
            </a:r>
            <a:r>
              <a:rPr lang="en-US" dirty="0" err="1" smtClean="0">
                <a:solidFill>
                  <a:srgbClr val="002060"/>
                </a:solidFill>
              </a:rPr>
              <a:t>df.T</a:t>
            </a:r>
            <a:r>
              <a:rPr lang="en-US" dirty="0" smtClean="0">
                <a:solidFill>
                  <a:srgbClr val="002060"/>
                </a:solidFill>
              </a:rPr>
              <a:t>   	</a:t>
            </a:r>
            <a:r>
              <a:rPr lang="en-US" dirty="0" smtClean="0">
                <a:solidFill>
                  <a:srgbClr val="006600"/>
                </a:solidFill>
              </a:rPr>
              <a:t>#Transpose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df.dropna</a:t>
            </a:r>
            <a:r>
              <a:rPr lang="en-US" dirty="0">
                <a:solidFill>
                  <a:srgbClr val="002060"/>
                </a:solidFill>
              </a:rPr>
              <a:t>(how='any')    	</a:t>
            </a:r>
            <a:r>
              <a:rPr lang="en-US" dirty="0">
                <a:solidFill>
                  <a:srgbClr val="006600"/>
                </a:solidFill>
              </a:rPr>
              <a:t># rows dropped containing nan value</a:t>
            </a:r>
          </a:p>
          <a:p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168787"/>
            <a:ext cx="74142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Column &amp; Row Handling :</a:t>
            </a: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 smtClean="0">
                <a:solidFill>
                  <a:srgbClr val="002060"/>
                </a:solidFill>
              </a:rPr>
              <a:t>([(‘</a:t>
            </a:r>
            <a:r>
              <a:rPr lang="en-US" dirty="0">
                <a:solidFill>
                  <a:srgbClr val="002060"/>
                </a:solidFill>
              </a:rPr>
              <a:t>one', [1, 2, </a:t>
            </a:r>
            <a:r>
              <a:rPr lang="en-US" dirty="0" smtClean="0">
                <a:solidFill>
                  <a:srgbClr val="002060"/>
                </a:solidFill>
              </a:rPr>
              <a:t>3,4]), </a:t>
            </a:r>
          </a:p>
          <a:p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(‘</a:t>
            </a:r>
            <a:r>
              <a:rPr lang="en-US" dirty="0">
                <a:solidFill>
                  <a:srgbClr val="002060"/>
                </a:solidFill>
              </a:rPr>
              <a:t>two', [4, 5, </a:t>
            </a:r>
            <a:r>
              <a:rPr lang="en-US" dirty="0" smtClean="0">
                <a:solidFill>
                  <a:srgbClr val="002060"/>
                </a:solidFill>
              </a:rPr>
              <a:t>6,7]), 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				( </a:t>
            </a:r>
            <a:r>
              <a:rPr lang="en-US" dirty="0">
                <a:solidFill>
                  <a:srgbClr val="002060"/>
                </a:solidFill>
              </a:rPr>
              <a:t>'three‘,[</a:t>
            </a:r>
            <a:r>
              <a:rPr lang="en-US" dirty="0" smtClean="0">
                <a:solidFill>
                  <a:srgbClr val="002060"/>
                </a:solidFill>
              </a:rPr>
              <a:t>7,8,9,10])])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f1=</a:t>
            </a:r>
            <a:r>
              <a:rPr lang="en-US" dirty="0" err="1" smtClean="0">
                <a:solidFill>
                  <a:srgbClr val="002060"/>
                </a:solidFill>
              </a:rPr>
              <a:t>df.drop</a:t>
            </a:r>
            <a:r>
              <a:rPr lang="en-US" dirty="0" smtClean="0">
                <a:solidFill>
                  <a:srgbClr val="002060"/>
                </a:solidFill>
              </a:rPr>
              <a:t>(0,axis=0)</a:t>
            </a:r>
          </a:p>
          <a:p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f1=</a:t>
            </a:r>
            <a:r>
              <a:rPr lang="en-US" dirty="0" err="1" smtClean="0">
                <a:solidFill>
                  <a:srgbClr val="002060"/>
                </a:solidFill>
              </a:rPr>
              <a:t>df.drop</a:t>
            </a:r>
            <a:r>
              <a:rPr lang="en-US" dirty="0">
                <a:solidFill>
                  <a:srgbClr val="002060"/>
                </a:solidFill>
              </a:rPr>
              <a:t>([0,1],axis=0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f1=</a:t>
            </a:r>
            <a:r>
              <a:rPr lang="en-US" dirty="0" err="1" smtClean="0">
                <a:solidFill>
                  <a:srgbClr val="002060"/>
                </a:solidFill>
              </a:rPr>
              <a:t>df.drop</a:t>
            </a:r>
            <a:r>
              <a:rPr lang="en-US" dirty="0" smtClean="0">
                <a:solidFill>
                  <a:srgbClr val="002060"/>
                </a:solidFill>
              </a:rPr>
              <a:t>(‘</a:t>
            </a:r>
            <a:r>
              <a:rPr lang="en-US" dirty="0" err="1" smtClean="0">
                <a:solidFill>
                  <a:srgbClr val="002060"/>
                </a:solidFill>
              </a:rPr>
              <a:t>one’,axis</a:t>
            </a:r>
            <a:r>
              <a:rPr lang="en-US" dirty="0" smtClean="0">
                <a:solidFill>
                  <a:srgbClr val="002060"/>
                </a:solidFill>
              </a:rPr>
              <a:t>=1)</a:t>
            </a:r>
          </a:p>
          <a:p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f1=</a:t>
            </a:r>
            <a:r>
              <a:rPr lang="en-US" dirty="0" err="1" smtClean="0">
                <a:solidFill>
                  <a:srgbClr val="002060"/>
                </a:solidFill>
              </a:rPr>
              <a:t>df.drop</a:t>
            </a:r>
            <a:r>
              <a:rPr lang="en-US" dirty="0" smtClean="0">
                <a:solidFill>
                  <a:srgbClr val="002060"/>
                </a:solidFill>
              </a:rPr>
              <a:t>([‘</a:t>
            </a:r>
            <a:r>
              <a:rPr lang="en-US" dirty="0" err="1" smtClean="0">
                <a:solidFill>
                  <a:srgbClr val="002060"/>
                </a:solidFill>
              </a:rPr>
              <a:t>one’,’two</a:t>
            </a:r>
            <a:r>
              <a:rPr lang="en-US" dirty="0" smtClean="0">
                <a:solidFill>
                  <a:srgbClr val="002060"/>
                </a:solidFill>
              </a:rPr>
              <a:t>’],axis=1)</a:t>
            </a: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277535"/>
            <a:ext cx="7414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Functions :</a:t>
            </a:r>
          </a:p>
          <a:p>
            <a:pPr lvl="0"/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 smtClean="0">
                <a:solidFill>
                  <a:srgbClr val="002060"/>
                </a:solidFill>
              </a:rPr>
              <a:t>([(‘</a:t>
            </a:r>
            <a:r>
              <a:rPr lang="en-US" dirty="0">
                <a:solidFill>
                  <a:srgbClr val="002060"/>
                </a:solidFill>
              </a:rPr>
              <a:t>one', [1, 2, </a:t>
            </a:r>
            <a:r>
              <a:rPr lang="en-US" dirty="0" smtClean="0">
                <a:solidFill>
                  <a:srgbClr val="002060"/>
                </a:solidFill>
              </a:rPr>
              <a:t>3,4]), </a:t>
            </a:r>
            <a:r>
              <a:rPr lang="en-US" dirty="0">
                <a:solidFill>
                  <a:srgbClr val="002060"/>
                </a:solidFill>
              </a:rPr>
              <a:t>(‘two', [4, 5, </a:t>
            </a:r>
            <a:r>
              <a:rPr lang="en-US" dirty="0" smtClean="0">
                <a:solidFill>
                  <a:srgbClr val="002060"/>
                </a:solidFill>
              </a:rPr>
              <a:t>6,7]), </a:t>
            </a:r>
            <a:endParaRPr lang="en-US" dirty="0">
              <a:solidFill>
                <a:srgbClr val="002060"/>
              </a:solidFill>
            </a:endParaRPr>
          </a:p>
          <a:p>
            <a:pPr indent="3481388" algn="l"/>
            <a:r>
              <a:rPr lang="en-US" dirty="0">
                <a:solidFill>
                  <a:srgbClr val="002060"/>
                </a:solidFill>
              </a:rPr>
              <a:t>( 'three‘,[</a:t>
            </a:r>
            <a:r>
              <a:rPr lang="en-US" dirty="0" smtClean="0">
                <a:solidFill>
                  <a:srgbClr val="002060"/>
                </a:solidFill>
              </a:rPr>
              <a:t>7,8,9,10])])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General: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print(</a:t>
            </a:r>
            <a:r>
              <a:rPr lang="en-US" dirty="0" err="1" smtClean="0">
                <a:solidFill>
                  <a:srgbClr val="002060"/>
                </a:solidFill>
              </a:rPr>
              <a:t>df.count</a:t>
            </a:r>
            <a:r>
              <a:rPr lang="en-US" dirty="0">
                <a:solidFill>
                  <a:srgbClr val="002060"/>
                </a:solidFill>
              </a:rPr>
              <a:t>())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</a:t>
            </a:r>
            <a:r>
              <a:rPr lang="en-US" dirty="0" err="1" smtClean="0">
                <a:solidFill>
                  <a:srgbClr val="002060"/>
                </a:solidFill>
              </a:rPr>
              <a:t>df.head</a:t>
            </a:r>
            <a:r>
              <a:rPr lang="en-US" dirty="0" smtClean="0">
                <a:solidFill>
                  <a:srgbClr val="002060"/>
                </a:solidFill>
              </a:rPr>
              <a:t>(2</a:t>
            </a:r>
            <a:r>
              <a:rPr lang="en-US" dirty="0">
                <a:solidFill>
                  <a:srgbClr val="002060"/>
                </a:solidFill>
              </a:rPr>
              <a:t>))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</a:t>
            </a:r>
            <a:r>
              <a:rPr lang="en-US" dirty="0" err="1" smtClean="0">
                <a:solidFill>
                  <a:srgbClr val="002060"/>
                </a:solidFill>
              </a:rPr>
              <a:t>df.tail</a:t>
            </a:r>
            <a:r>
              <a:rPr lang="en-US" dirty="0" smtClean="0">
                <a:solidFill>
                  <a:srgbClr val="002060"/>
                </a:solidFill>
              </a:rPr>
              <a:t>(3))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</a:t>
            </a:r>
            <a:r>
              <a:rPr lang="en-US" dirty="0" err="1" smtClean="0">
                <a:solidFill>
                  <a:srgbClr val="002060"/>
                </a:solidFill>
              </a:rPr>
              <a:t>df.describe</a:t>
            </a:r>
            <a:r>
              <a:rPr lang="en-US" dirty="0" smtClean="0">
                <a:solidFill>
                  <a:srgbClr val="002060"/>
                </a:solidFill>
              </a:rPr>
              <a:t>())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Maths. Functions and Operators</a:t>
            </a:r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np.exp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 err="1">
                <a:solidFill>
                  <a:srgbClr val="002060"/>
                </a:solidFill>
              </a:rPr>
              <a:t>np.sqrt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)  </a:t>
            </a:r>
            <a:r>
              <a:rPr lang="en-US" dirty="0" smtClean="0">
                <a:solidFill>
                  <a:srgbClr val="002060"/>
                </a:solidFill>
              </a:rPr>
              <a:t>……………</a:t>
            </a:r>
          </a:p>
          <a:p>
            <a:r>
              <a:rPr lang="en-US" dirty="0" err="1">
                <a:solidFill>
                  <a:srgbClr val="002060"/>
                </a:solidFill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f.apply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np.exp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df.apply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np.sqrt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df3=df1+df2	;	df3=df1*df2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[:,‘four’]=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[:,‘one’]/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[:,‘two’]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2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017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292417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Functions :</a:t>
            </a:r>
          </a:p>
          <a:p>
            <a:pPr lvl="0"/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>
                <a:solidFill>
                  <a:srgbClr val="002060"/>
                </a:solidFill>
              </a:rPr>
              <a:t>([(‘one', [1, 2, </a:t>
            </a:r>
            <a:r>
              <a:rPr lang="en-US" dirty="0" smtClean="0">
                <a:solidFill>
                  <a:srgbClr val="002060"/>
                </a:solidFill>
              </a:rPr>
              <a:t>3,4]), </a:t>
            </a:r>
            <a:r>
              <a:rPr lang="en-US" dirty="0">
                <a:solidFill>
                  <a:srgbClr val="002060"/>
                </a:solidFill>
              </a:rPr>
              <a:t>(‘two', [4, 5, </a:t>
            </a:r>
            <a:r>
              <a:rPr lang="en-US" dirty="0" smtClean="0">
                <a:solidFill>
                  <a:srgbClr val="002060"/>
                </a:solidFill>
              </a:rPr>
              <a:t>6,7]),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( </a:t>
            </a:r>
            <a:r>
              <a:rPr lang="en-US" dirty="0">
                <a:solidFill>
                  <a:srgbClr val="002060"/>
                </a:solidFill>
              </a:rPr>
              <a:t>'three‘,[</a:t>
            </a:r>
            <a:r>
              <a:rPr lang="en-US" dirty="0" smtClean="0">
                <a:solidFill>
                  <a:srgbClr val="002060"/>
                </a:solidFill>
              </a:rPr>
              <a:t>7,8,9,10]),(‘four’,[11,12,13,14])])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</a:t>
            </a:r>
            <a:r>
              <a:rPr lang="en-US" dirty="0">
                <a:solidFill>
                  <a:srgbClr val="002060"/>
                </a:solidFill>
              </a:rPr>
              <a:t>four’]=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</a:t>
            </a:r>
            <a:r>
              <a:rPr lang="en-US" dirty="0">
                <a:solidFill>
                  <a:srgbClr val="002060"/>
                </a:solidFill>
              </a:rPr>
              <a:t>one’]/</a:t>
            </a:r>
            <a:r>
              <a:rPr lang="en-US" dirty="0" err="1" smtClean="0">
                <a:solidFill>
                  <a:srgbClr val="002060"/>
                </a:solidFill>
              </a:rPr>
              <a:t>df.loc</a:t>
            </a:r>
            <a:r>
              <a:rPr lang="en-US" dirty="0" smtClean="0">
                <a:solidFill>
                  <a:srgbClr val="002060"/>
                </a:solidFill>
              </a:rPr>
              <a:t>[:,‘</a:t>
            </a:r>
            <a:r>
              <a:rPr lang="en-US" dirty="0">
                <a:solidFill>
                  <a:srgbClr val="002060"/>
                </a:solidFill>
              </a:rPr>
              <a:t>two’]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df.idxmin</a:t>
            </a:r>
            <a:r>
              <a:rPr lang="en-US" dirty="0">
                <a:solidFill>
                  <a:srgbClr val="002060"/>
                </a:solidFill>
              </a:rPr>
              <a:t>(axis=0) 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df.idxmax</a:t>
            </a:r>
            <a:r>
              <a:rPr lang="en-US" dirty="0">
                <a:solidFill>
                  <a:srgbClr val="002060"/>
                </a:solidFill>
              </a:rPr>
              <a:t>(axis=1)</a:t>
            </a:r>
          </a:p>
          <a:p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[‘two'].</a:t>
            </a:r>
            <a:r>
              <a:rPr lang="en-US" dirty="0" err="1">
                <a:solidFill>
                  <a:srgbClr val="002060"/>
                </a:solidFill>
              </a:rPr>
              <a:t>idxmin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df1 = 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np.random.randint</a:t>
            </a:r>
            <a:r>
              <a:rPr lang="en-US" dirty="0">
                <a:solidFill>
                  <a:srgbClr val="002060"/>
                </a:solidFill>
              </a:rPr>
              <a:t>(0,30, size=(5,10)))</a:t>
            </a:r>
          </a:p>
          <a:p>
            <a:r>
              <a:rPr lang="en-US" dirty="0">
                <a:solidFill>
                  <a:srgbClr val="002060"/>
                </a:solidFill>
              </a:rPr>
              <a:t>pieces = [df1.iloc[0:,:3], df1.iloc[0:,3:7], df1.iloc[0:,7:]]</a:t>
            </a:r>
          </a:p>
          <a:p>
            <a:r>
              <a:rPr lang="en-US" dirty="0" err="1">
                <a:solidFill>
                  <a:srgbClr val="002060"/>
                </a:solidFill>
              </a:rPr>
              <a:t>pd.concat</a:t>
            </a:r>
            <a:r>
              <a:rPr lang="en-US" dirty="0">
                <a:solidFill>
                  <a:srgbClr val="002060"/>
                </a:solidFill>
              </a:rPr>
              <a:t>(pieces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7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951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277535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Functions :</a:t>
            </a: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s1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np.random.randn</a:t>
            </a:r>
            <a:r>
              <a:rPr lang="en-US" dirty="0">
                <a:solidFill>
                  <a:srgbClr val="002060"/>
                </a:solidFill>
              </a:rPr>
              <a:t>(1000))</a:t>
            </a:r>
          </a:p>
          <a:p>
            <a:r>
              <a:rPr lang="en-US" dirty="0">
                <a:solidFill>
                  <a:srgbClr val="002060"/>
                </a:solidFill>
              </a:rPr>
              <a:t>s2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np.random.randn</a:t>
            </a:r>
            <a:r>
              <a:rPr lang="en-US" dirty="0">
                <a:solidFill>
                  <a:srgbClr val="002060"/>
                </a:solidFill>
              </a:rPr>
              <a:t>(1000</a:t>
            </a:r>
            <a:r>
              <a:rPr lang="en-US" dirty="0" smtClean="0">
                <a:solidFill>
                  <a:srgbClr val="002060"/>
                </a:solidFill>
              </a:rPr>
              <a:t>))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np.random.randn</a:t>
            </a:r>
            <a:r>
              <a:rPr lang="en-US" dirty="0">
                <a:solidFill>
                  <a:srgbClr val="002060"/>
                </a:solidFill>
              </a:rPr>
              <a:t>(1000, 5), columns=['a', 'b', 'c', 'd', 'e'])</a:t>
            </a:r>
          </a:p>
          <a:p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Stats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i="1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df.median</a:t>
            </a:r>
            <a:r>
              <a:rPr lang="en-US" dirty="0">
                <a:solidFill>
                  <a:srgbClr val="002060"/>
                </a:solidFill>
              </a:rPr>
              <a:t>())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 &gt; </a:t>
            </a:r>
            <a:r>
              <a:rPr lang="en-US" dirty="0" err="1">
                <a:solidFill>
                  <a:srgbClr val="002060"/>
                </a:solidFill>
              </a:rPr>
              <a:t>df.median</a:t>
            </a:r>
            <a:r>
              <a:rPr lang="en-US" dirty="0">
                <a:solidFill>
                  <a:srgbClr val="002060"/>
                </a:solidFill>
              </a:rPr>
              <a:t>()])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df.mean</a:t>
            </a:r>
            <a:r>
              <a:rPr lang="en-US" dirty="0">
                <a:solidFill>
                  <a:srgbClr val="002060"/>
                </a:solidFill>
              </a:rPr>
              <a:t>()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df.mean</a:t>
            </a:r>
            <a:r>
              <a:rPr lang="en-US" dirty="0">
                <a:solidFill>
                  <a:srgbClr val="002060"/>
                </a:solidFill>
              </a:rPr>
              <a:t>(1)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df.apply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np.cumsum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 err="1">
                <a:solidFill>
                  <a:srgbClr val="002060"/>
                </a:solidFill>
              </a:rPr>
              <a:t>df.apply</a:t>
            </a:r>
            <a:r>
              <a:rPr lang="en-US" dirty="0">
                <a:solidFill>
                  <a:srgbClr val="002060"/>
                </a:solidFill>
              </a:rPr>
              <a:t>(lambda x: </a:t>
            </a:r>
            <a:r>
              <a:rPr lang="en-US" dirty="0" err="1">
                <a:solidFill>
                  <a:srgbClr val="002060"/>
                </a:solidFill>
              </a:rPr>
              <a:t>x.max</a:t>
            </a:r>
            <a:r>
              <a:rPr lang="en-US" dirty="0">
                <a:solidFill>
                  <a:srgbClr val="002060"/>
                </a:solidFill>
              </a:rPr>
              <a:t>() - </a:t>
            </a:r>
            <a:r>
              <a:rPr lang="en-US" dirty="0" err="1">
                <a:solidFill>
                  <a:srgbClr val="002060"/>
                </a:solidFill>
              </a:rPr>
              <a:t>x.min</a:t>
            </a:r>
            <a:r>
              <a:rPr lang="en-US" dirty="0" smtClean="0">
                <a:solidFill>
                  <a:srgbClr val="002060"/>
                </a:solidFill>
              </a:rPr>
              <a:t>())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s1.cov(s2)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df.cov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1.corr()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f.corr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0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800" y="304800"/>
            <a:ext cx="6934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Functions :</a:t>
            </a:r>
            <a:endParaRPr lang="en-US" sz="2000" b="1" dirty="0">
              <a:solidFill>
                <a:srgbClr val="20435C"/>
              </a:solidFill>
              <a:latin typeface="NimbusSanL-Bold"/>
            </a:endParaRPr>
          </a:p>
          <a:p>
            <a:endParaRPr lang="en-US" dirty="0" smtClean="0">
              <a:solidFill>
                <a:srgbClr val="20435C"/>
              </a:solidFill>
              <a:latin typeface="NimbusSanL-Bold"/>
            </a:endParaRPr>
          </a:p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SanL-Bold"/>
              </a:rPr>
              <a:t>Stats</a:t>
            </a:r>
            <a:r>
              <a:rPr lang="en-US" dirty="0" smtClean="0">
                <a:solidFill>
                  <a:srgbClr val="7030A0"/>
                </a:solidFill>
                <a:latin typeface="NimbusSanL-Bold"/>
              </a:rPr>
              <a:t>:</a:t>
            </a:r>
            <a:r>
              <a:rPr lang="en-US" i="1" dirty="0" smtClean="0">
                <a:solidFill>
                  <a:srgbClr val="7030A0"/>
                </a:solidFill>
                <a:latin typeface="NimbusSanL-Bold"/>
              </a:rPr>
              <a:t> Discretization </a:t>
            </a:r>
            <a:r>
              <a:rPr lang="en-US" i="1" dirty="0">
                <a:solidFill>
                  <a:srgbClr val="7030A0"/>
                </a:solidFill>
                <a:latin typeface="NimbusSanL-Bold"/>
              </a:rPr>
              <a:t>and </a:t>
            </a:r>
            <a:r>
              <a:rPr lang="en-US" i="1" dirty="0" err="1" smtClean="0">
                <a:solidFill>
                  <a:srgbClr val="7030A0"/>
                </a:solidFill>
                <a:latin typeface="NimbusSanL-Bold"/>
              </a:rPr>
              <a:t>quantiling</a:t>
            </a:r>
            <a:endParaRPr lang="en-US" i="1" dirty="0" smtClean="0">
              <a:solidFill>
                <a:srgbClr val="7030A0"/>
              </a:solidFill>
              <a:latin typeface="NimbusSanL-Bold"/>
            </a:endParaRPr>
          </a:p>
          <a:p>
            <a:r>
              <a:rPr lang="en-US" dirty="0" err="1">
                <a:solidFill>
                  <a:srgbClr val="20435C"/>
                </a:solidFill>
                <a:latin typeface="NimbusSanL-Bold"/>
              </a:rPr>
              <a:t>ar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 = </a:t>
            </a:r>
            <a:r>
              <a:rPr lang="en-US" dirty="0" err="1">
                <a:solidFill>
                  <a:srgbClr val="20435C"/>
                </a:solidFill>
                <a:latin typeface="NimbusSanL-Bold"/>
              </a:rPr>
              <a:t>np.random.randn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(30)</a:t>
            </a:r>
          </a:p>
          <a:p>
            <a:r>
              <a:rPr lang="en-US" dirty="0">
                <a:solidFill>
                  <a:srgbClr val="20435C"/>
                </a:solidFill>
                <a:latin typeface="NimbusSanL-Bold"/>
              </a:rPr>
              <a:t>factor = </a:t>
            </a:r>
            <a:r>
              <a:rPr lang="en-US" dirty="0" err="1">
                <a:solidFill>
                  <a:srgbClr val="20435C"/>
                </a:solidFill>
                <a:latin typeface="NimbusSanL-Bold"/>
              </a:rPr>
              <a:t>pd.cut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(</a:t>
            </a:r>
            <a:r>
              <a:rPr lang="en-US" dirty="0" err="1">
                <a:solidFill>
                  <a:srgbClr val="20435C"/>
                </a:solidFill>
                <a:latin typeface="NimbusSanL-Bold"/>
              </a:rPr>
              <a:t>ar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, 4)</a:t>
            </a:r>
          </a:p>
          <a:p>
            <a:r>
              <a:rPr lang="en-US" dirty="0" err="1">
                <a:solidFill>
                  <a:srgbClr val="20435C"/>
                </a:solidFill>
                <a:latin typeface="NimbusSanL-Bold"/>
              </a:rPr>
              <a:t>pd.value_counts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(factor</a:t>
            </a:r>
            <a:r>
              <a:rPr lang="en-US" dirty="0" smtClean="0">
                <a:solidFill>
                  <a:srgbClr val="20435C"/>
                </a:solidFill>
                <a:latin typeface="NimbusSanL-Bold"/>
              </a:rPr>
              <a:t>)</a:t>
            </a:r>
          </a:p>
          <a:p>
            <a:endParaRPr lang="en-US" dirty="0" smtClean="0">
              <a:solidFill>
                <a:srgbClr val="20435C"/>
              </a:solidFill>
              <a:latin typeface="NimbusSanL-Bold"/>
            </a:endParaRPr>
          </a:p>
          <a:p>
            <a:r>
              <a:rPr lang="en-US" dirty="0">
                <a:solidFill>
                  <a:srgbClr val="20435C"/>
                </a:solidFill>
                <a:latin typeface="NimbusSanL-Bold"/>
              </a:rPr>
              <a:t>factor = </a:t>
            </a:r>
            <a:r>
              <a:rPr lang="en-US" dirty="0" err="1">
                <a:solidFill>
                  <a:srgbClr val="20435C"/>
                </a:solidFill>
                <a:latin typeface="NimbusSanL-Bold"/>
              </a:rPr>
              <a:t>pd.qcut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(</a:t>
            </a:r>
            <a:r>
              <a:rPr lang="en-US" dirty="0" err="1">
                <a:solidFill>
                  <a:srgbClr val="20435C"/>
                </a:solidFill>
                <a:latin typeface="NimbusSanL-Bold"/>
              </a:rPr>
              <a:t>ar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, [0, .25, .5, .75, 1])</a:t>
            </a:r>
          </a:p>
          <a:p>
            <a:r>
              <a:rPr lang="en-US" dirty="0" err="1">
                <a:solidFill>
                  <a:srgbClr val="20435C"/>
                </a:solidFill>
                <a:latin typeface="NimbusSanL-Bold"/>
              </a:rPr>
              <a:t>pd.value_counts</a:t>
            </a:r>
            <a:r>
              <a:rPr lang="en-US" dirty="0">
                <a:solidFill>
                  <a:srgbClr val="20435C"/>
                </a:solidFill>
                <a:latin typeface="NimbusSanL-Bold"/>
              </a:rPr>
              <a:t>(factor)</a:t>
            </a:r>
          </a:p>
          <a:p>
            <a:endParaRPr lang="en-US" dirty="0">
              <a:solidFill>
                <a:srgbClr val="20435C"/>
              </a:solidFill>
              <a:latin typeface="NimbusSanL-Bold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>
              <a:solidFill>
                <a:srgbClr val="20435C"/>
              </a:solidFill>
              <a:latin typeface="NimbusSanL-Bold"/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9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2438400"/>
            <a:ext cx="162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Series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95400" y="381000"/>
            <a:ext cx="7391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Series</a:t>
            </a:r>
          </a:p>
          <a:p>
            <a:r>
              <a:rPr lang="en-US" b="1" i="1" dirty="0">
                <a:solidFill>
                  <a:srgbClr val="35607C"/>
                </a:solidFill>
                <a:latin typeface="NimbusMonL-ReguObli"/>
              </a:rPr>
              <a:t>S</a:t>
            </a:r>
            <a:r>
              <a:rPr lang="en-US" b="1" i="1" dirty="0" smtClean="0">
                <a:solidFill>
                  <a:srgbClr val="35607C"/>
                </a:solidFill>
                <a:latin typeface="NimbusMonL-ReguObli"/>
              </a:rPr>
              <a:t>eries</a:t>
            </a:r>
            <a:r>
              <a:rPr lang="en-US" dirty="0" smtClean="0">
                <a:solidFill>
                  <a:srgbClr val="35607C"/>
                </a:solidFill>
                <a:latin typeface="NimbusMonL-ReguObli"/>
              </a:rPr>
              <a:t> 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is a one-dimensional labeled array capable of holding any data type (integers, strings, floating point numbers,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python objects, etc.).</a:t>
            </a:r>
          </a:p>
          <a:p>
            <a:r>
              <a:rPr lang="en-US" b="1" i="1" dirty="0" smtClean="0">
                <a:solidFill>
                  <a:srgbClr val="006600"/>
                </a:solidFill>
                <a:latin typeface="NimbusRomNo9L-Regu"/>
              </a:rPr>
              <a:t>import </a:t>
            </a:r>
            <a:r>
              <a:rPr lang="en-US" b="1" i="1" dirty="0" err="1" smtClean="0">
                <a:solidFill>
                  <a:srgbClr val="006600"/>
                </a:solidFill>
                <a:latin typeface="NimbusRomNo9L-Regu"/>
              </a:rPr>
              <a:t>numpy</a:t>
            </a:r>
            <a:r>
              <a:rPr lang="en-US" b="1" i="1" dirty="0" smtClean="0">
                <a:solidFill>
                  <a:srgbClr val="006600"/>
                </a:solidFill>
                <a:latin typeface="NimbusRomNo9L-Regu"/>
              </a:rPr>
              <a:t> as np</a:t>
            </a:r>
          </a:p>
          <a:p>
            <a:r>
              <a:rPr lang="en-US" b="1" i="1" dirty="0" smtClean="0">
                <a:solidFill>
                  <a:srgbClr val="006600"/>
                </a:solidFill>
                <a:latin typeface="NimbusRomNo9L-Regu"/>
              </a:rPr>
              <a:t>import pandas as </a:t>
            </a:r>
            <a:r>
              <a:rPr lang="en-US" b="1" i="1" dirty="0" err="1" smtClean="0">
                <a:solidFill>
                  <a:srgbClr val="006600"/>
                </a:solidFill>
                <a:latin typeface="NimbusRomNo9L-Regu"/>
              </a:rPr>
              <a:t>pd</a:t>
            </a:r>
            <a:endParaRPr lang="en-US" b="1" i="1" dirty="0" smtClean="0">
              <a:solidFill>
                <a:srgbClr val="006600"/>
              </a:solidFill>
              <a:latin typeface="NimbusRomNo9L-Regu"/>
            </a:endParaRP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  <a:latin typeface="NimbusRomNo9L-Regu"/>
            </a:endParaRPr>
          </a:p>
          <a:p>
            <a:r>
              <a:rPr lang="en-US" b="1" dirty="0">
                <a:solidFill>
                  <a:srgbClr val="0000CC"/>
                </a:solidFill>
                <a:latin typeface="NimbusRomNo9L-Regu"/>
              </a:rPr>
              <a:t>C</a:t>
            </a:r>
            <a:r>
              <a:rPr lang="en-US" b="1" dirty="0" smtClean="0">
                <a:solidFill>
                  <a:srgbClr val="0000CC"/>
                </a:solidFill>
                <a:latin typeface="NimbusRomNo9L-Regu"/>
              </a:rPr>
              <a:t>onstruction: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([1,2,5,3,7,10], index=[‘a’, ‘b’, ‘c’, ‘d’, ‘e’, ’f’])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([1,2,5,3,7,10], index=list(‘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abcdef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’))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np.random.randn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(5))</a:t>
            </a:r>
          </a:p>
          <a:p>
            <a:endParaRPr lang="en-US" i="1" dirty="0" smtClean="0">
              <a:solidFill>
                <a:srgbClr val="000066"/>
              </a:solidFill>
              <a:latin typeface="NimbusRomNo9L-Regu"/>
            </a:endParaRPr>
          </a:p>
          <a:p>
            <a:r>
              <a:rPr lang="fr-FR" dirty="0" smtClean="0">
                <a:solidFill>
                  <a:srgbClr val="000066"/>
                </a:solidFill>
                <a:latin typeface="NimbusRomNo9L-Regu"/>
              </a:rPr>
              <a:t>d = {'a' : 2., 'b' : 4., 'c' : 6.}</a:t>
            </a:r>
          </a:p>
          <a:p>
            <a:r>
              <a:rPr lang="fr-FR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fr-FR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fr-FR" dirty="0" smtClean="0">
                <a:solidFill>
                  <a:srgbClr val="000066"/>
                </a:solidFill>
                <a:latin typeface="NimbusRomNo9L-Regu"/>
              </a:rPr>
              <a:t>(d)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(d, index=['b', 'c', 'd', 'a'])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(5., index=['a', 'b', 'c', 'd', 'e'])</a:t>
            </a:r>
          </a:p>
          <a:p>
            <a:endParaRPr lang="en-US" dirty="0" smtClean="0">
              <a:solidFill>
                <a:srgbClr val="000066"/>
              </a:solidFill>
              <a:latin typeface="NimbusRomNo9L-Regu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2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71356"/>
            <a:ext cx="7696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Series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</a:t>
            </a:r>
            <a:r>
              <a:rPr lang="en-US" dirty="0">
                <a:solidFill>
                  <a:srgbClr val="000066"/>
                </a:solidFill>
                <a:latin typeface="NimbusRomNo9L-Regu"/>
              </a:rPr>
              <a:t>= </a:t>
            </a:r>
            <a:r>
              <a:rPr lang="en-US" dirty="0" err="1" smtClean="0">
                <a:solidFill>
                  <a:srgbClr val="000066"/>
                </a:solidFill>
                <a:latin typeface="NimbusRomNo9L-Regu"/>
              </a:rPr>
              <a:t>pd.Series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([1,2,4,8,16,32], </a:t>
            </a:r>
            <a:r>
              <a:rPr lang="en-US" dirty="0">
                <a:solidFill>
                  <a:srgbClr val="000066"/>
                </a:solidFill>
                <a:latin typeface="NimbusRomNo9L-Regu"/>
              </a:rPr>
              <a:t>index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=[‘a’, ‘b’, ‘c’, ‘d’, ‘e’, ’f’])</a:t>
            </a:r>
          </a:p>
          <a:p>
            <a:endParaRPr lang="en-US" b="1" dirty="0" smtClean="0">
              <a:solidFill>
                <a:srgbClr val="0000CC"/>
              </a:solidFill>
              <a:latin typeface="NimbusRomNo9L-Regu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NimbusRomNo9L-Regu"/>
              </a:rPr>
              <a:t>Selection </a:t>
            </a:r>
            <a:r>
              <a:rPr lang="en-US" b="1" dirty="0">
                <a:solidFill>
                  <a:srgbClr val="0000CC"/>
                </a:solidFill>
                <a:latin typeface="NimbusRomNo9L-Regu"/>
              </a:rPr>
              <a:t>and Slicing: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s[0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]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s['a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']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s[:3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]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s[[4, 3, 1]]</a:t>
            </a:r>
            <a:endParaRPr lang="en-US" dirty="0" smtClean="0">
              <a:solidFill>
                <a:srgbClr val="000066"/>
              </a:solidFill>
              <a:latin typeface="NimbusRomNo9L-Regu"/>
            </a:endParaRP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s[s &gt; </a:t>
            </a:r>
            <a:r>
              <a:rPr lang="en-US" dirty="0" err="1">
                <a:solidFill>
                  <a:srgbClr val="000066"/>
                </a:solidFill>
                <a:latin typeface="NimbusRomNo9L-Regu"/>
              </a:rPr>
              <a:t>s.median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()]</a:t>
            </a:r>
          </a:p>
          <a:p>
            <a:endParaRPr lang="en-US" dirty="0" smtClean="0">
              <a:solidFill>
                <a:srgbClr val="000066"/>
              </a:solidFill>
              <a:latin typeface="NimbusRomNo9L-Regu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NimbusRomNo9L-Regu"/>
              </a:rPr>
              <a:t>Operations: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+ s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s[1:] + s[:-1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]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* s</a:t>
            </a:r>
          </a:p>
          <a:p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s * 5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s['e'] = 0</a:t>
            </a:r>
          </a:p>
          <a:p>
            <a:r>
              <a:rPr lang="en-US" dirty="0" err="1">
                <a:solidFill>
                  <a:srgbClr val="000066"/>
                </a:solidFill>
                <a:latin typeface="NimbusRomNo9L-Regu"/>
              </a:rPr>
              <a:t>np.exp</a:t>
            </a:r>
            <a:r>
              <a:rPr lang="en-US" dirty="0">
                <a:solidFill>
                  <a:srgbClr val="000066"/>
                </a:solidFill>
                <a:latin typeface="NimbusRomNo9L-Regu"/>
              </a:rPr>
              <a:t>(s</a:t>
            </a:r>
            <a:r>
              <a:rPr lang="en-US" dirty="0" smtClean="0">
                <a:solidFill>
                  <a:srgbClr val="000066"/>
                </a:solidFill>
                <a:latin typeface="NimbusRomNo9L-Regu"/>
              </a:rPr>
              <a:t>)</a:t>
            </a:r>
          </a:p>
          <a:p>
            <a:r>
              <a:rPr lang="en-US" dirty="0">
                <a:solidFill>
                  <a:srgbClr val="000066"/>
                </a:solidFill>
                <a:latin typeface="NimbusRomNo9L-Regu"/>
              </a:rPr>
              <a:t>‘b' in s  ;  ‘g’ in s</a:t>
            </a:r>
          </a:p>
          <a:p>
            <a:r>
              <a:rPr lang="en-US" dirty="0">
                <a:solidFill>
                  <a:srgbClr val="002060"/>
                </a:solidFill>
              </a:rPr>
              <a:t>s1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([1, 1, 3, 3, 3, 5, 5, 7, 7, 7])</a:t>
            </a:r>
          </a:p>
          <a:p>
            <a:r>
              <a:rPr lang="en-US" dirty="0">
                <a:solidFill>
                  <a:srgbClr val="002060"/>
                </a:solidFill>
              </a:rPr>
              <a:t>s1.mode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  <a:endParaRPr lang="en-US" dirty="0" smtClean="0">
              <a:solidFill>
                <a:srgbClr val="000066"/>
              </a:solidFill>
              <a:latin typeface="NimbusRomNo9L-Regu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1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7848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Series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00CC"/>
                </a:solidFill>
                <a:latin typeface="NimbusRomNo9L-Regu"/>
              </a:rPr>
              <a:t>Mapping: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np.random.randint</a:t>
            </a:r>
            <a:r>
              <a:rPr lang="en-US" dirty="0">
                <a:solidFill>
                  <a:srgbClr val="002060"/>
                </a:solidFill>
              </a:rPr>
              <a:t>(0, 7, size=50))</a:t>
            </a:r>
          </a:p>
          <a:p>
            <a:r>
              <a:rPr lang="en-US" dirty="0" err="1">
                <a:solidFill>
                  <a:srgbClr val="002060"/>
                </a:solidFill>
              </a:rPr>
              <a:t>s.value_counts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(['six', 'seven', 'six', 'seven', 'six'], index=['a', 'b', 'c', 'd', 'e</a:t>
            </a:r>
            <a:r>
              <a:rPr lang="en-US" dirty="0" smtClean="0">
                <a:solidFill>
                  <a:srgbClr val="002060"/>
                </a:solidFill>
              </a:rPr>
              <a:t>'])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({'six' : 6., 'seven' : 7.})</a:t>
            </a:r>
          </a:p>
          <a:p>
            <a:r>
              <a:rPr lang="en-US" dirty="0" err="1">
                <a:solidFill>
                  <a:srgbClr val="002060"/>
                </a:solidFill>
              </a:rPr>
              <a:t>s.map</a:t>
            </a:r>
            <a:r>
              <a:rPr lang="en-US" dirty="0">
                <a:solidFill>
                  <a:srgbClr val="002060"/>
                </a:solidFill>
              </a:rPr>
              <a:t>(t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x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([1,1.5,2.0,2.5], index=['one', 'two', '</a:t>
            </a:r>
            <a:r>
              <a:rPr lang="en-US" dirty="0" err="1">
                <a:solidFill>
                  <a:srgbClr val="002060"/>
                </a:solidFill>
              </a:rPr>
              <a:t>three','four</a:t>
            </a:r>
            <a:r>
              <a:rPr lang="en-US" dirty="0">
                <a:solidFill>
                  <a:srgbClr val="002060"/>
                </a:solidFill>
              </a:rPr>
              <a:t>'])</a:t>
            </a:r>
          </a:p>
          <a:p>
            <a:r>
              <a:rPr lang="en-US" dirty="0">
                <a:solidFill>
                  <a:srgbClr val="002060"/>
                </a:solidFill>
              </a:rPr>
              <a:t>y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(['foo', 'bar', '</a:t>
            </a:r>
            <a:r>
              <a:rPr lang="en-US" dirty="0" err="1">
                <a:solidFill>
                  <a:srgbClr val="002060"/>
                </a:solidFill>
              </a:rPr>
              <a:t>baz</a:t>
            </a:r>
            <a:r>
              <a:rPr lang="en-US" dirty="0">
                <a:solidFill>
                  <a:srgbClr val="002060"/>
                </a:solidFill>
              </a:rPr>
              <a:t>'], index=[1,1.5,3])</a:t>
            </a:r>
          </a:p>
          <a:p>
            <a:r>
              <a:rPr lang="en-US" dirty="0">
                <a:solidFill>
                  <a:srgbClr val="002060"/>
                </a:solidFill>
              </a:rPr>
              <a:t>z = {1: 'A', 2: 'B', 3: 'C'}</a:t>
            </a:r>
          </a:p>
          <a:p>
            <a:r>
              <a:rPr lang="en-US" dirty="0" err="1">
                <a:solidFill>
                  <a:srgbClr val="002060"/>
                </a:solidFill>
              </a:rPr>
              <a:t>x.map</a:t>
            </a:r>
            <a:r>
              <a:rPr lang="en-US" dirty="0">
                <a:solidFill>
                  <a:srgbClr val="002060"/>
                </a:solidFill>
              </a:rPr>
              <a:t>(y)</a:t>
            </a:r>
          </a:p>
          <a:p>
            <a:r>
              <a:rPr lang="en-US" dirty="0" err="1">
                <a:solidFill>
                  <a:srgbClr val="002060"/>
                </a:solidFill>
              </a:rPr>
              <a:t>x.map</a:t>
            </a:r>
            <a:r>
              <a:rPr lang="en-US" dirty="0">
                <a:solidFill>
                  <a:srgbClr val="002060"/>
                </a:solidFill>
              </a:rPr>
              <a:t>(z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NimbusRomNo9L-Regu"/>
              </a:rPr>
              <a:t>Naming</a:t>
            </a:r>
            <a:r>
              <a:rPr lang="en-US" b="1" dirty="0">
                <a:solidFill>
                  <a:srgbClr val="0000CC"/>
                </a:solidFill>
                <a:latin typeface="NimbusRomNo9L-Regu"/>
              </a:rPr>
              <a:t>:</a:t>
            </a:r>
            <a:endParaRPr lang="en-US" dirty="0">
              <a:solidFill>
                <a:srgbClr val="000066"/>
              </a:solidFill>
              <a:latin typeface="NimbusRomNo9L-Regu"/>
            </a:endParaRPr>
          </a:p>
          <a:p>
            <a:r>
              <a:rPr lang="en-US" dirty="0">
                <a:solidFill>
                  <a:srgbClr val="002060"/>
                </a:solidFill>
              </a:rPr>
              <a:t>s = </a:t>
            </a:r>
            <a:r>
              <a:rPr lang="en-US" dirty="0" err="1">
                <a:solidFill>
                  <a:srgbClr val="002060"/>
                </a:solidFill>
              </a:rPr>
              <a:t>pd.Series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np.random.randn</a:t>
            </a:r>
            <a:r>
              <a:rPr lang="en-US" dirty="0">
                <a:solidFill>
                  <a:srgbClr val="002060"/>
                </a:solidFill>
              </a:rPr>
              <a:t>(5), name=‘Series1')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6858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01139" y="2200870"/>
            <a:ext cx="3171061" cy="923330"/>
          </a:xfrm>
          <a:prstGeom prst="rect">
            <a:avLst/>
          </a:prstGeom>
          <a:solidFill>
            <a:srgbClr val="C00000"/>
          </a:solidFill>
          <a:effectLst>
            <a:outerShdw blurRad="279400" dist="304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erpetua Titling MT" panose="02020502060505020804" pitchFamily="18" charset="0"/>
              </a:rPr>
              <a:t>Pandas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erpetua Titling MT" panose="020205020605050208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0552" y="3697069"/>
            <a:ext cx="4766048" cy="646331"/>
          </a:xfrm>
          <a:prstGeom prst="rect">
            <a:avLst/>
          </a:prstGeom>
          <a:solidFill>
            <a:srgbClr val="C00000"/>
          </a:solidFill>
          <a:effectLst>
            <a:outerShdw blurRad="215900" dist="2286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Analysis Library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5400000">
            <a:off x="6199229" y="2454052"/>
            <a:ext cx="3337243" cy="562739"/>
            <a:chOff x="1361681" y="1992178"/>
            <a:chExt cx="6334519" cy="1168227"/>
          </a:xfrm>
        </p:grpSpPr>
        <p:pic>
          <p:nvPicPr>
            <p:cNvPr id="1026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1681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8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992178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10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368300"/>
            <a:ext cx="13843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 rot="5400000">
            <a:off x="59492" y="2454052"/>
            <a:ext cx="3337243" cy="562739"/>
            <a:chOff x="1361681" y="1992178"/>
            <a:chExt cx="6334519" cy="1168227"/>
          </a:xfrm>
        </p:grpSpPr>
        <p:pic>
          <p:nvPicPr>
            <p:cNvPr id="28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1681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8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992178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10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444978" y="5664201"/>
            <a:ext cx="293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Prof. Muhammad Saeed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3387" y="4816157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Lecture 1</a:t>
            </a:r>
            <a:endParaRPr lang="en-US" sz="3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4900" y="3048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Series</a:t>
            </a:r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66800" y="896035"/>
            <a:ext cx="7239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  <a:latin typeface="NimbusRomNo9L-Regu"/>
              </a:rPr>
              <a:t>DateTime</a:t>
            </a:r>
            <a:r>
              <a:rPr lang="en-US" b="1" dirty="0">
                <a:solidFill>
                  <a:srgbClr val="0000CC"/>
                </a:solidFill>
                <a:latin typeface="NimbusRomNo9L-Regu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 </a:t>
            </a:r>
            <a:r>
              <a:rPr lang="en-US" dirty="0">
                <a:solidFill>
                  <a:srgbClr val="666666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pd</a:t>
            </a:r>
            <a:r>
              <a:rPr lang="en-US" dirty="0" err="1">
                <a:solidFill>
                  <a:srgbClr val="666666"/>
                </a:solidFill>
              </a:rPr>
              <a:t>.</a:t>
            </a:r>
            <a:r>
              <a:rPr lang="en-US" dirty="0" err="1">
                <a:solidFill>
                  <a:srgbClr val="000000"/>
                </a:solidFill>
              </a:rPr>
              <a:t>Series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pd</a:t>
            </a:r>
            <a:r>
              <a:rPr lang="en-US" dirty="0" err="1">
                <a:solidFill>
                  <a:srgbClr val="666666"/>
                </a:solidFill>
              </a:rPr>
              <a:t>.</a:t>
            </a:r>
            <a:r>
              <a:rPr lang="en-US" dirty="0" err="1">
                <a:solidFill>
                  <a:srgbClr val="000000"/>
                </a:solidFill>
              </a:rPr>
              <a:t>date_range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/>
              <a:t>'20130101 09:10:12', </a:t>
            </a:r>
            <a:r>
              <a:rPr lang="en-US" dirty="0">
                <a:solidFill>
                  <a:srgbClr val="000000"/>
                </a:solidFill>
              </a:rPr>
              <a:t>periods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21804F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))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666666"/>
                </a:solidFill>
              </a:rPr>
              <a:t>.</a:t>
            </a:r>
            <a:r>
              <a:rPr lang="en-US" dirty="0" err="1" smtClean="0">
                <a:solidFill>
                  <a:srgbClr val="000000"/>
                </a:solidFill>
              </a:rPr>
              <a:t>dt</a:t>
            </a:r>
            <a:r>
              <a:rPr lang="en-US" dirty="0" err="1" smtClean="0">
                <a:solidFill>
                  <a:srgbClr val="666666"/>
                </a:solidFill>
              </a:rPr>
              <a:t>.</a:t>
            </a:r>
            <a:r>
              <a:rPr lang="en-US" dirty="0" err="1" smtClean="0">
                <a:solidFill>
                  <a:srgbClr val="000000"/>
                </a:solidFill>
              </a:rPr>
              <a:t>hour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s.dt.year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/>
              <a:t>s.dt.strftime</a:t>
            </a:r>
            <a:r>
              <a:rPr lang="en-US" dirty="0"/>
              <a:t>('%Y/%m/%d')</a:t>
            </a:r>
            <a:endParaRPr lang="en-US" dirty="0"/>
          </a:p>
          <a:p>
            <a:r>
              <a:rPr lang="en-US" dirty="0"/>
              <a:t>s = </a:t>
            </a:r>
            <a:r>
              <a:rPr lang="en-US" dirty="0" err="1"/>
              <a:t>pd.Series</a:t>
            </a:r>
            <a:r>
              <a:rPr lang="en-US" dirty="0"/>
              <a:t>(</a:t>
            </a:r>
            <a:r>
              <a:rPr lang="en-US" dirty="0" err="1"/>
              <a:t>pd.period_range</a:t>
            </a:r>
            <a:r>
              <a:rPr lang="en-US" dirty="0"/>
              <a:t>('20130101', periods=4, </a:t>
            </a:r>
            <a:r>
              <a:rPr lang="en-US" dirty="0" err="1"/>
              <a:t>freq</a:t>
            </a:r>
            <a:r>
              <a:rPr lang="en-US" dirty="0"/>
              <a:t>='D</a:t>
            </a:r>
            <a:r>
              <a:rPr lang="en-US" dirty="0" smtClean="0"/>
              <a:t>'))</a:t>
            </a:r>
          </a:p>
          <a:p>
            <a:r>
              <a:rPr lang="en-US" dirty="0"/>
              <a:t>s = </a:t>
            </a:r>
            <a:r>
              <a:rPr lang="en-US" dirty="0" err="1"/>
              <a:t>pd.Series</a:t>
            </a:r>
            <a:r>
              <a:rPr lang="en-US" dirty="0"/>
              <a:t>(</a:t>
            </a:r>
            <a:r>
              <a:rPr lang="en-US" dirty="0" err="1"/>
              <a:t>pd.timedelta_range</a:t>
            </a:r>
            <a:r>
              <a:rPr lang="en-US" dirty="0"/>
              <a:t>('1 day 00:00:05', periods=4, </a:t>
            </a:r>
            <a:r>
              <a:rPr lang="en-US" dirty="0" err="1"/>
              <a:t>freq</a:t>
            </a:r>
            <a:r>
              <a:rPr lang="en-US" dirty="0"/>
              <a:t>='s</a:t>
            </a:r>
            <a:r>
              <a:rPr lang="en-US" dirty="0" smtClean="0"/>
              <a:t>'))</a:t>
            </a:r>
          </a:p>
          <a:p>
            <a:r>
              <a:rPr lang="en-US" dirty="0" err="1" smtClean="0"/>
              <a:t>s.dt.days</a:t>
            </a:r>
            <a:endParaRPr lang="en-US" dirty="0" smtClean="0"/>
          </a:p>
          <a:p>
            <a:r>
              <a:rPr lang="en-US" dirty="0" err="1" smtClean="0"/>
              <a:t>s.dt.seconds</a:t>
            </a:r>
            <a:endParaRPr lang="en-US" dirty="0" smtClean="0"/>
          </a:p>
          <a:p>
            <a:r>
              <a:rPr lang="en-US" dirty="0" err="1" smtClean="0"/>
              <a:t>s.dt.components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396838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208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3119" y="1630860"/>
            <a:ext cx="5486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MonL-ReguObli"/>
              </a:rPr>
              <a:t>DataFrame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mbusMonL-ReguObli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MonL-ReguObli"/>
              </a:rPr>
              <a:t>&amp;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MonL-ReguObli"/>
              </a:rPr>
              <a:t>Series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MonL-ReguObli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895600" y="4267200"/>
            <a:ext cx="3337243" cy="562739"/>
            <a:chOff x="1361681" y="1992178"/>
            <a:chExt cx="6334519" cy="1168227"/>
          </a:xfrm>
        </p:grpSpPr>
        <p:pic>
          <p:nvPicPr>
            <p:cNvPr id="10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1681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8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992178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Image result for pandas imag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1036" y="2005241"/>
              <a:ext cx="1155164" cy="1155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28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962698" y="2231023"/>
            <a:ext cx="3267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mbusMonL-ReguObli"/>
              </a:rPr>
              <a:t>DataFrame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mbusMonL-ReguObli"/>
            </a:endParaRPr>
          </a:p>
        </p:txBody>
      </p:sp>
    </p:spTree>
    <p:extLst>
      <p:ext uri="{BB962C8B-B14F-4D97-AF65-F5344CB8AC3E}">
        <p14:creationId xmlns:p14="http://schemas.microsoft.com/office/powerpoint/2010/main" val="13088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7" y="73018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800" y="284976"/>
            <a:ext cx="733951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Initialization ( Constructors ):</a:t>
            </a:r>
            <a:endParaRPr lang="en-US" sz="2000" dirty="0"/>
          </a:p>
          <a:p>
            <a:endParaRPr lang="en-US" dirty="0" smtClean="0"/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</a:t>
            </a:r>
            <a:r>
              <a:rPr lang="en-US" sz="1600" dirty="0" err="1">
                <a:solidFill>
                  <a:srgbClr val="0000CC"/>
                </a:solidFill>
                <a:latin typeface="Arial Rounded MT Bold" panose="020F0704030504030204" pitchFamily="34" charset="0"/>
              </a:rPr>
              <a:t>numpy</a:t>
            </a:r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 as np</a:t>
            </a:r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pandas as </a:t>
            </a:r>
            <a:r>
              <a:rPr lang="en-US" sz="1600" dirty="0" err="1" smtClean="0">
                <a:solidFill>
                  <a:srgbClr val="0000CC"/>
                </a:solidFill>
                <a:latin typeface="Arial Rounded MT Bold" panose="020F0704030504030204" pitchFamily="34" charset="0"/>
              </a:rPr>
              <a:t>pd</a:t>
            </a:r>
            <a:endParaRPr lang="en-US" sz="1600" dirty="0" smtClean="0">
              <a:solidFill>
                <a:srgbClr val="0000CC"/>
              </a:solidFill>
              <a:latin typeface="Arial Rounded MT Bold" panose="020F0704030504030204" pitchFamily="34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dirty="0" smtClean="0"/>
              <a:t> </a:t>
            </a:r>
            <a:endParaRPr lang="en-US" u="sng" dirty="0" smtClean="0"/>
          </a:p>
          <a:p>
            <a:r>
              <a:rPr lang="en-US" dirty="0" err="1" smtClean="0">
                <a:solidFill>
                  <a:srgbClr val="002060"/>
                </a:solidFill>
              </a:rPr>
              <a:t>ar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np.random.rand</a:t>
            </a:r>
            <a:r>
              <a:rPr lang="en-US" dirty="0" smtClean="0">
                <a:solidFill>
                  <a:srgbClr val="002060"/>
                </a:solidFill>
              </a:rPr>
              <a:t>(30</a:t>
            </a:r>
            <a:r>
              <a:rPr lang="en-US" dirty="0">
                <a:solidFill>
                  <a:srgbClr val="002060"/>
                </a:solidFill>
              </a:rPr>
              <a:t>).reshape(5,6)</a:t>
            </a:r>
          </a:p>
          <a:p>
            <a:r>
              <a:rPr lang="en-US" dirty="0" err="1">
                <a:solidFill>
                  <a:srgbClr val="002060"/>
                </a:solidFill>
              </a:rPr>
              <a:t>ar</a:t>
            </a:r>
            <a:r>
              <a:rPr lang="en-US" dirty="0">
                <a:solidFill>
                  <a:srgbClr val="002060"/>
                </a:solidFill>
              </a:rPr>
              <a:t>=np.int32(</a:t>
            </a:r>
            <a:r>
              <a:rPr lang="en-US" dirty="0" err="1">
                <a:solidFill>
                  <a:srgbClr val="002060"/>
                </a:solidFill>
              </a:rPr>
              <a:t>ar</a:t>
            </a:r>
            <a:r>
              <a:rPr lang="en-US" dirty="0">
                <a:solidFill>
                  <a:srgbClr val="002060"/>
                </a:solidFill>
              </a:rPr>
              <a:t>*20)</a:t>
            </a:r>
          </a:p>
          <a:p>
            <a:r>
              <a:rPr lang="en-US" dirty="0">
                <a:solidFill>
                  <a:srgbClr val="002060"/>
                </a:solidFill>
              </a:rPr>
              <a:t>cols=['</a:t>
            </a:r>
            <a:r>
              <a:rPr lang="en-US" dirty="0" err="1">
                <a:solidFill>
                  <a:srgbClr val="002060"/>
                </a:solidFill>
              </a:rPr>
              <a:t>c','d','e','f','g','h</a:t>
            </a:r>
            <a:r>
              <a:rPr lang="en-US" dirty="0" smtClean="0">
                <a:solidFill>
                  <a:srgbClr val="002060"/>
                </a:solidFill>
              </a:rPr>
              <a:t>'] ;  rows=[</a:t>
            </a:r>
            <a:r>
              <a:rPr lang="en-US" dirty="0">
                <a:solidFill>
                  <a:srgbClr val="002060"/>
                </a:solidFill>
              </a:rPr>
              <a:t>'1st','2nd','3rd','4th','5th']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=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(data=</a:t>
            </a:r>
            <a:r>
              <a:rPr lang="en-US" dirty="0" err="1">
                <a:solidFill>
                  <a:srgbClr val="002060"/>
                </a:solidFill>
              </a:rPr>
              <a:t>ar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index=rows, </a:t>
            </a:r>
            <a:r>
              <a:rPr lang="en-US" dirty="0">
                <a:solidFill>
                  <a:srgbClr val="002060"/>
                </a:solidFill>
              </a:rPr>
              <a:t>columns=cols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df.index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df.columns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df.values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df.shape</a:t>
            </a:r>
            <a:r>
              <a:rPr lang="en-US" dirty="0">
                <a:solidFill>
                  <a:srgbClr val="002060"/>
                </a:solidFill>
              </a:rPr>
              <a:t>)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pd.</a:t>
            </a:r>
            <a:r>
              <a:rPr lang="en-US" dirty="0" err="1">
                <a:solidFill>
                  <a:srgbClr val="0000CC"/>
                </a:solidFill>
              </a:rPr>
              <a:t>DataFrame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([[1, 2, 3], [4, 5, 6],[7, 8, 9</a:t>
            </a:r>
            <a:r>
              <a:rPr lang="en-US" dirty="0" smtClean="0">
                <a:solidFill>
                  <a:srgbClr val="002060"/>
                </a:solidFill>
              </a:rPr>
              <a:t>]]))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51081" y="304800"/>
            <a:ext cx="5604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Initialization ( Constructors ):</a:t>
            </a:r>
            <a:endParaRPr lang="en-US" sz="2000" dirty="0"/>
          </a:p>
          <a:p>
            <a:pPr lvl="0"/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4178" y="914400"/>
            <a:ext cx="5871544" cy="4985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</a:t>
            </a:r>
            <a:r>
              <a:rPr lang="en-US" sz="1600" dirty="0" err="1">
                <a:solidFill>
                  <a:srgbClr val="0000CC"/>
                </a:solidFill>
                <a:latin typeface="Arial Rounded MT Bold" panose="020F0704030504030204" pitchFamily="34" charset="0"/>
              </a:rPr>
              <a:t>numpy</a:t>
            </a:r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 as np</a:t>
            </a:r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pandas as </a:t>
            </a:r>
            <a:r>
              <a:rPr lang="en-US" sz="1600" dirty="0" err="1">
                <a:solidFill>
                  <a:srgbClr val="0000CC"/>
                </a:solidFill>
                <a:latin typeface="Arial Rounded MT Bold" panose="020F0704030504030204" pitchFamily="34" charset="0"/>
              </a:rPr>
              <a:t>pd</a:t>
            </a:r>
            <a:endParaRPr lang="en-US" sz="1600" dirty="0">
              <a:solidFill>
                <a:srgbClr val="0000CC"/>
              </a:solidFill>
              <a:latin typeface="Arial Rounded MT Bold" panose="020F0704030504030204" pitchFamily="34" charset="0"/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Dictionary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DataFrame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solidFill>
                  <a:srgbClr val="002060"/>
                </a:solidFill>
              </a:rPr>
              <a:t>d = {‘col1' : [1, 2, 3, 4],</a:t>
            </a:r>
            <a:r>
              <a:rPr lang="en-US" dirty="0">
                <a:solidFill>
                  <a:srgbClr val="002060"/>
                </a:solidFill>
              </a:rPr>
              <a:t> ‘col2' : [5, 6, 7, 8], ’col3’ : [9,10,11,12]}</a:t>
            </a:r>
          </a:p>
          <a:p>
            <a:r>
              <a:rPr lang="en-US" dirty="0">
                <a:solidFill>
                  <a:srgbClr val="002060"/>
                </a:solidFill>
              </a:rPr>
              <a:t>df1=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(d)</a:t>
            </a:r>
          </a:p>
          <a:p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=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(d, index=['a', 'b', 'c', 'd</a:t>
            </a:r>
            <a:r>
              <a:rPr lang="en-US" dirty="0" smtClean="0">
                <a:solidFill>
                  <a:srgbClr val="002060"/>
                </a:solidFill>
              </a:rPr>
              <a:t>'])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print(df1, ’\n\n’, </a:t>
            </a:r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, ’\n’)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data2 = [{'a': 1, 'b': 2}, {'a': 5, 'b': 10, 'c': 20}]</a:t>
            </a:r>
          </a:p>
          <a:p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=</a:t>
            </a:r>
            <a:r>
              <a:rPr lang="en-US" dirty="0" err="1">
                <a:solidFill>
                  <a:srgbClr val="002060"/>
                </a:solidFill>
              </a:rPr>
              <a:t>pd.DataFrame</a:t>
            </a:r>
            <a:r>
              <a:rPr lang="en-US" dirty="0">
                <a:solidFill>
                  <a:srgbClr val="002060"/>
                </a:solidFill>
              </a:rPr>
              <a:t>(data2)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df2=</a:t>
            </a:r>
            <a:r>
              <a:rPr lang="en-US" dirty="0" err="1" smtClean="0">
                <a:solidFill>
                  <a:srgbClr val="002060"/>
                </a:solidFill>
              </a:rPr>
              <a:t>pd.DataFrame</a:t>
            </a:r>
            <a:r>
              <a:rPr lang="en-US" dirty="0" smtClean="0">
                <a:solidFill>
                  <a:srgbClr val="002060"/>
                </a:solidFill>
              </a:rPr>
              <a:t>(data2</a:t>
            </a:r>
            <a:r>
              <a:rPr lang="en-US" dirty="0">
                <a:solidFill>
                  <a:srgbClr val="002060"/>
                </a:solidFill>
              </a:rPr>
              <a:t>, index=['first', 'second'])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print(df2)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Tuples To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DataFrame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df3=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>
                <a:solidFill>
                  <a:srgbClr val="002060"/>
                </a:solidFill>
              </a:rPr>
              <a:t>([('A', [1, 2, 3]), ('B', [4, 5, 6</a:t>
            </a:r>
            <a:r>
              <a:rPr lang="en-US" dirty="0" smtClean="0">
                <a:solidFill>
                  <a:srgbClr val="002060"/>
                </a:solidFill>
              </a:rPr>
              <a:t>])])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print(df3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0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04800"/>
            <a:ext cx="7086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Initialization ( Constructors ):</a:t>
            </a:r>
            <a:endParaRPr lang="en-US" sz="2000" dirty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</a:t>
            </a:r>
            <a:r>
              <a:rPr lang="en-US" sz="1600" dirty="0" err="1">
                <a:solidFill>
                  <a:srgbClr val="0000CC"/>
                </a:solidFill>
                <a:latin typeface="Arial Rounded MT Bold" panose="020F0704030504030204" pitchFamily="34" charset="0"/>
              </a:rPr>
              <a:t>numpy</a:t>
            </a:r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 as np</a:t>
            </a:r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import pandas as </a:t>
            </a:r>
            <a:r>
              <a:rPr lang="en-US" sz="1600" dirty="0" err="1" smtClean="0">
                <a:solidFill>
                  <a:srgbClr val="0000CC"/>
                </a:solidFill>
                <a:latin typeface="Arial Rounded MT Bold" panose="020F0704030504030204" pitchFamily="34" charset="0"/>
              </a:rPr>
              <a:t>pd</a:t>
            </a:r>
            <a:endParaRPr lang="en-US" sz="1600" dirty="0" smtClean="0">
              <a:solidFill>
                <a:srgbClr val="0000CC"/>
              </a:solidFill>
              <a:latin typeface="Arial Rounded MT Bold" panose="020F0704030504030204" pitchFamily="34" charset="0"/>
            </a:endParaRPr>
          </a:p>
          <a:p>
            <a:r>
              <a:rPr lang="en-US" sz="1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 </a:t>
            </a:r>
            <a:endParaRPr lang="en-US" sz="1600" dirty="0" smtClean="0">
              <a:solidFill>
                <a:srgbClr val="0000CC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data1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([[' ','Col1','Col2','Col3','Col4','Col5</a:t>
            </a:r>
            <a:r>
              <a:rPr lang="en-US" dirty="0" smtClean="0">
                <a:solidFill>
                  <a:srgbClr val="002060"/>
                </a:solidFill>
              </a:rPr>
              <a:t>'], [</a:t>
            </a:r>
            <a:r>
              <a:rPr lang="en-US" dirty="0">
                <a:solidFill>
                  <a:srgbClr val="002060"/>
                </a:solidFill>
              </a:rPr>
              <a:t>'Row1',1,2,3,4,5],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['Row2',11,12,13,14,15</a:t>
            </a:r>
            <a:r>
              <a:rPr lang="en-US" dirty="0" smtClean="0">
                <a:solidFill>
                  <a:srgbClr val="002060"/>
                </a:solidFill>
              </a:rPr>
              <a:t>],  </a:t>
            </a:r>
            <a:r>
              <a:rPr lang="en-US" dirty="0">
                <a:solidFill>
                  <a:srgbClr val="002060"/>
                </a:solidFill>
              </a:rPr>
              <a:t>['Row3',21,22,23,24,25]])               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00CC"/>
                </a:solidFill>
              </a:rPr>
              <a:t>pd.DataFrame</a:t>
            </a:r>
            <a:r>
              <a:rPr lang="en-US" dirty="0" smtClean="0">
                <a:solidFill>
                  <a:srgbClr val="002060"/>
                </a:solidFill>
              </a:rPr>
              <a:t>(data=data1[1</a:t>
            </a:r>
            <a:r>
              <a:rPr lang="en-US" dirty="0">
                <a:solidFill>
                  <a:srgbClr val="002060"/>
                </a:solidFill>
              </a:rPr>
              <a:t>:,1</a:t>
            </a:r>
            <a:r>
              <a:rPr lang="en-US" dirty="0" smtClean="0">
                <a:solidFill>
                  <a:srgbClr val="002060"/>
                </a:solidFill>
              </a:rPr>
              <a:t>:], index=data1[1</a:t>
            </a:r>
            <a:r>
              <a:rPr lang="en-US" dirty="0">
                <a:solidFill>
                  <a:srgbClr val="002060"/>
                </a:solidFill>
              </a:rPr>
              <a:t>:,0</a:t>
            </a:r>
            <a:r>
              <a:rPr lang="en-US" dirty="0" smtClean="0">
                <a:solidFill>
                  <a:srgbClr val="002060"/>
                </a:solidFill>
              </a:rPr>
              <a:t>], columns=data1[0,1</a:t>
            </a:r>
            <a:r>
              <a:rPr lang="en-US" dirty="0">
                <a:solidFill>
                  <a:srgbClr val="002060"/>
                </a:solidFill>
              </a:rPr>
              <a:t>:])</a:t>
            </a:r>
          </a:p>
          <a:p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6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00667" y="317242"/>
            <a:ext cx="796713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Import &amp; Export of Excel Data:</a:t>
            </a:r>
          </a:p>
          <a:p>
            <a:pPr lvl="0"/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000" dirty="0" smtClean="0">
                <a:solidFill>
                  <a:srgbClr val="0000CC"/>
                </a:solidFill>
              </a:rPr>
              <a:t>import </a:t>
            </a:r>
            <a:r>
              <a:rPr lang="en-US" sz="2000" dirty="0" err="1">
                <a:solidFill>
                  <a:srgbClr val="0000CC"/>
                </a:solidFill>
              </a:rPr>
              <a:t>numpy</a:t>
            </a:r>
            <a:r>
              <a:rPr lang="en-US" sz="2000" dirty="0">
                <a:solidFill>
                  <a:srgbClr val="0000CC"/>
                </a:solidFill>
              </a:rPr>
              <a:t> as np</a:t>
            </a:r>
          </a:p>
          <a:p>
            <a:pPr lvl="0"/>
            <a:r>
              <a:rPr lang="en-US" sz="2000" dirty="0">
                <a:solidFill>
                  <a:srgbClr val="0000CC"/>
                </a:solidFill>
              </a:rPr>
              <a:t>import pandas as </a:t>
            </a:r>
            <a:r>
              <a:rPr lang="en-US" sz="2000" dirty="0" err="1">
                <a:solidFill>
                  <a:srgbClr val="0000CC"/>
                </a:solidFill>
              </a:rPr>
              <a:t>pd</a:t>
            </a:r>
            <a:endParaRPr lang="en-US" sz="2000" dirty="0">
              <a:solidFill>
                <a:srgbClr val="0000CC"/>
              </a:solidFill>
            </a:endParaRPr>
          </a:p>
          <a:p>
            <a:pPr lvl="0"/>
            <a:r>
              <a:rPr lang="en-US" sz="2000" dirty="0">
                <a:solidFill>
                  <a:srgbClr val="0000CC"/>
                </a:solidFill>
              </a:rPr>
              <a:t>from pandas import </a:t>
            </a:r>
            <a:r>
              <a:rPr lang="en-US" sz="2000" dirty="0" err="1" smtClean="0">
                <a:solidFill>
                  <a:srgbClr val="0000CC"/>
                </a:solidFill>
              </a:rPr>
              <a:t>ExcelWriter</a:t>
            </a:r>
            <a:endParaRPr lang="en-US" sz="2000" dirty="0" smtClean="0">
              <a:solidFill>
                <a:srgbClr val="0000CC"/>
              </a:solidFill>
            </a:endParaRPr>
          </a:p>
          <a:p>
            <a:pPr lvl="0"/>
            <a:endParaRPr lang="en-US" sz="2000" dirty="0">
              <a:solidFill>
                <a:srgbClr val="0000CC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df1=</a:t>
            </a:r>
            <a:r>
              <a:rPr lang="en-US" dirty="0" err="1">
                <a:solidFill>
                  <a:srgbClr val="002060"/>
                </a:solidFill>
              </a:rPr>
              <a:t>pd.read_excel</a:t>
            </a:r>
            <a:r>
              <a:rPr lang="en-US" dirty="0" smtClean="0">
                <a:solidFill>
                  <a:srgbClr val="002060"/>
                </a:solidFill>
              </a:rPr>
              <a:t>('workData.xls</a:t>
            </a:r>
            <a:r>
              <a:rPr lang="en-US" dirty="0">
                <a:solidFill>
                  <a:srgbClr val="002060"/>
                </a:solidFill>
              </a:rPr>
              <a:t>','Sheet1')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df2=</a:t>
            </a:r>
            <a:r>
              <a:rPr lang="en-US" dirty="0" err="1">
                <a:solidFill>
                  <a:srgbClr val="002060"/>
                </a:solidFill>
              </a:rPr>
              <a:t>pd.read_excel</a:t>
            </a:r>
            <a:r>
              <a:rPr lang="en-US" dirty="0" smtClean="0">
                <a:solidFill>
                  <a:srgbClr val="002060"/>
                </a:solidFill>
              </a:rPr>
              <a:t>('workData.xls</a:t>
            </a:r>
            <a:r>
              <a:rPr lang="en-US" dirty="0">
                <a:solidFill>
                  <a:srgbClr val="002060"/>
                </a:solidFill>
              </a:rPr>
              <a:t>','Sheet2')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print('\nSheet1:\n',df1,'\nSheet2:\n',df2)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print(df1['A'])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df.</a:t>
            </a:r>
            <a:r>
              <a:rPr lang="en-US" b="1" i="1" dirty="0" err="1" smtClean="0">
                <a:solidFill>
                  <a:srgbClr val="002060"/>
                </a:solidFill>
              </a:rPr>
              <a:t>to_excel</a:t>
            </a:r>
            <a:r>
              <a:rPr lang="en-US" dirty="0" smtClean="0">
                <a:solidFill>
                  <a:srgbClr val="002060"/>
                </a:solidFill>
              </a:rPr>
              <a:t>(‘data1.xlsx</a:t>
            </a:r>
            <a:r>
              <a:rPr lang="en-US" dirty="0">
                <a:solidFill>
                  <a:srgbClr val="002060"/>
                </a:solidFill>
              </a:rPr>
              <a:t>', </a:t>
            </a:r>
            <a:r>
              <a:rPr lang="en-US" dirty="0" err="1">
                <a:solidFill>
                  <a:srgbClr val="002060"/>
                </a:solidFill>
              </a:rPr>
              <a:t>sheet_name</a:t>
            </a:r>
            <a:r>
              <a:rPr lang="en-US" dirty="0">
                <a:solidFill>
                  <a:srgbClr val="002060"/>
                </a:solidFill>
              </a:rPr>
              <a:t>='Sheet1</a:t>
            </a:r>
            <a:r>
              <a:rPr lang="en-US" dirty="0" smtClean="0">
                <a:solidFill>
                  <a:srgbClr val="002060"/>
                </a:solidFill>
              </a:rPr>
              <a:t>')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with </a:t>
            </a:r>
            <a:r>
              <a:rPr lang="en-US" b="1" i="1" dirty="0" err="1">
                <a:solidFill>
                  <a:srgbClr val="002060"/>
                </a:solidFill>
              </a:rPr>
              <a:t>ExcelWriter</a:t>
            </a:r>
            <a:r>
              <a:rPr lang="en-US" dirty="0" smtClean="0">
                <a:solidFill>
                  <a:srgbClr val="002060"/>
                </a:solidFill>
              </a:rPr>
              <a:t>(‘data2.xlsx</a:t>
            </a:r>
            <a:r>
              <a:rPr lang="en-US" dirty="0">
                <a:solidFill>
                  <a:srgbClr val="002060"/>
                </a:solidFill>
              </a:rPr>
              <a:t>') as writer: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solidFill>
                  <a:srgbClr val="002060"/>
                </a:solidFill>
              </a:rPr>
              <a:t>	df1.to_excel(writer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sheet_name</a:t>
            </a:r>
            <a:r>
              <a:rPr lang="en-US" dirty="0">
                <a:solidFill>
                  <a:srgbClr val="002060"/>
                </a:solidFill>
              </a:rPr>
              <a:t>='Sheet1')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solidFill>
                  <a:srgbClr val="002060"/>
                </a:solidFill>
              </a:rPr>
              <a:t>	df2.to_excel(writer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sheet_name</a:t>
            </a:r>
            <a:r>
              <a:rPr lang="en-US" dirty="0">
                <a:solidFill>
                  <a:srgbClr val="002060"/>
                </a:solidFill>
              </a:rPr>
              <a:t>='Sheet2')</a:t>
            </a: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8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"/>
            <a:ext cx="1143000" cy="644896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3048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DataFrame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Column &amp; Row Handling :</a:t>
            </a:r>
          </a:p>
          <a:p>
            <a:pPr lvl="0"/>
            <a:endParaRPr lang="en-US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err="1" smtClean="0">
                <a:solidFill>
                  <a:srgbClr val="002060"/>
                </a:solidFill>
              </a:rPr>
              <a:t>pd.DataFrame.from_items</a:t>
            </a:r>
            <a:r>
              <a:rPr lang="en-US" dirty="0" smtClean="0">
                <a:solidFill>
                  <a:srgbClr val="002060"/>
                </a:solidFill>
              </a:rPr>
              <a:t>([(‘one', </a:t>
            </a:r>
            <a:r>
              <a:rPr lang="en-US" dirty="0">
                <a:solidFill>
                  <a:srgbClr val="002060"/>
                </a:solidFill>
              </a:rPr>
              <a:t>[1, 2, 3]), </a:t>
            </a:r>
            <a:r>
              <a:rPr lang="en-US" dirty="0" smtClean="0">
                <a:solidFill>
                  <a:srgbClr val="002060"/>
                </a:solidFill>
              </a:rPr>
              <a:t>(‘two', </a:t>
            </a:r>
            <a:r>
              <a:rPr lang="en-US" dirty="0">
                <a:solidFill>
                  <a:srgbClr val="002060"/>
                </a:solidFill>
              </a:rPr>
              <a:t>[4, 5, 6</a:t>
            </a:r>
            <a:r>
              <a:rPr lang="en-US" dirty="0" smtClean="0">
                <a:solidFill>
                  <a:srgbClr val="002060"/>
                </a:solidFill>
              </a:rPr>
              <a:t>]), ( 'three‘,[7,8,9])])</a:t>
            </a:r>
            <a:endParaRPr lang="en-US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['one'])</a:t>
            </a:r>
          </a:p>
          <a:p>
            <a:pPr lvl="0"/>
            <a:endParaRPr lang="en-US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['three'] = 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['one'] * 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['two</a:t>
            </a:r>
            <a:r>
              <a:rPr lang="en-US" dirty="0" smtClean="0">
                <a:solidFill>
                  <a:srgbClr val="002060"/>
                </a:solidFill>
              </a:rPr>
              <a:t>']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rint(</a:t>
            </a:r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0"/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[‘four'] = 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['one'] &gt; 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print(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lvl="0"/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del </a:t>
            </a:r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>
                <a:solidFill>
                  <a:srgbClr val="002060"/>
                </a:solidFill>
              </a:rPr>
              <a:t>['two</a:t>
            </a:r>
            <a:r>
              <a:rPr lang="en-US" dirty="0" smtClean="0">
                <a:solidFill>
                  <a:srgbClr val="002060"/>
                </a:solidFill>
              </a:rPr>
              <a:t>']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rint(</a:t>
            </a:r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0"/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three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err="1">
                <a:solidFill>
                  <a:srgbClr val="002060"/>
                </a:solidFill>
              </a:rPr>
              <a:t>df.pop</a:t>
            </a:r>
            <a:r>
              <a:rPr lang="en-US" dirty="0">
                <a:solidFill>
                  <a:srgbClr val="002060"/>
                </a:solidFill>
              </a:rPr>
              <a:t>('three')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rint(</a:t>
            </a:r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[‘New']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 smtClean="0">
                <a:solidFill>
                  <a:srgbClr val="002060"/>
                </a:solidFill>
              </a:rPr>
              <a:t>‘good‘  #[-1,-2,-3];  2 ; ‘Panama’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rint(</a:t>
            </a:r>
            <a:r>
              <a:rPr lang="en-US" dirty="0" err="1" smtClean="0">
                <a:solidFill>
                  <a:srgbClr val="002060"/>
                </a:solidFill>
              </a:rPr>
              <a:t>df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762000"/>
            <a:ext cx="71628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7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1447</Words>
  <Application>Microsoft Office PowerPoint</Application>
  <PresentationFormat>On-screen Show (4:3)</PresentationFormat>
  <Paragraphs>292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Rounded MT Bold</vt:lpstr>
      <vt:lpstr>Calibri</vt:lpstr>
      <vt:lpstr>Century Gothic</vt:lpstr>
      <vt:lpstr>NimbusMonL-ReguObli</vt:lpstr>
      <vt:lpstr>NimbusRomNo9L-Regu</vt:lpstr>
      <vt:lpstr>NimbusSanL-Bold</vt:lpstr>
      <vt:lpstr>Perpetua Titling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Saeed</dc:creator>
  <cp:lastModifiedBy>Muhammad Saeed</cp:lastModifiedBy>
  <cp:revision>193</cp:revision>
  <dcterms:created xsi:type="dcterms:W3CDTF">2016-08-28T12:02:45Z</dcterms:created>
  <dcterms:modified xsi:type="dcterms:W3CDTF">2017-12-30T16:32:25Z</dcterms:modified>
</cp:coreProperties>
</file>