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8"/>
  </p:notesMasterIdLst>
  <p:sldIdLst>
    <p:sldId id="277" r:id="rId2"/>
    <p:sldId id="295" r:id="rId3"/>
    <p:sldId id="257" r:id="rId4"/>
    <p:sldId id="280" r:id="rId5"/>
    <p:sldId id="281" r:id="rId6"/>
    <p:sldId id="283" r:id="rId7"/>
    <p:sldId id="297" r:id="rId8"/>
    <p:sldId id="298" r:id="rId9"/>
    <p:sldId id="292" r:id="rId10"/>
    <p:sldId id="293" r:id="rId11"/>
    <p:sldId id="284" r:id="rId12"/>
    <p:sldId id="299" r:id="rId13"/>
    <p:sldId id="289" r:id="rId14"/>
    <p:sldId id="287" r:id="rId15"/>
    <p:sldId id="288" r:id="rId16"/>
    <p:sldId id="304" r:id="rId17"/>
    <p:sldId id="305" r:id="rId18"/>
    <p:sldId id="306" r:id="rId19"/>
    <p:sldId id="307" r:id="rId20"/>
    <p:sldId id="308" r:id="rId21"/>
    <p:sldId id="302" r:id="rId22"/>
    <p:sldId id="300" r:id="rId23"/>
    <p:sldId id="312" r:id="rId24"/>
    <p:sldId id="310" r:id="rId25"/>
    <p:sldId id="313" r:id="rId26"/>
    <p:sldId id="296" r:id="rId27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925C0F-F2C5-48B4-93F4-EC2D69212B2A}">
          <p14:sldIdLst>
            <p14:sldId id="277"/>
            <p14:sldId id="295"/>
          </p14:sldIdLst>
        </p14:section>
        <p14:section name="Untitled Section" id="{BE016FD8-2438-48EC-BB70-F4BAC5BECF66}">
          <p14:sldIdLst>
            <p14:sldId id="257"/>
            <p14:sldId id="280"/>
            <p14:sldId id="281"/>
            <p14:sldId id="283"/>
            <p14:sldId id="297"/>
            <p14:sldId id="298"/>
            <p14:sldId id="292"/>
            <p14:sldId id="293"/>
            <p14:sldId id="284"/>
            <p14:sldId id="299"/>
            <p14:sldId id="289"/>
            <p14:sldId id="287"/>
            <p14:sldId id="288"/>
            <p14:sldId id="304"/>
            <p14:sldId id="305"/>
            <p14:sldId id="306"/>
            <p14:sldId id="307"/>
            <p14:sldId id="308"/>
            <p14:sldId id="302"/>
            <p14:sldId id="300"/>
            <p14:sldId id="312"/>
            <p14:sldId id="310"/>
            <p14:sldId id="313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059126"/>
    <a:srgbClr val="850E01"/>
    <a:srgbClr val="000099"/>
    <a:srgbClr val="8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23" autoAdjust="0"/>
  </p:normalViewPr>
  <p:slideViewPr>
    <p:cSldViewPr>
      <p:cViewPr varScale="1">
        <p:scale>
          <a:sx n="82" d="100"/>
          <a:sy n="82" d="100"/>
        </p:scale>
        <p:origin x="14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670F3-8595-4B5B-94F3-42A3D09AAE4E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8DDD9-311F-4F8D-A696-3211D822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7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9227-0098-4649-BCF6-1031497B960F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5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7781-999C-46C8-9B2F-208E42DA8152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2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6E4-A5C2-48CE-9D35-291548FB61B2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7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99B9-18B6-477C-8FF6-9E605F6C6717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9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E749-A9C5-4013-A235-F168016FB3CC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DE9-749C-4C4F-ADC9-B589C1747278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4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4C03-D227-4282-BE59-FAB098A72036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2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150-08E1-4E87-8382-926AB3D16C27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6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C57F-CF64-47EB-B90F-204AA6720BFF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2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2201-5144-432E-AAE2-6E1874AFE39D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7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9C58-AC54-4625-837C-4B56CAD58464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8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9F74-C035-4255-8B5F-09BF06AD98F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ouds Wallpaper Free Download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9144000" cy="386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35052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90800" y="533403"/>
            <a:ext cx="4495800" cy="1323439"/>
          </a:xfrm>
          <a:prstGeom prst="rect">
            <a:avLst/>
          </a:prstGeom>
          <a:noFill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PYTHON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2"/>
            <a:ext cx="1371600" cy="13623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48548" y="5757445"/>
            <a:ext cx="21858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Prof. Muhammad Saeed</a:t>
            </a:r>
          </a:p>
        </p:txBody>
      </p:sp>
    </p:spTree>
    <p:extLst>
      <p:ext uri="{BB962C8B-B14F-4D97-AF65-F5344CB8AC3E}">
        <p14:creationId xmlns:p14="http://schemas.microsoft.com/office/powerpoint/2010/main" val="11117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7690" y="584061"/>
            <a:ext cx="707331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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800" dirty="0" smtClean="0">
                <a:solidFill>
                  <a:srgbClr val="C00000"/>
                </a:solidFill>
              </a:rPr>
              <a:t>Strings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</a:p>
          <a:p>
            <a:pPr>
              <a:buClr>
                <a:srgbClr val="FF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800" dirty="0" smtClean="0">
              <a:solidFill>
                <a:srgbClr val="0000CC"/>
              </a:solidFill>
            </a:endParaRPr>
          </a:p>
          <a:p>
            <a:pPr marL="628650" lvl="1" indent="-28575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 smtClean="0">
                <a:solidFill>
                  <a:srgbClr val="006600"/>
                </a:solidFill>
              </a:rPr>
              <a:t>Initialization</a:t>
            </a:r>
            <a:r>
              <a:rPr lang="en-US" b="1" dirty="0">
                <a:solidFill>
                  <a:srgbClr val="006600"/>
                </a:solidFill>
              </a:rPr>
              <a:t>:</a:t>
            </a:r>
            <a:r>
              <a:rPr lang="en-US" dirty="0">
                <a:solidFill>
                  <a:srgbClr val="006600"/>
                </a:solidFill>
              </a:rPr>
              <a:t> 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Name1=“Python”;		</a:t>
            </a:r>
            <a:endParaRPr lang="en-US" dirty="0" smtClean="0">
              <a:solidFill>
                <a:srgbClr val="0000CC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Name2</a:t>
            </a:r>
            <a:r>
              <a:rPr lang="en-US" dirty="0">
                <a:solidFill>
                  <a:srgbClr val="0000CC"/>
                </a:solidFill>
              </a:rPr>
              <a:t>=“</a:t>
            </a:r>
            <a:r>
              <a:rPr lang="en-US" dirty="0" err="1">
                <a:solidFill>
                  <a:srgbClr val="0000CC"/>
                </a:solidFill>
              </a:rPr>
              <a:t>Cython</a:t>
            </a:r>
            <a:r>
              <a:rPr lang="en-US" dirty="0">
                <a:solidFill>
                  <a:srgbClr val="0000CC"/>
                </a:solidFill>
              </a:rPr>
              <a:t>”	;	</a:t>
            </a:r>
            <a:endParaRPr lang="en-US" dirty="0" smtClean="0">
              <a:solidFill>
                <a:srgbClr val="0000CC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Year</a:t>
            </a:r>
            <a:r>
              <a:rPr lang="en-US" dirty="0">
                <a:solidFill>
                  <a:srgbClr val="0000CC"/>
                </a:solidFill>
              </a:rPr>
              <a:t>=“2017”</a:t>
            </a:r>
          </a:p>
          <a:p>
            <a:pPr marL="685800" lvl="2"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endParaRPr lang="en-US" dirty="0" smtClean="0">
              <a:solidFill>
                <a:srgbClr val="0000CC"/>
              </a:solidFill>
            </a:endParaRPr>
          </a:p>
          <a:p>
            <a:pPr marL="628650" lvl="1" indent="-28575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>
                <a:solidFill>
                  <a:srgbClr val="006600"/>
                </a:solidFill>
              </a:rPr>
              <a:t>Concatenation, Splitting and </a:t>
            </a:r>
            <a:r>
              <a:rPr lang="en-US" b="1" dirty="0" smtClean="0">
                <a:solidFill>
                  <a:srgbClr val="006600"/>
                </a:solidFill>
              </a:rPr>
              <a:t>repetition: </a:t>
            </a:r>
            <a:endParaRPr lang="en-US" b="1" dirty="0">
              <a:solidFill>
                <a:srgbClr val="006600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Name3=Name1</a:t>
            </a:r>
            <a:r>
              <a:rPr lang="en-US" dirty="0">
                <a:solidFill>
                  <a:srgbClr val="0000CC"/>
                </a:solidFill>
              </a:rPr>
              <a:t>+” “+”with ”+Name2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Name1*4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s1="</a:t>
            </a:r>
            <a:r>
              <a:rPr lang="en-US" dirty="0" err="1">
                <a:solidFill>
                  <a:srgbClr val="0000CC"/>
                </a:solidFill>
              </a:rPr>
              <a:t>abc</a:t>
            </a:r>
            <a:r>
              <a:rPr lang="en-US" dirty="0">
                <a:solidFill>
                  <a:srgbClr val="0000CC"/>
                </a:solidFill>
              </a:rPr>
              <a:t> xyz </a:t>
            </a:r>
            <a:r>
              <a:rPr lang="en-US" dirty="0" err="1">
                <a:solidFill>
                  <a:srgbClr val="0000CC"/>
                </a:solidFill>
              </a:rPr>
              <a:t>uvw</a:t>
            </a:r>
            <a:r>
              <a:rPr lang="en-US" dirty="0">
                <a:solidFill>
                  <a:srgbClr val="0000CC"/>
                </a:solidFill>
              </a:rPr>
              <a:t>".split</a:t>
            </a:r>
            <a:r>
              <a:rPr lang="en-US" dirty="0" smtClean="0">
                <a:solidFill>
                  <a:srgbClr val="0000CC"/>
                </a:solidFill>
              </a:rPr>
              <a:t>()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1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61975"/>
            <a:ext cx="753051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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Lists[]:</a:t>
            </a:r>
          </a:p>
          <a:p>
            <a:pPr>
              <a:tabLst>
                <a:tab pos="457200" algn="l"/>
              </a:tabLst>
            </a:pPr>
            <a:r>
              <a:rPr lang="en-US" sz="2000" dirty="0" smtClean="0"/>
              <a:t>	</a:t>
            </a:r>
            <a:r>
              <a:rPr lang="en-US" sz="2000" b="1" i="1" dirty="0" smtClean="0"/>
              <a:t>Lists contain </a:t>
            </a:r>
            <a:r>
              <a:rPr lang="en-US" sz="2000" b="1" i="1" dirty="0"/>
              <a:t>compound data types. </a:t>
            </a:r>
            <a:r>
              <a:rPr lang="en-US" sz="2000" b="1" i="1" dirty="0" smtClean="0"/>
              <a:t>The plus </a:t>
            </a:r>
            <a:r>
              <a:rPr lang="en-US" sz="2000" b="1" i="1" dirty="0"/>
              <a:t>(+) sign is </a:t>
            </a:r>
            <a:r>
              <a:rPr lang="en-US" sz="2000" b="1" i="1" dirty="0" smtClean="0"/>
              <a:t>the 	list </a:t>
            </a:r>
            <a:r>
              <a:rPr lang="en-US" sz="2000" b="1" i="1" dirty="0"/>
              <a:t>concatenation operator, and the asterisk (*) is </a:t>
            </a:r>
            <a:r>
              <a:rPr lang="en-US" sz="2000" b="1" i="1" dirty="0" smtClean="0"/>
              <a:t>the 	repetition operator. List index starts with 0.</a:t>
            </a:r>
          </a:p>
          <a:p>
            <a:pPr>
              <a:tabLst>
                <a:tab pos="457200" algn="l"/>
              </a:tabLst>
            </a:pPr>
            <a:endParaRPr lang="en-US" sz="2000" b="1" i="1" dirty="0" smtClean="0"/>
          </a:p>
          <a:p>
            <a:pPr marL="600075" lvl="1" indent="-257175">
              <a:buClr>
                <a:srgbClr val="0000CC"/>
              </a:buClr>
              <a:buFont typeface="Vivaldi" panose="03020602050506090804" pitchFamily="66" charset="0"/>
              <a:buChar char="∆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>
                <a:solidFill>
                  <a:srgbClr val="006600"/>
                </a:solidFill>
              </a:rPr>
              <a:t>Initialization:</a:t>
            </a:r>
            <a:r>
              <a:rPr lang="en-US" dirty="0">
                <a:solidFill>
                  <a:srgbClr val="006600"/>
                </a:solidFill>
              </a:rPr>
              <a:t> </a:t>
            </a:r>
          </a:p>
          <a:p>
            <a:pPr marL="801688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b="1" i="1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Lst1=[</a:t>
            </a:r>
            <a:r>
              <a:rPr lang="en-US" sz="2000" dirty="0">
                <a:solidFill>
                  <a:srgbClr val="0000CC"/>
                </a:solidFill>
              </a:rPr>
              <a:t>4, 8, </a:t>
            </a:r>
            <a:r>
              <a:rPr lang="en-US" sz="2000" dirty="0" smtClean="0">
                <a:solidFill>
                  <a:srgbClr val="0000CC"/>
                </a:solidFill>
              </a:rPr>
              <a:t>“Hello”, </a:t>
            </a:r>
            <a:r>
              <a:rPr lang="en-US" sz="2000" dirty="0">
                <a:solidFill>
                  <a:srgbClr val="0000CC"/>
                </a:solidFill>
              </a:rPr>
              <a:t>4.5, -10.2, “Hi</a:t>
            </a:r>
            <a:r>
              <a:rPr lang="en-US" sz="2000" dirty="0" smtClean="0">
                <a:solidFill>
                  <a:srgbClr val="0000CC"/>
                </a:solidFill>
              </a:rPr>
              <a:t>”, ‘A’, ‘B’] </a:t>
            </a:r>
            <a:endParaRPr lang="en-US" sz="2000" dirty="0">
              <a:solidFill>
                <a:srgbClr val="0000CC"/>
              </a:solidFill>
            </a:endParaRPr>
          </a:p>
          <a:p>
            <a:pPr marL="1082675" lvl="2" indent="-280988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Lst2= [ 2, 4, 6, 10, 12, 18]</a:t>
            </a:r>
          </a:p>
          <a:p>
            <a:pPr marL="801687" lvl="2">
              <a:tabLst>
                <a:tab pos="4572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9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45842"/>
            <a:ext cx="753051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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Lists[]:</a:t>
            </a:r>
          </a:p>
          <a:p>
            <a:pPr>
              <a:buClr>
                <a:srgbClr val="FF0000"/>
              </a:buClr>
              <a:tabLst>
                <a:tab pos="457200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Lst0=[</a:t>
            </a:r>
            <a:r>
              <a:rPr lang="en-US" sz="2000" dirty="0">
                <a:solidFill>
                  <a:srgbClr val="0000CC"/>
                </a:solidFill>
              </a:rPr>
              <a:t>4, </a:t>
            </a:r>
            <a:r>
              <a:rPr lang="en-US" sz="2000" dirty="0" smtClean="0">
                <a:solidFill>
                  <a:srgbClr val="0000CC"/>
                </a:solidFill>
              </a:rPr>
              <a:t>8,8,8, </a:t>
            </a:r>
            <a:r>
              <a:rPr lang="en-US" sz="2000" dirty="0">
                <a:solidFill>
                  <a:srgbClr val="0000CC"/>
                </a:solidFill>
              </a:rPr>
              <a:t>“Hello”, 4.5, -10.2</a:t>
            </a:r>
            <a:r>
              <a:rPr lang="en-US" sz="2000" dirty="0" smtClean="0">
                <a:solidFill>
                  <a:srgbClr val="0000CC"/>
                </a:solidFill>
              </a:rPr>
              <a:t>,’Hi’] </a:t>
            </a:r>
            <a:endParaRPr lang="en-US" sz="2000" dirty="0" smtClean="0">
              <a:solidFill>
                <a:srgbClr val="0000CC"/>
              </a:solidFill>
            </a:endParaRPr>
          </a:p>
          <a:p>
            <a:pPr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 Lst1= </a:t>
            </a:r>
            <a:r>
              <a:rPr lang="en-US" sz="2000" dirty="0">
                <a:solidFill>
                  <a:srgbClr val="0000CC"/>
                </a:solidFill>
              </a:rPr>
              <a:t>[ 2, 4, 6, 10, 12, 18]</a:t>
            </a:r>
          </a:p>
          <a:p>
            <a:pPr>
              <a:buClr>
                <a:srgbClr val="FF0000"/>
              </a:buClr>
              <a:tabLst>
                <a:tab pos="457200" algn="l"/>
              </a:tabLst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000" dirty="0" smtClean="0"/>
              <a:t>	</a:t>
            </a:r>
            <a:r>
              <a:rPr lang="en-US" b="1" dirty="0">
                <a:solidFill>
                  <a:srgbClr val="006600"/>
                </a:solidFill>
              </a:rPr>
              <a:t>Methods on Lists:</a:t>
            </a:r>
            <a:r>
              <a:rPr lang="en-US" sz="2000" dirty="0" smtClean="0">
                <a:solidFill>
                  <a:srgbClr val="0000CC"/>
                </a:solidFill>
              </a:rPr>
              <a:t>	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Lst1.append(67)         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Lst1.insert(2</a:t>
            </a:r>
            <a:r>
              <a:rPr lang="en-US" sz="2000" dirty="0">
                <a:solidFill>
                  <a:srgbClr val="0000CC"/>
                </a:solidFill>
              </a:rPr>
              <a:t>, </a:t>
            </a:r>
            <a:r>
              <a:rPr lang="en-US" sz="2000" dirty="0" smtClean="0">
                <a:solidFill>
                  <a:srgbClr val="0000CC"/>
                </a:solidFill>
              </a:rPr>
              <a:t>-10</a:t>
            </a:r>
            <a:r>
              <a:rPr lang="en-US" sz="2000" dirty="0">
                <a:solidFill>
                  <a:srgbClr val="0000CC"/>
                </a:solidFill>
              </a:rPr>
              <a:t>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Lst1.pop(index</a:t>
            </a:r>
            <a:r>
              <a:rPr lang="en-US" sz="2000" dirty="0" smtClean="0">
                <a:solidFill>
                  <a:srgbClr val="0000CC"/>
                </a:solidFill>
              </a:rPr>
              <a:t>)  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Lst1.pop()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Lst1.clear</a:t>
            </a:r>
            <a:r>
              <a:rPr lang="en-US" sz="2000" dirty="0" smtClean="0">
                <a:solidFill>
                  <a:srgbClr val="0000CC"/>
                </a:solidFill>
              </a:rPr>
              <a:t>()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Lst0.remove(4.5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Lst0.index(“Hi”)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Lst0.count(y</a:t>
            </a:r>
            <a:r>
              <a:rPr lang="en-US" sz="2000" dirty="0" smtClean="0">
                <a:solidFill>
                  <a:srgbClr val="0000CC"/>
                </a:solidFill>
              </a:rPr>
              <a:t>); y=8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Lst0.sort()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Lst0.reverse()</a:t>
            </a:r>
          </a:p>
        </p:txBody>
      </p:sp>
    </p:spTree>
    <p:extLst>
      <p:ext uri="{BB962C8B-B14F-4D97-AF65-F5344CB8AC3E}">
        <p14:creationId xmlns:p14="http://schemas.microsoft.com/office/powerpoint/2010/main" val="119503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39374"/>
            <a:ext cx="707331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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Tuple():</a:t>
            </a:r>
          </a:p>
          <a:p>
            <a:pPr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b="1" i="1" dirty="0" smtClean="0"/>
              <a:t>A </a:t>
            </a:r>
            <a:r>
              <a:rPr lang="en-US" sz="2000" b="1" i="1" dirty="0"/>
              <a:t>tuple consists of </a:t>
            </a:r>
            <a:r>
              <a:rPr lang="en-US" sz="2000" b="1" i="1" dirty="0" smtClean="0"/>
              <a:t>a number </a:t>
            </a:r>
            <a:r>
              <a:rPr lang="en-US" sz="2000" b="1" i="1" dirty="0"/>
              <a:t>of values separated </a:t>
            </a:r>
            <a:r>
              <a:rPr lang="en-US" sz="2000" b="1" i="1" dirty="0" smtClean="0"/>
              <a:t>by commas</a:t>
            </a:r>
            <a:r>
              <a:rPr lang="en-US" sz="2000" b="1" i="1" dirty="0"/>
              <a:t>. </a:t>
            </a:r>
            <a:r>
              <a:rPr lang="en-US" sz="2000" b="1" i="1" dirty="0" smtClean="0"/>
              <a:t>	Unlike </a:t>
            </a:r>
            <a:r>
              <a:rPr lang="en-US" sz="2000" b="1" i="1" dirty="0"/>
              <a:t>lists, </a:t>
            </a:r>
            <a:r>
              <a:rPr lang="en-US" sz="2000" b="1" i="1" dirty="0" smtClean="0"/>
              <a:t>however</a:t>
            </a:r>
            <a:r>
              <a:rPr lang="en-US" sz="2000" b="1" i="1" dirty="0"/>
              <a:t>, tuples are </a:t>
            </a:r>
            <a:r>
              <a:rPr lang="en-US" sz="2000" b="1" i="1" dirty="0" smtClean="0"/>
              <a:t>enclosed within </a:t>
            </a:r>
            <a:r>
              <a:rPr lang="en-US" sz="2000" b="1" i="1" dirty="0"/>
              <a:t>parentheses</a:t>
            </a:r>
            <a:r>
              <a:rPr lang="en-US" sz="2000" b="1" i="1" dirty="0" smtClean="0"/>
              <a:t>. 	Tuples cannot be updated. They are </a:t>
            </a:r>
            <a:r>
              <a:rPr lang="en-US" sz="2000" b="1" i="1" dirty="0" smtClean="0">
                <a:solidFill>
                  <a:srgbClr val="FF0000"/>
                </a:solidFill>
              </a:rPr>
              <a:t>read-only.</a:t>
            </a:r>
          </a:p>
          <a:p>
            <a:pPr>
              <a:tabLst>
                <a:tab pos="457200" algn="l"/>
              </a:tabLst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800100" indent="-342900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Initialization</a:t>
            </a:r>
            <a:r>
              <a:rPr lang="en-US" sz="2000" b="1" dirty="0">
                <a:solidFill>
                  <a:srgbClr val="006600"/>
                </a:solidFill>
              </a:rPr>
              <a:t>: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endParaRPr lang="en-US" sz="2000" b="1" i="1" dirty="0" smtClean="0">
              <a:solidFill>
                <a:srgbClr val="FF000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t1=(1,9,4,5)    ;    t2=(3, -8, “AOA”)    ;    </a:t>
            </a:r>
            <a:r>
              <a:rPr lang="en-US" sz="2000" dirty="0" smtClean="0">
                <a:solidFill>
                  <a:srgbClr val="0000CC"/>
                </a:solidFill>
              </a:rPr>
              <a:t>t3=7,</a:t>
            </a:r>
            <a:r>
              <a:rPr lang="en-US" sz="2000" dirty="0">
                <a:solidFill>
                  <a:srgbClr val="0000CC"/>
                </a:solidFill>
              </a:rPr>
              <a:t>	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t4=tuple([1,2,3,4])	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t5</a:t>
            </a:r>
            <a:r>
              <a:rPr lang="en-US" sz="2000" dirty="0" smtClean="0">
                <a:solidFill>
                  <a:srgbClr val="0000CC"/>
                </a:solidFill>
              </a:rPr>
              <a:t>=((1,2,3),(4,5,6),(7,8,9),(10,11,12))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t=([3,6,0],[2,5</a:t>
            </a:r>
            <a:r>
              <a:rPr lang="en-US" sz="2000" dirty="0" smtClean="0">
                <a:solidFill>
                  <a:srgbClr val="0000CC"/>
                </a:solidFill>
              </a:rPr>
              <a:t>])</a:t>
            </a:r>
            <a:endParaRPr lang="en-US" sz="2000" dirty="0">
              <a:solidFill>
                <a:srgbClr val="0000CC"/>
              </a:solidFill>
            </a:endParaRPr>
          </a:p>
          <a:p>
            <a:pPr marL="457200" lvl="2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 marL="800100" lvl="2" indent="-34290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Operations: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p </a:t>
            </a:r>
            <a:r>
              <a:rPr lang="en-US" sz="2000" dirty="0">
                <a:solidFill>
                  <a:srgbClr val="0000CC"/>
                </a:solidFill>
              </a:rPr>
              <a:t>= t1, t2, </a:t>
            </a:r>
            <a:r>
              <a:rPr lang="en-US" sz="2000" dirty="0" smtClean="0">
                <a:solidFill>
                  <a:srgbClr val="0000CC"/>
                </a:solidFill>
              </a:rPr>
              <a:t>t3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q </a:t>
            </a:r>
            <a:r>
              <a:rPr lang="en-US" sz="2000" dirty="0">
                <a:solidFill>
                  <a:srgbClr val="0000CC"/>
                </a:solidFill>
              </a:rPr>
              <a:t>= t1 + t2 + </a:t>
            </a:r>
            <a:r>
              <a:rPr lang="en-US" sz="2000" dirty="0" smtClean="0">
                <a:solidFill>
                  <a:srgbClr val="0000CC"/>
                </a:solidFill>
              </a:rPr>
              <a:t>t3</a:t>
            </a:r>
            <a:endParaRPr lang="en-US" sz="2000" dirty="0">
              <a:solidFill>
                <a:srgbClr val="0000CC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p[1</a:t>
            </a:r>
            <a:r>
              <a:rPr lang="en-US" sz="2000" dirty="0">
                <a:solidFill>
                  <a:srgbClr val="0000CC"/>
                </a:solidFill>
              </a:rPr>
              <a:t>][2]</a:t>
            </a:r>
          </a:p>
          <a:p>
            <a:pPr>
              <a:tabLst>
                <a:tab pos="4572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Clr>
                <a:srgbClr val="C00000"/>
              </a:buClr>
              <a:buFont typeface="Wingdings 2" panose="05020102010507070707" pitchFamily="18" charset="2"/>
              <a:buChar char="²"/>
              <a:tabLst>
                <a:tab pos="457200" algn="l"/>
              </a:tabLst>
            </a:pPr>
            <a:endParaRPr lang="en-US" sz="2000" dirty="0">
              <a:solidFill>
                <a:srgbClr val="0033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7690" y="533400"/>
            <a:ext cx="821631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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Sets</a:t>
            </a:r>
            <a:r>
              <a:rPr lang="en-US" sz="2800" dirty="0" smtClean="0">
                <a:solidFill>
                  <a:srgbClr val="C00000"/>
                </a:solidFill>
              </a:rPr>
              <a:t>: {}</a:t>
            </a:r>
          </a:p>
          <a:p>
            <a:pPr marL="800100" indent="-342900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Initialization</a:t>
            </a:r>
            <a:r>
              <a:rPr lang="en-US" sz="2000" b="1" dirty="0">
                <a:solidFill>
                  <a:srgbClr val="006600"/>
                </a:solidFill>
              </a:rPr>
              <a:t>: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endParaRPr lang="en-US" sz="2000" b="1" i="1" dirty="0">
              <a:solidFill>
                <a:srgbClr val="FF0000"/>
              </a:solidFill>
            </a:endParaRP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st1 = {1,4,-6,”Sukkur”,4}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st2 = set([‘Pakistan’, ‘Russia’, ‘Iran’, ‘Afghanistan’, ‘Bangla </a:t>
            </a:r>
            <a:r>
              <a:rPr lang="en-US" sz="2000" dirty="0" err="1" smtClean="0">
                <a:solidFill>
                  <a:srgbClr val="0000CC"/>
                </a:solidFill>
              </a:rPr>
              <a:t>Desh</a:t>
            </a:r>
            <a:r>
              <a:rPr lang="en-US" sz="2000" dirty="0" smtClean="0">
                <a:solidFill>
                  <a:srgbClr val="0000CC"/>
                </a:solidFill>
              </a:rPr>
              <a:t>’])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st3 = set([‘</a:t>
            </a:r>
            <a:r>
              <a:rPr lang="en-US" sz="2000" dirty="0">
                <a:solidFill>
                  <a:srgbClr val="0000CC"/>
                </a:solidFill>
              </a:rPr>
              <a:t>Pakistan’, </a:t>
            </a:r>
            <a:r>
              <a:rPr lang="en-US" sz="2000" dirty="0" smtClean="0">
                <a:solidFill>
                  <a:srgbClr val="0000CC"/>
                </a:solidFill>
              </a:rPr>
              <a:t>‘Russia’, </a:t>
            </a:r>
            <a:r>
              <a:rPr lang="en-US" sz="2000" dirty="0">
                <a:solidFill>
                  <a:srgbClr val="0000CC"/>
                </a:solidFill>
              </a:rPr>
              <a:t>‘Iran’, </a:t>
            </a:r>
            <a:r>
              <a:rPr lang="en-US" sz="2000" dirty="0" smtClean="0">
                <a:solidFill>
                  <a:srgbClr val="0000CC"/>
                </a:solidFill>
              </a:rPr>
              <a:t>‘Afghanistan’])</a:t>
            </a:r>
          </a:p>
          <a:p>
            <a:pPr marL="800100" indent="-342900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Methods on Sets:</a:t>
            </a:r>
            <a:endParaRPr lang="en-US" sz="2000" b="1" dirty="0">
              <a:solidFill>
                <a:srgbClr val="006600"/>
              </a:solidFill>
            </a:endParaRP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st2.add(‘China’)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st2.union(st3)     ;       		st2.intersection(st3)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st2.difference(st3)	;	st2 – st3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st3.remove(‘Afghanistan’)  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st2.issuperset(st3) ;  		st3.issubset(st2)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st3.isdisjoint(st2)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st1.clear()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st5=</a:t>
            </a:r>
            <a:r>
              <a:rPr lang="en-US" sz="2000" dirty="0" err="1" smtClean="0">
                <a:solidFill>
                  <a:srgbClr val="0000CC"/>
                </a:solidFill>
              </a:rPr>
              <a:t>frozenset</a:t>
            </a:r>
            <a:r>
              <a:rPr lang="en-US" sz="2000" dirty="0" smtClean="0">
                <a:solidFill>
                  <a:srgbClr val="0000CC"/>
                </a:solidFill>
              </a:rPr>
              <a:t>([‘</a:t>
            </a:r>
            <a:r>
              <a:rPr lang="en-US" sz="2000" dirty="0">
                <a:solidFill>
                  <a:srgbClr val="0000CC"/>
                </a:solidFill>
              </a:rPr>
              <a:t>Pakistan’, ‘Russia’, ‘Iran’, ‘Afghanistan</a:t>
            </a:r>
            <a:r>
              <a:rPr lang="en-US" sz="2000" dirty="0" smtClean="0">
                <a:solidFill>
                  <a:srgbClr val="0000CC"/>
                </a:solidFill>
              </a:rPr>
              <a:t>’])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  <a:tab pos="914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st2.pop()</a:t>
            </a:r>
          </a:p>
          <a:p>
            <a:pPr marL="914400">
              <a:tabLst>
                <a:tab pos="457200" algn="l"/>
                <a:tab pos="9144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4890" y="457200"/>
            <a:ext cx="768291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Types</a:t>
            </a: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[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Dictionary{}:</a:t>
            </a:r>
          </a:p>
          <a:p>
            <a:pPr>
              <a:tabLst>
                <a:tab pos="45720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b="1" i="1" dirty="0"/>
              <a:t>Python's dictionaries are kind of hash table type. They </a:t>
            </a:r>
            <a:r>
              <a:rPr lang="en-US" sz="2000" b="1" i="1" dirty="0" smtClean="0"/>
              <a:t>work </a:t>
            </a:r>
            <a:r>
              <a:rPr lang="en-US" sz="2000" b="1" i="1" dirty="0"/>
              <a:t>like </a:t>
            </a:r>
            <a:r>
              <a:rPr lang="en-US" sz="2000" b="1" i="1" dirty="0" smtClean="0"/>
              <a:t>	associative arrays and </a:t>
            </a:r>
            <a:r>
              <a:rPr lang="en-US" sz="2000" b="1" i="1" dirty="0"/>
              <a:t>consist of key-value </a:t>
            </a:r>
            <a:r>
              <a:rPr lang="en-US" sz="2000" b="1" i="1" dirty="0" smtClean="0"/>
              <a:t>pairs. 	 	Dictionaries </a:t>
            </a:r>
            <a:r>
              <a:rPr lang="en-US" sz="2000" b="1" i="1" dirty="0"/>
              <a:t>have </a:t>
            </a:r>
            <a:r>
              <a:rPr lang="en-US" sz="2000" b="1" i="1" dirty="0" smtClean="0"/>
              <a:t>no concept </a:t>
            </a:r>
            <a:r>
              <a:rPr lang="en-US" sz="2000" b="1" i="1" dirty="0"/>
              <a:t>of order among elements</a:t>
            </a:r>
            <a:r>
              <a:rPr lang="en-US" sz="2000" b="1" i="1" dirty="0" smtClean="0"/>
              <a:t>.</a:t>
            </a:r>
          </a:p>
          <a:p>
            <a:pPr marL="800100" indent="-342900">
              <a:buFont typeface="Wingdings" panose="05000000000000000000" pitchFamily="2" charset="2"/>
              <a:buChar char="v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Initialization:</a:t>
            </a:r>
            <a:r>
              <a:rPr lang="en-US" sz="2000" b="1" dirty="0" smtClean="0"/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</a:p>
          <a:p>
            <a:pPr marL="914400" indent="1588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dict1 </a:t>
            </a:r>
            <a:r>
              <a:rPr lang="en-US" sz="2000" dirty="0">
                <a:solidFill>
                  <a:srgbClr val="0000CC"/>
                </a:solidFill>
              </a:rPr>
              <a:t>= {'Name': 'Zara', 'Age': </a:t>
            </a:r>
            <a:r>
              <a:rPr lang="en-US" sz="2000" dirty="0" smtClean="0">
                <a:solidFill>
                  <a:srgbClr val="0000CC"/>
                </a:solidFill>
              </a:rPr>
              <a:t>17</a:t>
            </a:r>
            <a:r>
              <a:rPr lang="en-US" sz="2000" dirty="0">
                <a:solidFill>
                  <a:srgbClr val="0000CC"/>
                </a:solidFill>
              </a:rPr>
              <a:t>, 'Class': </a:t>
            </a:r>
            <a:r>
              <a:rPr lang="en-US" sz="2000" dirty="0" smtClean="0">
                <a:solidFill>
                  <a:srgbClr val="0000CC"/>
                </a:solidFill>
              </a:rPr>
              <a:t>'First Semester'}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dict1</a:t>
            </a:r>
            <a:r>
              <a:rPr lang="en-US" sz="2000" dirty="0">
                <a:solidFill>
                  <a:srgbClr val="0000CC"/>
                </a:solidFill>
              </a:rPr>
              <a:t>[‘Name’]=‘</a:t>
            </a:r>
            <a:r>
              <a:rPr lang="en-US" sz="2000" dirty="0" err="1">
                <a:solidFill>
                  <a:srgbClr val="0000CC"/>
                </a:solidFill>
              </a:rPr>
              <a:t>Zehra</a:t>
            </a:r>
            <a:r>
              <a:rPr lang="en-US" sz="2000" dirty="0" smtClean="0">
                <a:solidFill>
                  <a:srgbClr val="0000CC"/>
                </a:solidFill>
              </a:rPr>
              <a:t>’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dict1[‘Roll No’]=</a:t>
            </a:r>
            <a:r>
              <a:rPr lang="en-US" sz="2000" dirty="0" smtClean="0">
                <a:solidFill>
                  <a:srgbClr val="0000CC"/>
                </a:solidFill>
              </a:rPr>
              <a:t>25</a:t>
            </a:r>
            <a:endParaRPr lang="en-US" sz="2000" dirty="0">
              <a:solidFill>
                <a:srgbClr val="0000CC"/>
              </a:solidFill>
            </a:endParaRPr>
          </a:p>
          <a:p>
            <a:pPr marL="914400" lvl="1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dict2={}</a:t>
            </a:r>
          </a:p>
          <a:p>
            <a:pPr marL="800100" lvl="1" indent="-34290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Methods on </a:t>
            </a:r>
            <a:r>
              <a:rPr lang="en-US" sz="2000" b="1" dirty="0" smtClean="0">
                <a:solidFill>
                  <a:srgbClr val="006600"/>
                </a:solidFill>
              </a:rPr>
              <a:t>Dictionary:</a:t>
            </a:r>
            <a:endParaRPr lang="en-US" sz="2000" b="1" dirty="0">
              <a:solidFill>
                <a:srgbClr val="006600"/>
              </a:solidFill>
            </a:endParaRP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dict1.keys() </a:t>
            </a:r>
            <a:r>
              <a:rPr lang="en-US" sz="2000" dirty="0" smtClean="0">
                <a:solidFill>
                  <a:srgbClr val="0000CC"/>
                </a:solidFill>
              </a:rPr>
              <a:t>;  	dict1.values();  	dict1.items()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len</a:t>
            </a:r>
            <a:r>
              <a:rPr lang="en-US" sz="2000" dirty="0" smtClean="0">
                <a:solidFill>
                  <a:srgbClr val="0000CC"/>
                </a:solidFill>
              </a:rPr>
              <a:t>(dict1)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del(dict1[‘Name’])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dict2.update(dict1)      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dict2.clear()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err="1" smtClean="0">
                <a:solidFill>
                  <a:srgbClr val="0000CC"/>
                </a:solidFill>
              </a:rPr>
              <a:t>dictt</a:t>
            </a:r>
            <a:r>
              <a:rPr lang="en-US" sz="2000" dirty="0" smtClean="0">
                <a:solidFill>
                  <a:srgbClr val="0000CC"/>
                </a:solidFill>
              </a:rPr>
              <a:t>=zip(list1,list2)   ;   </a:t>
            </a:r>
            <a:r>
              <a:rPr lang="en-US" sz="2000" dirty="0" err="1" smtClean="0">
                <a:solidFill>
                  <a:srgbClr val="0000CC"/>
                </a:solidFill>
              </a:rPr>
              <a:t>dict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</a:rPr>
              <a:t>dictt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Clr>
                <a:srgbClr val="C00000"/>
              </a:buClr>
              <a:buFont typeface="Wingdings 2" panose="05020102010507070707" pitchFamily="18" charset="2"/>
              <a:buChar char="²"/>
              <a:tabLst>
                <a:tab pos="457200" algn="l"/>
              </a:tabLst>
            </a:pPr>
            <a:endParaRPr lang="en-US" sz="2000" dirty="0">
              <a:solidFill>
                <a:srgbClr val="0033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14662" y="2667000"/>
            <a:ext cx="5434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Arrays &amp; Matrices</a:t>
            </a:r>
          </a:p>
        </p:txBody>
      </p:sp>
    </p:spTree>
    <p:extLst>
      <p:ext uri="{BB962C8B-B14F-4D97-AF65-F5344CB8AC3E}">
        <p14:creationId xmlns:p14="http://schemas.microsoft.com/office/powerpoint/2010/main" val="3974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533400"/>
            <a:ext cx="7391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Arrays: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 starts with 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import </a:t>
            </a:r>
            <a:r>
              <a:rPr lang="en-US" dirty="0" err="1" smtClean="0">
                <a:solidFill>
                  <a:srgbClr val="0000CC"/>
                </a:solidFill>
              </a:rPr>
              <a:t>numpy</a:t>
            </a:r>
            <a:r>
              <a:rPr lang="en-US" dirty="0" smtClean="0">
                <a:solidFill>
                  <a:srgbClr val="0000CC"/>
                </a:solidFill>
              </a:rPr>
              <a:t> as np</a:t>
            </a:r>
          </a:p>
          <a:p>
            <a:pPr marL="285750" indent="-28575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Initialization: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a1 </a:t>
            </a:r>
            <a:r>
              <a:rPr lang="en-US" dirty="0">
                <a:solidFill>
                  <a:srgbClr val="0000CC"/>
                </a:solidFill>
              </a:rPr>
              <a:t>= 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 smtClean="0">
                <a:solidFill>
                  <a:srgbClr val="0000CC"/>
                </a:solidFill>
              </a:rPr>
              <a:t>([1</a:t>
            </a:r>
            <a:r>
              <a:rPr lang="en-US" dirty="0">
                <a:solidFill>
                  <a:srgbClr val="0000CC"/>
                </a:solidFill>
              </a:rPr>
              <a:t>, 2, </a:t>
            </a:r>
            <a:r>
              <a:rPr lang="en-US" dirty="0" smtClean="0">
                <a:solidFill>
                  <a:srgbClr val="0000CC"/>
                </a:solidFill>
              </a:rPr>
              <a:t>3, 4</a:t>
            </a:r>
            <a:r>
              <a:rPr lang="en-US" dirty="0">
                <a:solidFill>
                  <a:srgbClr val="0000CC"/>
                </a:solidFill>
              </a:rPr>
              <a:t>, 5, </a:t>
            </a:r>
            <a:r>
              <a:rPr lang="en-US" dirty="0" smtClean="0">
                <a:solidFill>
                  <a:srgbClr val="0000CC"/>
                </a:solidFill>
              </a:rPr>
              <a:t>6])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a2 = 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 smtClean="0">
                <a:solidFill>
                  <a:srgbClr val="0000CC"/>
                </a:solidFill>
              </a:rPr>
              <a:t>([[1,2,3,4],[5,6,7,8],[9,10,11,12]])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a3 = 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 smtClean="0">
                <a:solidFill>
                  <a:srgbClr val="0000CC"/>
                </a:solidFill>
              </a:rPr>
              <a:t>([</a:t>
            </a:r>
            <a:r>
              <a:rPr lang="en-US" dirty="0">
                <a:solidFill>
                  <a:srgbClr val="0000CC"/>
                </a:solidFill>
              </a:rPr>
              <a:t>1, 2, 3, 4, 5, 6</a:t>
            </a:r>
            <a:r>
              <a:rPr lang="en-US" dirty="0" smtClean="0">
                <a:solidFill>
                  <a:srgbClr val="0000CC"/>
                </a:solidFill>
              </a:rPr>
              <a:t>],np.int64)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5163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x=</a:t>
            </a:r>
            <a:r>
              <a:rPr lang="en-US" dirty="0" err="1">
                <a:solidFill>
                  <a:srgbClr val="0000CC"/>
                </a:solidFill>
              </a:rPr>
              <a:t>np.arange</a:t>
            </a:r>
            <a:r>
              <a:rPr lang="en-US" dirty="0">
                <a:solidFill>
                  <a:srgbClr val="0000CC"/>
                </a:solidFill>
              </a:rPr>
              <a:t>(20</a:t>
            </a:r>
            <a:r>
              <a:rPr lang="en-US" dirty="0" smtClean="0">
                <a:solidFill>
                  <a:srgbClr val="0000CC"/>
                </a:solidFill>
              </a:rPr>
              <a:t>);		v=</a:t>
            </a:r>
            <a:r>
              <a:rPr lang="en-US" dirty="0" err="1" smtClean="0">
                <a:solidFill>
                  <a:srgbClr val="0000CC"/>
                </a:solidFill>
              </a:rPr>
              <a:t>np.arange</a:t>
            </a:r>
            <a:r>
              <a:rPr lang="en-US" dirty="0" smtClean="0">
                <a:solidFill>
                  <a:srgbClr val="0000CC"/>
                </a:solidFill>
              </a:rPr>
              <a:t>(0</a:t>
            </a:r>
            <a:r>
              <a:rPr lang="en-US" dirty="0">
                <a:solidFill>
                  <a:srgbClr val="0000CC"/>
                </a:solidFill>
              </a:rPr>
              <a:t>, 5,0.1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5163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z=</a:t>
            </a:r>
            <a:r>
              <a:rPr lang="en-US" dirty="0" err="1">
                <a:solidFill>
                  <a:srgbClr val="0000CC"/>
                </a:solidFill>
              </a:rPr>
              <a:t>np.linspace</a:t>
            </a:r>
            <a:r>
              <a:rPr lang="en-US" dirty="0">
                <a:solidFill>
                  <a:srgbClr val="0000CC"/>
                </a:solidFill>
              </a:rPr>
              <a:t>(-5, 5, 21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0"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		</a:t>
            </a:r>
            <a:endParaRPr lang="en-US" dirty="0">
              <a:solidFill>
                <a:srgbClr val="0000CC"/>
              </a:solidFill>
            </a:endParaRPr>
          </a:p>
          <a:p>
            <a:pPr marL="342900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Built-in Array Creating Functions: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np.zeros</a:t>
            </a:r>
            <a:r>
              <a:rPr lang="en-US" dirty="0">
                <a:solidFill>
                  <a:srgbClr val="0000CC"/>
                </a:solidFill>
              </a:rPr>
              <a:t>((3, 4))	;	</a:t>
            </a:r>
            <a:r>
              <a:rPr lang="en-US" dirty="0" err="1">
                <a:solidFill>
                  <a:srgbClr val="0000CC"/>
                </a:solidFill>
              </a:rPr>
              <a:t>np.zeros</a:t>
            </a:r>
            <a:r>
              <a:rPr lang="en-US" dirty="0">
                <a:solidFill>
                  <a:srgbClr val="0000CC"/>
                </a:solidFill>
              </a:rPr>
              <a:t>((3, 4), </a:t>
            </a:r>
            <a:r>
              <a:rPr lang="en-US" dirty="0" err="1">
                <a:solidFill>
                  <a:srgbClr val="0000CC"/>
                </a:solidFill>
              </a:rPr>
              <a:t>dtype</a:t>
            </a:r>
            <a:r>
              <a:rPr lang="en-US" dirty="0">
                <a:solidFill>
                  <a:srgbClr val="0000CC"/>
                </a:solidFill>
              </a:rPr>
              <a:t>=</a:t>
            </a:r>
            <a:r>
              <a:rPr lang="en-US" dirty="0" err="1">
                <a:solidFill>
                  <a:srgbClr val="0000CC"/>
                </a:solidFill>
              </a:rPr>
              <a:t>np.float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np.ones</a:t>
            </a:r>
            <a:r>
              <a:rPr lang="en-US" dirty="0">
                <a:solidFill>
                  <a:srgbClr val="0000CC"/>
                </a:solidFill>
              </a:rPr>
              <a:t>((3, 2));		</a:t>
            </a:r>
            <a:r>
              <a:rPr lang="en-US" dirty="0" err="1">
                <a:solidFill>
                  <a:srgbClr val="0000CC"/>
                </a:solidFill>
              </a:rPr>
              <a:t>np.eye</a:t>
            </a:r>
            <a:r>
              <a:rPr lang="en-US" dirty="0">
                <a:solidFill>
                  <a:srgbClr val="0000CC"/>
                </a:solidFill>
              </a:rPr>
              <a:t>(3,3)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np.diag</a:t>
            </a:r>
            <a:r>
              <a:rPr lang="en-US" altLang="en-US" dirty="0">
                <a:solidFill>
                  <a:srgbClr val="0000CC"/>
                </a:solidFill>
              </a:rPr>
              <a:t>(a2) </a:t>
            </a:r>
            <a:endParaRPr lang="en-US" altLang="en-US" dirty="0" smtClean="0">
              <a:solidFill>
                <a:srgbClr val="0000CC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Determinant:</a:t>
            </a:r>
          </a:p>
          <a:p>
            <a:pPr marL="800100" lvl="2" indent="-342900">
              <a:buFont typeface="Wingdings" panose="05000000000000000000" pitchFamily="2" charset="2"/>
              <a:buChar char="q"/>
              <a:tabLst>
                <a:tab pos="285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np.linalg.det</a:t>
            </a:r>
            <a:r>
              <a:rPr lang="en-US" dirty="0">
                <a:solidFill>
                  <a:srgbClr val="0000CC"/>
                </a:solidFill>
              </a:rPr>
              <a:t>(a1)</a:t>
            </a:r>
          </a:p>
          <a:p>
            <a:pPr lvl="1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457200" lvl="2" indent="-457200">
              <a:tabLst>
                <a:tab pos="285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1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510600"/>
            <a:ext cx="7391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Arrays: 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import </a:t>
            </a:r>
            <a:r>
              <a:rPr lang="en-US" sz="2000" dirty="0" err="1" smtClean="0">
                <a:solidFill>
                  <a:srgbClr val="0000CC"/>
                </a:solidFill>
              </a:rPr>
              <a:t>numpy</a:t>
            </a:r>
            <a:r>
              <a:rPr lang="en-US" sz="2000" dirty="0" smtClean="0">
                <a:solidFill>
                  <a:srgbClr val="0000CC"/>
                </a:solidFill>
              </a:rPr>
              <a:t> as np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 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>
                <a:solidFill>
                  <a:srgbClr val="0000CC"/>
                </a:solidFill>
              </a:rPr>
              <a:t>np.array</a:t>
            </a:r>
            <a:r>
              <a:rPr lang="en-US" sz="2000" dirty="0" smtClean="0">
                <a:solidFill>
                  <a:srgbClr val="0000CC"/>
                </a:solidFill>
              </a:rPr>
              <a:t>([1,2,3,4,5,6,7,8,9,10,11,12])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a2 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>
                <a:solidFill>
                  <a:srgbClr val="0000CC"/>
                </a:solidFill>
              </a:rPr>
              <a:t>np.array</a:t>
            </a:r>
            <a:r>
              <a:rPr lang="en-US" sz="2000" dirty="0">
                <a:solidFill>
                  <a:srgbClr val="0000CC"/>
                </a:solidFill>
              </a:rPr>
              <a:t>([[1,2,3,4],[5,6,7,8],[9,10,11,12</a:t>
            </a:r>
            <a:r>
              <a:rPr lang="en-US" sz="2000" dirty="0" smtClean="0">
                <a:solidFill>
                  <a:srgbClr val="0000CC"/>
                </a:solidFill>
              </a:rPr>
              <a:t>]])</a:t>
            </a: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a3= </a:t>
            </a:r>
            <a:r>
              <a:rPr lang="en-US" sz="2000" dirty="0" err="1">
                <a:solidFill>
                  <a:srgbClr val="0000CC"/>
                </a:solidFill>
              </a:rPr>
              <a:t>np.array</a:t>
            </a:r>
            <a:r>
              <a:rPr lang="en-US" sz="2000" dirty="0" smtClean="0">
                <a:solidFill>
                  <a:srgbClr val="0000CC"/>
                </a:solidFill>
              </a:rPr>
              <a:t>([[0,0,0,0],[1,1,1,1],[2,2,2,2]])</a:t>
            </a: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altLang="en-US" sz="2000" dirty="0">
                <a:solidFill>
                  <a:srgbClr val="0000CC"/>
                </a:solidFill>
              </a:rPr>
              <a:t>a</a:t>
            </a:r>
            <a:r>
              <a:rPr lang="en-US" altLang="en-US" sz="2000" dirty="0" smtClean="0">
                <a:solidFill>
                  <a:srgbClr val="0000CC"/>
                </a:solidFill>
              </a:rPr>
              <a:t>4=</a:t>
            </a:r>
            <a:r>
              <a:rPr lang="en-US" altLang="en-US" sz="2000" dirty="0" err="1" smtClean="0">
                <a:solidFill>
                  <a:srgbClr val="0000CC"/>
                </a:solidFill>
              </a:rPr>
              <a:t>np.random.rand</a:t>
            </a:r>
            <a:r>
              <a:rPr lang="en-US" altLang="en-US" sz="2000" dirty="0" smtClean="0">
                <a:solidFill>
                  <a:srgbClr val="0000CC"/>
                </a:solidFill>
              </a:rPr>
              <a:t>(3,2</a:t>
            </a:r>
            <a:r>
              <a:rPr lang="en-US" altLang="en-US" sz="2000" dirty="0">
                <a:solidFill>
                  <a:srgbClr val="0000CC"/>
                </a:solidFill>
              </a:rPr>
              <a:t>);		</a:t>
            </a:r>
            <a:r>
              <a:rPr lang="en-US" altLang="en-US" sz="2000" dirty="0" smtClean="0">
                <a:solidFill>
                  <a:srgbClr val="0000CC"/>
                </a:solidFill>
              </a:rPr>
              <a:t>a5=</a:t>
            </a:r>
            <a:r>
              <a:rPr lang="en-US" altLang="en-US" sz="2000" dirty="0" err="1" smtClean="0">
                <a:solidFill>
                  <a:srgbClr val="0000CC"/>
                </a:solidFill>
              </a:rPr>
              <a:t>np.random.randint</a:t>
            </a:r>
            <a:r>
              <a:rPr lang="en-US" altLang="en-US" sz="2000" dirty="0" smtClean="0">
                <a:solidFill>
                  <a:srgbClr val="0000CC"/>
                </a:solidFill>
              </a:rPr>
              <a:t>(0</a:t>
            </a:r>
            <a:r>
              <a:rPr lang="en-US" altLang="en-US" sz="2000" dirty="0">
                <a:solidFill>
                  <a:srgbClr val="0000CC"/>
                </a:solidFill>
              </a:rPr>
              <a:t>, 20, 15)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285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b="1" dirty="0" err="1">
                <a:solidFill>
                  <a:srgbClr val="006600"/>
                </a:solidFill>
              </a:rPr>
              <a:t>Operaions</a:t>
            </a:r>
            <a:r>
              <a:rPr lang="en-US" b="1" dirty="0">
                <a:solidFill>
                  <a:srgbClr val="006600"/>
                </a:solidFill>
              </a:rPr>
              <a:t> on Arrays: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y=a2.T;</a:t>
            </a: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		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a2+3; 			a2*5;			a4=[[0]*10]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err="1" smtClean="0">
                <a:solidFill>
                  <a:srgbClr val="0000CC"/>
                </a:solidFill>
              </a:rPr>
              <a:t>a.clip</a:t>
            </a:r>
            <a:r>
              <a:rPr lang="en-US" sz="2000" dirty="0" smtClean="0">
                <a:solidFill>
                  <a:srgbClr val="0000CC"/>
                </a:solidFill>
              </a:rPr>
              <a:t>(4,9);		</a:t>
            </a:r>
            <a:r>
              <a:rPr lang="en-US" sz="2000" dirty="0" err="1" smtClean="0">
                <a:solidFill>
                  <a:srgbClr val="0000CC"/>
                </a:solidFill>
              </a:rPr>
              <a:t>np.split</a:t>
            </a:r>
            <a:r>
              <a:rPr lang="en-US" sz="2000" dirty="0" smtClean="0">
                <a:solidFill>
                  <a:srgbClr val="0000CC"/>
                </a:solidFill>
              </a:rPr>
              <a:t>(a,4)</a:t>
            </a:r>
          </a:p>
          <a:p>
            <a:pPr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</a:t>
            </a: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285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b="1" dirty="0">
                <a:solidFill>
                  <a:srgbClr val="006600"/>
                </a:solidFill>
              </a:rPr>
              <a:t>Stacking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a2.flatten(); 			</a:t>
            </a:r>
            <a:r>
              <a:rPr lang="en-US" sz="2000" dirty="0" err="1" smtClean="0">
                <a:solidFill>
                  <a:srgbClr val="0000CC"/>
                </a:solidFill>
              </a:rPr>
              <a:t>np.ravel</a:t>
            </a:r>
            <a:r>
              <a:rPr lang="en-US" sz="2000" dirty="0" smtClean="0">
                <a:solidFill>
                  <a:srgbClr val="0000CC"/>
                </a:solidFill>
              </a:rPr>
              <a:t>(a2)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</a:t>
            </a:r>
            <a:r>
              <a:rPr lang="en-US" sz="2000" dirty="0" smtClean="0">
                <a:solidFill>
                  <a:srgbClr val="0000CC"/>
                </a:solidFill>
              </a:rPr>
              <a:t>4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 smtClean="0">
                <a:solidFill>
                  <a:srgbClr val="0000CC"/>
                </a:solidFill>
              </a:rPr>
              <a:t>np.stack</a:t>
            </a:r>
            <a:r>
              <a:rPr lang="en-US" sz="2000" dirty="0">
                <a:solidFill>
                  <a:srgbClr val="0000CC"/>
                </a:solidFill>
              </a:rPr>
              <a:t>((</a:t>
            </a:r>
            <a:r>
              <a:rPr lang="en-US" sz="2000" dirty="0" smtClean="0">
                <a:solidFill>
                  <a:srgbClr val="0000CC"/>
                </a:solidFill>
              </a:rPr>
              <a:t>a2,a3),1);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a5= </a:t>
            </a:r>
            <a:r>
              <a:rPr lang="en-US" sz="2000" dirty="0" err="1" smtClean="0">
                <a:solidFill>
                  <a:srgbClr val="0000CC"/>
                </a:solidFill>
              </a:rPr>
              <a:t>np.hstack</a:t>
            </a:r>
            <a:r>
              <a:rPr lang="en-US" sz="2000" dirty="0">
                <a:solidFill>
                  <a:srgbClr val="0000CC"/>
                </a:solidFill>
              </a:rPr>
              <a:t>((</a:t>
            </a:r>
            <a:r>
              <a:rPr lang="en-US" sz="2000" dirty="0" smtClean="0">
                <a:solidFill>
                  <a:srgbClr val="0000CC"/>
                </a:solidFill>
              </a:rPr>
              <a:t>a2,a3)); </a:t>
            </a:r>
            <a:endParaRPr lang="en-US" sz="2000" dirty="0">
              <a:solidFill>
                <a:srgbClr val="0000CC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a6= </a:t>
            </a:r>
            <a:r>
              <a:rPr lang="en-US" sz="2000" dirty="0" err="1" smtClean="0">
                <a:solidFill>
                  <a:srgbClr val="0000CC"/>
                </a:solidFill>
              </a:rPr>
              <a:t>np.vstack</a:t>
            </a:r>
            <a:r>
              <a:rPr lang="en-US" sz="2000" dirty="0">
                <a:solidFill>
                  <a:srgbClr val="0000CC"/>
                </a:solidFill>
              </a:rPr>
              <a:t>((</a:t>
            </a:r>
            <a:r>
              <a:rPr lang="en-US" sz="2000" dirty="0" smtClean="0">
                <a:solidFill>
                  <a:srgbClr val="0000CC"/>
                </a:solidFill>
              </a:rPr>
              <a:t>a2,a3)); </a:t>
            </a:r>
          </a:p>
        </p:txBody>
      </p:sp>
    </p:spTree>
    <p:extLst>
      <p:ext uri="{BB962C8B-B14F-4D97-AF65-F5344CB8AC3E}">
        <p14:creationId xmlns:p14="http://schemas.microsoft.com/office/powerpoint/2010/main" val="398706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539889"/>
            <a:ext cx="75274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Matrices:</a:t>
            </a:r>
          </a:p>
          <a:p>
            <a:pPr marL="342900" lvl="2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How to create Matrices: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m=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>
                <a:solidFill>
                  <a:srgbClr val="0000CC"/>
                </a:solidFill>
              </a:rPr>
              <a:t>([1,2,3,5,4,8,0,1,7</a:t>
            </a:r>
            <a:r>
              <a:rPr lang="en-US" dirty="0" smtClean="0">
                <a:solidFill>
                  <a:srgbClr val="0000CC"/>
                </a:solidFill>
              </a:rPr>
              <a:t>]).reshape(3,3)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mat1=</a:t>
            </a:r>
            <a:r>
              <a:rPr lang="en-US" dirty="0" err="1" smtClean="0">
                <a:solidFill>
                  <a:srgbClr val="0000CC"/>
                </a:solidFill>
              </a:rPr>
              <a:t>np.matrix</a:t>
            </a:r>
            <a:r>
              <a:rPr lang="en-US" dirty="0" smtClean="0">
                <a:solidFill>
                  <a:srgbClr val="0000CC"/>
                </a:solidFill>
              </a:rPr>
              <a:t>(m);	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mat1=</a:t>
            </a:r>
            <a:r>
              <a:rPr lang="en-US" dirty="0" err="1" smtClean="0">
                <a:solidFill>
                  <a:srgbClr val="0000CC"/>
                </a:solidFill>
              </a:rPr>
              <a:t>np.mat</a:t>
            </a:r>
            <a:r>
              <a:rPr lang="en-US" dirty="0" smtClean="0">
                <a:solidFill>
                  <a:srgbClr val="0000CC"/>
                </a:solidFill>
              </a:rPr>
              <a:t>(m)</a:t>
            </a:r>
            <a:endParaRPr lang="pt-BR" dirty="0">
              <a:solidFill>
                <a:srgbClr val="0000CC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fr-FR" dirty="0">
                <a:solidFill>
                  <a:srgbClr val="0000CC"/>
                </a:solidFill>
              </a:rPr>
              <a:t>mat3=</a:t>
            </a:r>
            <a:r>
              <a:rPr lang="fr-FR" dirty="0" err="1">
                <a:solidFill>
                  <a:srgbClr val="0000CC"/>
                </a:solidFill>
              </a:rPr>
              <a:t>np.matrix</a:t>
            </a:r>
            <a:r>
              <a:rPr lang="fr-FR" dirty="0">
                <a:solidFill>
                  <a:srgbClr val="0000CC"/>
                </a:solidFill>
              </a:rPr>
              <a:t>([[2, 0, 1],[ 1, 4, 3],[5, 2, 0</a:t>
            </a:r>
            <a:r>
              <a:rPr lang="fr-FR" dirty="0" smtClean="0">
                <a:solidFill>
                  <a:srgbClr val="0000CC"/>
                </a:solidFill>
              </a:rPr>
              <a:t>]])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fr-FR" dirty="0">
                <a:solidFill>
                  <a:srgbClr val="0000CC"/>
                </a:solidFill>
              </a:rPr>
              <a:t> </a:t>
            </a:r>
            <a:r>
              <a:rPr lang="fr-FR" dirty="0" smtClean="0">
                <a:solidFill>
                  <a:srgbClr val="0000CC"/>
                </a:solidFill>
              </a:rPr>
              <a:t>mat4=mat3+mat3*1.j;	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mat4.imag; 		 mat4.real</a:t>
            </a:r>
            <a:endParaRPr lang="fr-FR" dirty="0" smtClean="0">
              <a:solidFill>
                <a:srgbClr val="0000CC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fr-FR" dirty="0">
                <a:solidFill>
                  <a:srgbClr val="0000CC"/>
                </a:solidFill>
              </a:rPr>
              <a:t> </a:t>
            </a:r>
            <a:r>
              <a:rPr lang="fr-FR" dirty="0" smtClean="0">
                <a:solidFill>
                  <a:srgbClr val="0000CC"/>
                </a:solidFill>
              </a:rPr>
              <a:t>mat5=</a:t>
            </a:r>
            <a:r>
              <a:rPr lang="fr-FR" dirty="0" err="1" smtClean="0">
                <a:solidFill>
                  <a:srgbClr val="0000CC"/>
                </a:solidFill>
              </a:rPr>
              <a:t>np.complex</a:t>
            </a:r>
            <a:r>
              <a:rPr lang="fr-FR" dirty="0" smtClean="0">
                <a:solidFill>
                  <a:srgbClr val="0000CC"/>
                </a:solidFill>
              </a:rPr>
              <a:t>(mat3)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fr-FR" dirty="0" smtClean="0">
              <a:solidFill>
                <a:srgbClr val="0000CC"/>
              </a:solidFill>
            </a:endParaRPr>
          </a:p>
          <a:p>
            <a:pPr marL="342900" lvl="3" indent="-34290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fr-FR" sz="2000" b="1" dirty="0">
                <a:solidFill>
                  <a:srgbClr val="006600"/>
                </a:solidFill>
              </a:rPr>
              <a:t>Operations on Matrices:</a:t>
            </a:r>
            <a:r>
              <a:rPr lang="en-US" dirty="0" smtClean="0">
                <a:solidFill>
                  <a:srgbClr val="0000CC"/>
                </a:solidFill>
              </a:rPr>
              <a:t>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mat3.I			</a:t>
            </a:r>
            <a:r>
              <a:rPr lang="en-US" dirty="0" smtClean="0">
                <a:solidFill>
                  <a:srgbClr val="006600"/>
                </a:solidFill>
              </a:rPr>
              <a:t>#Inverse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mat3.T			</a:t>
            </a:r>
            <a:r>
              <a:rPr lang="en-US" dirty="0" smtClean="0">
                <a:solidFill>
                  <a:srgbClr val="006600"/>
                </a:solidFill>
              </a:rPr>
              <a:t>#Transpose</a:t>
            </a:r>
            <a:endParaRPr lang="en-US" dirty="0">
              <a:solidFill>
                <a:srgbClr val="006600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mat3.H		</a:t>
            </a:r>
            <a:r>
              <a:rPr lang="en-US" dirty="0" smtClean="0">
                <a:solidFill>
                  <a:srgbClr val="006600"/>
                </a:solidFill>
              </a:rPr>
              <a:t>#Hermitian Transpose</a:t>
            </a:r>
            <a:endParaRPr lang="en-US" dirty="0">
              <a:solidFill>
                <a:srgbClr val="006600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mat3.A		</a:t>
            </a:r>
            <a:r>
              <a:rPr lang="en-US" dirty="0" smtClean="0">
                <a:solidFill>
                  <a:srgbClr val="006600"/>
                </a:solidFill>
              </a:rPr>
              <a:t>#Array Object</a:t>
            </a:r>
            <a:endParaRPr lang="en-US" dirty="0">
              <a:solidFill>
                <a:srgbClr val="006600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mat3.A1		</a:t>
            </a:r>
            <a:r>
              <a:rPr lang="en-US" dirty="0" smtClean="0">
                <a:solidFill>
                  <a:srgbClr val="006600"/>
                </a:solidFill>
              </a:rPr>
              <a:t>#Flattened Array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mat1+mat3;		mat1+5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mat1*mat3;		mat1*5	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mat1**3</a:t>
            </a:r>
          </a:p>
        </p:txBody>
      </p:sp>
    </p:spTree>
    <p:extLst>
      <p:ext uri="{BB962C8B-B14F-4D97-AF65-F5344CB8AC3E}">
        <p14:creationId xmlns:p14="http://schemas.microsoft.com/office/powerpoint/2010/main" val="75919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z="1100" smtClean="0"/>
              <a:pPr/>
              <a:t>2</a:t>
            </a:fld>
            <a:endParaRPr lang="en-US" sz="1100" dirty="0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671176" y="2505670"/>
            <a:ext cx="3850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Introduction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05041" y="3657600"/>
            <a:ext cx="2903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Built-in Data Types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9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559237"/>
            <a:ext cx="752749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Matrices:</a:t>
            </a:r>
          </a:p>
          <a:p>
            <a:pPr marL="0" lvl="2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US" sz="12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2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More Operations and Linear Algebra: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fr-FR" dirty="0" smtClean="0">
                <a:solidFill>
                  <a:srgbClr val="0000CC"/>
                </a:solidFill>
              </a:rPr>
              <a:t>mat1=</a:t>
            </a:r>
            <a:r>
              <a:rPr lang="fr-FR" dirty="0" err="1" smtClean="0">
                <a:solidFill>
                  <a:srgbClr val="0000CC"/>
                </a:solidFill>
              </a:rPr>
              <a:t>np.matrix</a:t>
            </a:r>
            <a:r>
              <a:rPr lang="fr-FR" dirty="0">
                <a:solidFill>
                  <a:srgbClr val="0000CC"/>
                </a:solidFill>
              </a:rPr>
              <a:t>([[2, 0, 1],[ 1, 4, </a:t>
            </a:r>
            <a:r>
              <a:rPr lang="fr-FR" dirty="0" smtClean="0">
                <a:solidFill>
                  <a:srgbClr val="0000CC"/>
                </a:solidFill>
              </a:rPr>
              <a:t>6],[</a:t>
            </a:r>
            <a:r>
              <a:rPr lang="fr-FR" dirty="0">
                <a:solidFill>
                  <a:srgbClr val="0000CC"/>
                </a:solidFill>
              </a:rPr>
              <a:t>5, 2, 0</a:t>
            </a:r>
            <a:r>
              <a:rPr lang="fr-FR" dirty="0" smtClean="0">
                <a:solidFill>
                  <a:srgbClr val="0000CC"/>
                </a:solidFill>
              </a:rPr>
              <a:t>]])</a:t>
            </a:r>
            <a:r>
              <a:rPr lang="en-US" dirty="0" smtClean="0">
                <a:solidFill>
                  <a:srgbClr val="0000CC"/>
                </a:solidFill>
              </a:rPr>
              <a:t>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mat1.ndim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np.linalg.matrix_rank</a:t>
            </a:r>
            <a:r>
              <a:rPr lang="en-US" dirty="0">
                <a:solidFill>
                  <a:srgbClr val="0000CC"/>
                </a:solidFill>
              </a:rPr>
              <a:t>(mat1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 mat1.clip(min, max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457200" lvl="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342900" lvl="2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Determinant</a:t>
            </a:r>
            <a:r>
              <a:rPr lang="en-US" sz="2000" b="1" dirty="0">
                <a:solidFill>
                  <a:srgbClr val="006600"/>
                </a:solidFill>
              </a:rPr>
              <a:t>, </a:t>
            </a:r>
            <a:r>
              <a:rPr lang="en-US" sz="2000" b="1" dirty="0" smtClean="0">
                <a:solidFill>
                  <a:srgbClr val="006600"/>
                </a:solidFill>
              </a:rPr>
              <a:t>Rank, Eigen Values and Eigen Vectors</a:t>
            </a:r>
            <a:endParaRPr lang="en-US" sz="2000" b="1" dirty="0">
              <a:solidFill>
                <a:srgbClr val="006600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pt-BR" dirty="0" smtClean="0">
                <a:solidFill>
                  <a:srgbClr val="0000CC"/>
                </a:solidFill>
              </a:rPr>
              <a:t> np.linalg.det(mat1)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pt-BR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np.linalg.matrix_rank</a:t>
            </a:r>
            <a:r>
              <a:rPr lang="en-US" dirty="0">
                <a:solidFill>
                  <a:srgbClr val="0000CC"/>
                </a:solidFill>
              </a:rPr>
              <a:t>(mat1); </a:t>
            </a:r>
            <a:r>
              <a:rPr lang="pt-BR" dirty="0" smtClean="0">
                <a:solidFill>
                  <a:srgbClr val="0000CC"/>
                </a:solidFill>
              </a:rPr>
              <a:t>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pt-BR" dirty="0" smtClean="0">
                <a:solidFill>
                  <a:srgbClr val="0000CC"/>
                </a:solidFill>
              </a:rPr>
              <a:t> w,v=np.linalg.eig(mat1)</a:t>
            </a:r>
          </a:p>
        </p:txBody>
      </p:sp>
    </p:spTree>
    <p:extLst>
      <p:ext uri="{BB962C8B-B14F-4D97-AF65-F5344CB8AC3E}">
        <p14:creationId xmlns:p14="http://schemas.microsoft.com/office/powerpoint/2010/main" val="107119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"/>
            <a:ext cx="7848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</a:p>
          <a:p>
            <a:pPr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285750" algn="l"/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Slicing &amp; Manipulation: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a1[2];			a2[1,2];		a1[:];			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a1[:-2];		</a:t>
            </a:r>
            <a:r>
              <a:rPr lang="en-US" sz="2000" dirty="0" smtClean="0">
                <a:solidFill>
                  <a:srgbClr val="0000CC"/>
                </a:solidFill>
              </a:rPr>
              <a:t>	a4 </a:t>
            </a:r>
            <a:r>
              <a:rPr lang="en-US" sz="2000" dirty="0">
                <a:solidFill>
                  <a:srgbClr val="0000CC"/>
                </a:solidFill>
              </a:rPr>
              <a:t>= a2;		a2[:,1];		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a2[0:2,1:3]; 	</a:t>
            </a:r>
            <a:r>
              <a:rPr lang="en-US" sz="2000" dirty="0" smtClean="0">
                <a:solidFill>
                  <a:srgbClr val="0000CC"/>
                </a:solidFill>
              </a:rPr>
              <a:t>	a1</a:t>
            </a:r>
            <a:r>
              <a:rPr lang="en-US" sz="2000" dirty="0">
                <a:solidFill>
                  <a:srgbClr val="0000CC"/>
                </a:solidFill>
              </a:rPr>
              <a:t>[-2:];		a2[::2]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m1[1,2]=</a:t>
            </a:r>
            <a:r>
              <a:rPr lang="en-US" sz="2000" dirty="0" smtClean="0">
                <a:solidFill>
                  <a:srgbClr val="0000CC"/>
                </a:solidFill>
              </a:rPr>
              <a:t>6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d</a:t>
            </a:r>
            <a:r>
              <a:rPr lang="en-US" sz="2000" dirty="0" smtClean="0">
                <a:solidFill>
                  <a:srgbClr val="0000CC"/>
                </a:solidFill>
              </a:rPr>
              <a:t>=</a:t>
            </a:r>
            <a:r>
              <a:rPr lang="en-US" sz="2000" dirty="0" err="1" smtClean="0">
                <a:solidFill>
                  <a:srgbClr val="0000CC"/>
                </a:solidFill>
              </a:rPr>
              <a:t>np.diag</a:t>
            </a:r>
            <a:r>
              <a:rPr lang="en-US" sz="2000" dirty="0" smtClean="0">
                <a:solidFill>
                  <a:srgbClr val="0000CC"/>
                </a:solidFill>
              </a:rPr>
              <a:t>(m);		</a:t>
            </a:r>
            <a:r>
              <a:rPr lang="en-US" sz="2000" dirty="0" err="1" smtClean="0">
                <a:solidFill>
                  <a:srgbClr val="0000CC"/>
                </a:solidFill>
              </a:rPr>
              <a:t>np.diag</a:t>
            </a:r>
            <a:r>
              <a:rPr lang="en-US" sz="2000" dirty="0" smtClean="0">
                <a:solidFill>
                  <a:srgbClr val="0000CC"/>
                </a:solidFill>
              </a:rPr>
              <a:t>(d)</a:t>
            </a:r>
          </a:p>
          <a:p>
            <a:pPr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Information: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type(a1);		type(a2[0,2]);		a2.dtype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a2.size;		</a:t>
            </a:r>
            <a:r>
              <a:rPr lang="en-US" sz="2000" dirty="0" err="1">
                <a:solidFill>
                  <a:srgbClr val="0000CC"/>
                </a:solidFill>
              </a:rPr>
              <a:t>len</a:t>
            </a:r>
            <a:r>
              <a:rPr lang="en-US" sz="2000" dirty="0">
                <a:solidFill>
                  <a:srgbClr val="0000CC"/>
                </a:solidFill>
              </a:rPr>
              <a:t>(a2);	 		</a:t>
            </a:r>
            <a:r>
              <a:rPr lang="en-US" sz="2000" dirty="0" smtClean="0">
                <a:solidFill>
                  <a:srgbClr val="0000CC"/>
                </a:solidFill>
              </a:rPr>
              <a:t>	a2.shape</a:t>
            </a:r>
          </a:p>
          <a:p>
            <a:pPr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lvl="1" indent="-4572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Type </a:t>
            </a:r>
            <a:r>
              <a:rPr lang="en-US" sz="2000" b="1" dirty="0">
                <a:solidFill>
                  <a:srgbClr val="006600"/>
                </a:solidFill>
              </a:rPr>
              <a:t>Casting: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>
                <a:solidFill>
                  <a:srgbClr val="0000CC"/>
                </a:solidFill>
              </a:rPr>
              <a:t>	</a:t>
            </a:r>
            <a:r>
              <a:rPr lang="en-US" dirty="0" err="1">
                <a:solidFill>
                  <a:srgbClr val="0000CC"/>
                </a:solidFill>
              </a:rPr>
              <a:t>int</a:t>
            </a:r>
            <a:r>
              <a:rPr lang="en-US" dirty="0">
                <a:solidFill>
                  <a:srgbClr val="0000CC"/>
                </a:solidFill>
              </a:rPr>
              <a:t>(Year)	;	 float(Year);	 complex(Year)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x=450;	s=</a:t>
            </a:r>
            <a:r>
              <a:rPr lang="en-US" dirty="0" err="1">
                <a:solidFill>
                  <a:srgbClr val="0000CC"/>
                </a:solidFill>
              </a:rPr>
              <a:t>str</a:t>
            </a:r>
            <a:r>
              <a:rPr lang="en-US" dirty="0">
                <a:solidFill>
                  <a:srgbClr val="0000CC"/>
                </a:solidFill>
              </a:rPr>
              <a:t>(x)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</a:p>
          <a:p>
            <a:pPr marL="746125">
              <a:tabLst>
                <a:tab pos="342900" algn="l"/>
                <a:tab pos="801688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   		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685800" lvl="2" indent="-341313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342900" algn="l"/>
              </a:tabLst>
            </a:pP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6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"/>
            <a:ext cx="77724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</a:p>
          <a:p>
            <a:pPr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 indent="-4572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Type Casting: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>
                <a:solidFill>
                  <a:srgbClr val="0000CC"/>
                </a:solidFill>
              </a:rPr>
              <a:t>	</a:t>
            </a:r>
            <a:r>
              <a:rPr lang="en-US" dirty="0" smtClean="0">
                <a:solidFill>
                  <a:srgbClr val="0000CC"/>
                </a:solidFill>
              </a:rPr>
              <a:t>np.int32(y)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np.int64(y)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np.float64(y)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complex(y)</a:t>
            </a:r>
            <a:endParaRPr lang="en-US" dirty="0">
              <a:solidFill>
                <a:srgbClr val="0000CC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x=450;	s=</a:t>
            </a:r>
            <a:r>
              <a:rPr lang="en-US" dirty="0" err="1">
                <a:solidFill>
                  <a:srgbClr val="0000CC"/>
                </a:solidFill>
              </a:rPr>
              <a:t>str</a:t>
            </a:r>
            <a:r>
              <a:rPr lang="en-US" dirty="0">
                <a:solidFill>
                  <a:srgbClr val="0000CC"/>
                </a:solidFill>
              </a:rPr>
              <a:t>(x)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indent="344488"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630237" lvl="2" indent="-285750">
              <a:buFont typeface="Wingdings" panose="05000000000000000000" pitchFamily="2" charset="2"/>
              <a:buChar char="v"/>
              <a:tabLst>
                <a:tab pos="461963" algn="l"/>
                <a:tab pos="628650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Type Query: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type(a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</a:p>
          <a:p>
            <a:pPr marL="685800" lvl="2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</a:t>
            </a:r>
            <a:endParaRPr lang="en-US" sz="2000" dirty="0">
              <a:solidFill>
                <a:srgbClr val="0000CC"/>
              </a:solidFill>
            </a:endParaRPr>
          </a:p>
          <a:p>
            <a:pPr marL="630237" lvl="2" indent="-285750">
              <a:buFont typeface="Wingdings" panose="05000000000000000000" pitchFamily="2" charset="2"/>
              <a:buChar char="v"/>
              <a:tabLst>
                <a:tab pos="461963" algn="l"/>
                <a:tab pos="628650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Deletion of identifiers from memory: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del a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del z,  </a:t>
            </a:r>
            <a:r>
              <a:rPr lang="en-US" sz="2000" dirty="0" smtClean="0">
                <a:solidFill>
                  <a:srgbClr val="0000CC"/>
                </a:solidFill>
              </a:rPr>
              <a:t>c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%reset</a:t>
            </a:r>
          </a:p>
          <a:p>
            <a:pPr marL="685800" lvl="2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rgbClr val="0000CC"/>
                </a:solidFill>
              </a:rPr>
              <a:t>	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5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"/>
            <a:ext cx="760095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</a:t>
            </a:r>
          </a:p>
          <a:p>
            <a:pPr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import  numpy  as  np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a2 = </a:t>
            </a:r>
            <a:r>
              <a:rPr lang="en-US" dirty="0" err="1">
                <a:solidFill>
                  <a:srgbClr val="0000CC"/>
                </a:solidFill>
              </a:rPr>
              <a:t>np.array</a:t>
            </a:r>
            <a:r>
              <a:rPr lang="en-US" dirty="0">
                <a:solidFill>
                  <a:srgbClr val="0000CC"/>
                </a:solidFill>
              </a:rPr>
              <a:t>([[1,2,3,4],[5,6,7,8],[9,10,11,12]])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a1=</a:t>
            </a:r>
            <a:r>
              <a:rPr lang="en-US" dirty="0" err="1">
                <a:solidFill>
                  <a:srgbClr val="0000CC"/>
                </a:solidFill>
              </a:rPr>
              <a:t>np.array</a:t>
            </a:r>
            <a:r>
              <a:rPr lang="en-US" dirty="0">
                <a:solidFill>
                  <a:srgbClr val="0000CC"/>
                </a:solidFill>
              </a:rPr>
              <a:t>([13,14,15,16</a:t>
            </a:r>
            <a:r>
              <a:rPr lang="en-US" dirty="0" smtClean="0">
                <a:solidFill>
                  <a:srgbClr val="0000CC"/>
                </a:solidFill>
              </a:rPr>
              <a:t>])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342900" lvl="1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Mathematical and Statistical Methods:</a:t>
            </a:r>
          </a:p>
          <a:p>
            <a:pPr marL="796925" lvl="1" indent="-33496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a2.sum();	 		a2.sum(axis=0);		a2.sum(axis=1)</a:t>
            </a:r>
          </a:p>
          <a:p>
            <a:pPr marL="796925" lvl="1" indent="-33496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a5=a2.max() ;		a6=a2.min(1);			</a:t>
            </a:r>
            <a:endParaRPr lang="en-US" dirty="0" smtClean="0">
              <a:solidFill>
                <a:srgbClr val="0000CC"/>
              </a:solidFill>
            </a:endParaRPr>
          </a:p>
          <a:p>
            <a:pPr marL="796925" lvl="1" indent="-33496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a2.ptp(0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a2.mean(0) ;		a2.std(1)	;			a2.var();	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np.median</a:t>
            </a:r>
            <a:r>
              <a:rPr lang="en-US" dirty="0">
                <a:solidFill>
                  <a:srgbClr val="0000CC"/>
                </a:solidFill>
              </a:rPr>
              <a:t>(a2);		</a:t>
            </a:r>
            <a:r>
              <a:rPr lang="en-US" dirty="0" err="1">
                <a:solidFill>
                  <a:srgbClr val="0000CC"/>
                </a:solidFill>
              </a:rPr>
              <a:t>np.median</a:t>
            </a:r>
            <a:r>
              <a:rPr lang="en-US" dirty="0">
                <a:solidFill>
                  <a:srgbClr val="0000CC"/>
                </a:solidFill>
              </a:rPr>
              <a:t>(a2,0);		</a:t>
            </a:r>
            <a:r>
              <a:rPr lang="en-US" dirty="0" err="1">
                <a:solidFill>
                  <a:srgbClr val="0000CC"/>
                </a:solidFill>
              </a:rPr>
              <a:t>np.median</a:t>
            </a:r>
            <a:r>
              <a:rPr lang="en-US" dirty="0">
                <a:solidFill>
                  <a:srgbClr val="0000CC"/>
                </a:solidFill>
              </a:rPr>
              <a:t>(a2,1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x=</a:t>
            </a:r>
            <a:r>
              <a:rPr lang="en-US" dirty="0" err="1" smtClean="0">
                <a:solidFill>
                  <a:srgbClr val="0000CC"/>
                </a:solidFill>
              </a:rPr>
              <a:t>scipy.stats.mode</a:t>
            </a:r>
            <a:r>
              <a:rPr lang="en-US" dirty="0" smtClean="0">
                <a:solidFill>
                  <a:srgbClr val="0000CC"/>
                </a:solidFill>
              </a:rPr>
              <a:t>(a)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x=</a:t>
            </a:r>
            <a:r>
              <a:rPr lang="en-US" dirty="0" err="1" smtClean="0">
                <a:solidFill>
                  <a:srgbClr val="0000CC"/>
                </a:solidFill>
              </a:rPr>
              <a:t>np.cov</a:t>
            </a:r>
            <a:r>
              <a:rPr lang="en-US" dirty="0" smtClean="0">
                <a:solidFill>
                  <a:srgbClr val="0000CC"/>
                </a:solidFill>
              </a:rPr>
              <a:t>(a)</a:t>
            </a:r>
            <a:endParaRPr lang="en-US" dirty="0">
              <a:solidFill>
                <a:srgbClr val="0000CC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altLang="en-US" dirty="0" err="1">
                <a:solidFill>
                  <a:srgbClr val="0000CC"/>
                </a:solidFill>
              </a:rPr>
              <a:t>np.random.rand</a:t>
            </a:r>
            <a:r>
              <a:rPr lang="en-US" altLang="en-US" dirty="0">
                <a:solidFill>
                  <a:srgbClr val="0000CC"/>
                </a:solidFill>
              </a:rPr>
              <a:t>(3,2);		</a:t>
            </a:r>
            <a:r>
              <a:rPr lang="en-US" altLang="en-US" dirty="0" err="1">
                <a:solidFill>
                  <a:srgbClr val="0000CC"/>
                </a:solidFill>
              </a:rPr>
              <a:t>np.random.randint</a:t>
            </a:r>
            <a:r>
              <a:rPr lang="en-US" altLang="en-US" dirty="0">
                <a:solidFill>
                  <a:srgbClr val="0000CC"/>
                </a:solidFill>
              </a:rPr>
              <a:t>(0, 20, 15)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altLang="en-US" dirty="0">
                <a:solidFill>
                  <a:srgbClr val="0000CC"/>
                </a:solidFill>
              </a:rPr>
              <a:t>a3=</a:t>
            </a:r>
            <a:r>
              <a:rPr lang="en-US" altLang="en-US" dirty="0" err="1">
                <a:solidFill>
                  <a:srgbClr val="0000CC"/>
                </a:solidFill>
              </a:rPr>
              <a:t>np.sin</a:t>
            </a:r>
            <a:r>
              <a:rPr lang="en-US" altLang="en-US" dirty="0">
                <a:solidFill>
                  <a:srgbClr val="0000CC"/>
                </a:solidFill>
              </a:rPr>
              <a:t>(z);…… cos</a:t>
            </a:r>
            <a:r>
              <a:rPr lang="en-US" altLang="en-US" dirty="0" smtClean="0">
                <a:solidFill>
                  <a:srgbClr val="0000CC"/>
                </a:solidFill>
              </a:rPr>
              <a:t>, </a:t>
            </a:r>
            <a:r>
              <a:rPr lang="en-US" altLang="en-US" dirty="0" err="1" smtClean="0">
                <a:solidFill>
                  <a:srgbClr val="0000CC"/>
                </a:solidFill>
              </a:rPr>
              <a:t>exp</a:t>
            </a:r>
            <a:r>
              <a:rPr lang="en-US" altLang="en-US" dirty="0" smtClean="0">
                <a:solidFill>
                  <a:srgbClr val="0000CC"/>
                </a:solidFill>
              </a:rPr>
              <a:t>, log</a:t>
            </a:r>
            <a:r>
              <a:rPr lang="en-US" altLang="en-US" dirty="0">
                <a:solidFill>
                  <a:srgbClr val="0000CC"/>
                </a:solidFill>
              </a:rPr>
              <a:t>, </a:t>
            </a:r>
            <a:r>
              <a:rPr lang="en-US" altLang="en-US" dirty="0" smtClean="0">
                <a:solidFill>
                  <a:srgbClr val="0000CC"/>
                </a:solidFill>
              </a:rPr>
              <a:t>log10, </a:t>
            </a:r>
            <a:r>
              <a:rPr lang="en-US" altLang="en-US" dirty="0" err="1" smtClean="0">
                <a:solidFill>
                  <a:srgbClr val="0000CC"/>
                </a:solidFill>
              </a:rPr>
              <a:t>sqrt</a:t>
            </a:r>
            <a:r>
              <a:rPr lang="en-US" altLang="en-US" dirty="0" smtClean="0">
                <a:solidFill>
                  <a:srgbClr val="0000CC"/>
                </a:solidFill>
              </a:rPr>
              <a:t>, etc.</a:t>
            </a:r>
          </a:p>
          <a:p>
            <a:pPr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altLang="en-US" dirty="0" smtClean="0">
              <a:solidFill>
                <a:srgbClr val="0000CC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altLang="en-US" dirty="0">
              <a:solidFill>
                <a:srgbClr val="0000CC"/>
              </a:solidFill>
            </a:endParaRPr>
          </a:p>
          <a:p>
            <a:pPr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685800" lvl="2" indent="-341313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342900" algn="l"/>
              </a:tabLst>
            </a:pP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0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533400"/>
            <a:ext cx="77724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Clr>
                <a:srgbClr val="0000CC"/>
              </a:buClr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US" b="1" dirty="0" smtClean="0">
              <a:solidFill>
                <a:srgbClr val="0000CC"/>
              </a:solidFill>
            </a:endParaRPr>
          </a:p>
          <a:p>
            <a:pPr marL="342900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Truncation </a:t>
            </a:r>
            <a:r>
              <a:rPr lang="en-US" sz="2000" b="1" dirty="0">
                <a:solidFill>
                  <a:srgbClr val="006600"/>
                </a:solidFill>
              </a:rPr>
              <a:t>Functions: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np.floor</a:t>
            </a:r>
            <a:r>
              <a:rPr lang="en-US" dirty="0">
                <a:solidFill>
                  <a:srgbClr val="0000CC"/>
                </a:solidFill>
              </a:rPr>
              <a:t>(2.84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en-US" dirty="0">
                <a:solidFill>
                  <a:srgbClr val="0000CC"/>
                </a:solidFill>
              </a:rPr>
              <a:t>	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np.floor</a:t>
            </a:r>
            <a:r>
              <a:rPr lang="en-US" dirty="0">
                <a:solidFill>
                  <a:srgbClr val="0000CC"/>
                </a:solidFill>
              </a:rPr>
              <a:t>(-2.84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np.floor</a:t>
            </a:r>
            <a:r>
              <a:rPr lang="en-US" dirty="0">
                <a:solidFill>
                  <a:srgbClr val="0000CC"/>
                </a:solidFill>
              </a:rPr>
              <a:t>([1.45, 2.987, 3.12])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np.ceil</a:t>
            </a:r>
            <a:r>
              <a:rPr lang="en-US" dirty="0">
                <a:solidFill>
                  <a:srgbClr val="0000CC"/>
                </a:solidFill>
              </a:rPr>
              <a:t>(3.246</a:t>
            </a:r>
            <a:r>
              <a:rPr lang="en-US" dirty="0" smtClean="0">
                <a:solidFill>
                  <a:srgbClr val="0000CC"/>
                </a:solidFill>
              </a:rPr>
              <a:t>); </a:t>
            </a: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np.ceil</a:t>
            </a:r>
            <a:r>
              <a:rPr lang="en-US" dirty="0">
                <a:solidFill>
                  <a:srgbClr val="0000CC"/>
                </a:solidFill>
              </a:rPr>
              <a:t>(-3.246)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scipy.round</a:t>
            </a:r>
            <a:r>
              <a:rPr lang="en-US" dirty="0">
                <a:solidFill>
                  <a:srgbClr val="0000CC"/>
                </a:solidFill>
              </a:rPr>
              <a:t>_(12.3456732, 4</a:t>
            </a:r>
            <a:r>
              <a:rPr lang="en-US" dirty="0" smtClean="0">
                <a:solidFill>
                  <a:srgbClr val="0000CC"/>
                </a:solidFill>
              </a:rPr>
              <a:t>)  </a:t>
            </a: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np.around</a:t>
            </a:r>
            <a:r>
              <a:rPr lang="en-US" dirty="0">
                <a:solidFill>
                  <a:srgbClr val="0000CC"/>
                </a:solidFill>
              </a:rPr>
              <a:t>([12.3456732], decimals=4)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np.fix</a:t>
            </a:r>
            <a:r>
              <a:rPr lang="en-US" dirty="0">
                <a:solidFill>
                  <a:srgbClr val="0000CC"/>
                </a:solidFill>
              </a:rPr>
              <a:t>(3.65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en-US" dirty="0">
                <a:solidFill>
                  <a:srgbClr val="0000CC"/>
                </a:solidFill>
              </a:rPr>
              <a:t>	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np.fix</a:t>
            </a:r>
            <a:r>
              <a:rPr lang="en-US" dirty="0">
                <a:solidFill>
                  <a:srgbClr val="0000CC"/>
                </a:solidFill>
              </a:rPr>
              <a:t>(-3.65)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np.trunc</a:t>
            </a:r>
            <a:r>
              <a:rPr lang="en-US" dirty="0">
                <a:solidFill>
                  <a:srgbClr val="0000CC"/>
                </a:solidFill>
              </a:rPr>
              <a:t>(6.356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np.trunc</a:t>
            </a:r>
            <a:r>
              <a:rPr lang="en-US" dirty="0">
                <a:solidFill>
                  <a:srgbClr val="0000CC"/>
                </a:solidFill>
              </a:rPr>
              <a:t>(-6.356)</a:t>
            </a:r>
          </a:p>
        </p:txBody>
      </p:sp>
    </p:spTree>
    <p:extLst>
      <p:ext uri="{BB962C8B-B14F-4D97-AF65-F5344CB8AC3E}">
        <p14:creationId xmlns:p14="http://schemas.microsoft.com/office/powerpoint/2010/main" val="366953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33400"/>
            <a:ext cx="760095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342900" lvl="1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Constants:</a:t>
            </a:r>
            <a:endParaRPr lang="en-US" b="1" dirty="0">
              <a:solidFill>
                <a:srgbClr val="0000CC"/>
              </a:solidFill>
            </a:endParaRPr>
          </a:p>
          <a:p>
            <a:pPr marL="461963" lvl="1" indent="1762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b="1" dirty="0">
                <a:solidFill>
                  <a:srgbClr val="0000CC"/>
                </a:solidFill>
              </a:rPr>
              <a:t> 	</a:t>
            </a:r>
            <a:r>
              <a:rPr lang="en-US" dirty="0" err="1">
                <a:solidFill>
                  <a:srgbClr val="0000CC"/>
                </a:solidFill>
              </a:rPr>
              <a:t>np.nan</a:t>
            </a:r>
            <a:r>
              <a:rPr lang="en-US" dirty="0">
                <a:solidFill>
                  <a:srgbClr val="0000CC"/>
                </a:solidFill>
              </a:rPr>
              <a:t>       					</a:t>
            </a:r>
            <a:r>
              <a:rPr lang="en-US" dirty="0">
                <a:solidFill>
                  <a:srgbClr val="006600"/>
                </a:solidFill>
              </a:rPr>
              <a:t># </a:t>
            </a:r>
            <a:r>
              <a:rPr lang="en-US" dirty="0" err="1">
                <a:solidFill>
                  <a:srgbClr val="006600"/>
                </a:solidFill>
              </a:rPr>
              <a:t>NaN</a:t>
            </a:r>
            <a:r>
              <a:rPr lang="en-US" dirty="0">
                <a:solidFill>
                  <a:srgbClr val="006600"/>
                </a:solidFill>
              </a:rPr>
              <a:t>, NAN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np.inf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-np.inf				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np.isnan</a:t>
            </a:r>
            <a:r>
              <a:rPr lang="en-US" dirty="0">
                <a:solidFill>
                  <a:srgbClr val="0000CC"/>
                </a:solidFill>
              </a:rPr>
              <a:t>(a)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np.isneginf</a:t>
            </a:r>
            <a:r>
              <a:rPr lang="en-US" dirty="0">
                <a:solidFill>
                  <a:srgbClr val="0000CC"/>
                </a:solidFill>
              </a:rPr>
              <a:t>(a);			</a:t>
            </a:r>
            <a:endParaRPr lang="en-US" dirty="0" smtClean="0">
              <a:solidFill>
                <a:srgbClr val="0000CC"/>
              </a:solidFill>
            </a:endParaRP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np.isposinf</a:t>
            </a:r>
            <a:r>
              <a:rPr lang="en-US" dirty="0" smtClean="0">
                <a:solidFill>
                  <a:srgbClr val="0000CC"/>
                </a:solidFill>
              </a:rPr>
              <a:t>(a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np.isfinite</a:t>
            </a:r>
            <a:r>
              <a:rPr lang="en-US" dirty="0">
                <a:solidFill>
                  <a:srgbClr val="0000CC"/>
                </a:solidFill>
              </a:rPr>
              <a:t>(a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461963" lvl="2">
              <a:buClr>
                <a:srgbClr val="0000CC"/>
              </a:buCl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342900" lvl="1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Input/Output:</a:t>
            </a:r>
            <a:endParaRPr lang="en-US" b="1" dirty="0">
              <a:solidFill>
                <a:srgbClr val="0000CC"/>
              </a:solidFill>
            </a:endParaRPr>
          </a:p>
          <a:p>
            <a:pPr marL="461963" lvl="1" indent="1762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b="1" dirty="0">
                <a:solidFill>
                  <a:srgbClr val="0000CC"/>
                </a:solidFill>
              </a:rPr>
              <a:t> 	</a:t>
            </a:r>
            <a:r>
              <a:rPr lang="en-US" dirty="0" smtClean="0">
                <a:solidFill>
                  <a:srgbClr val="0000CC"/>
                </a:solidFill>
              </a:rPr>
              <a:t>x=input(‘Enter a number: ‘)       </a:t>
            </a:r>
            <a:r>
              <a:rPr lang="en-US" dirty="0">
                <a:solidFill>
                  <a:srgbClr val="0000CC"/>
                </a:solidFill>
              </a:rPr>
              <a:t>					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p</a:t>
            </a:r>
            <a:r>
              <a:rPr lang="en-US" dirty="0" smtClean="0">
                <a:solidFill>
                  <a:srgbClr val="0000CC"/>
                </a:solidFill>
              </a:rPr>
              <a:t>rint(‘your recent facebook post is very informative’) </a:t>
            </a:r>
            <a:r>
              <a:rPr lang="en-US" dirty="0">
                <a:solidFill>
                  <a:srgbClr val="0000CC"/>
                </a:solidFill>
              </a:rPr>
              <a:t>				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print(‘</a:t>
            </a:r>
            <a:r>
              <a:rPr lang="en-US" dirty="0">
                <a:solidFill>
                  <a:srgbClr val="006600"/>
                </a:solidFill>
              </a:rPr>
              <a:t>S</a:t>
            </a:r>
            <a:r>
              <a:rPr lang="en-US" dirty="0" smtClean="0">
                <a:solidFill>
                  <a:srgbClr val="006600"/>
                </a:solidFill>
              </a:rPr>
              <a:t>quare of </a:t>
            </a:r>
            <a:r>
              <a:rPr lang="en-US" dirty="0" smtClean="0">
                <a:solidFill>
                  <a:srgbClr val="0000CC"/>
                </a:solidFill>
              </a:rPr>
              <a:t>‘,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0000CC"/>
                </a:solidFill>
              </a:rPr>
              <a:t>, ’</a:t>
            </a:r>
            <a:r>
              <a:rPr lang="en-US" dirty="0" smtClean="0">
                <a:solidFill>
                  <a:srgbClr val="006600"/>
                </a:solidFill>
              </a:rPr>
              <a:t>=</a:t>
            </a:r>
            <a:r>
              <a:rPr lang="en-US" dirty="0" smtClean="0">
                <a:solidFill>
                  <a:srgbClr val="0000CC"/>
                </a:solidFill>
              </a:rPr>
              <a:t>‘, </a:t>
            </a:r>
            <a:r>
              <a:rPr lang="en-US" dirty="0" smtClean="0">
                <a:solidFill>
                  <a:srgbClr val="C00000"/>
                </a:solidFill>
              </a:rPr>
              <a:t>a**2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>
              <a:solidFill>
                <a:srgbClr val="0000CC"/>
              </a:solidFill>
            </a:endParaRP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p</a:t>
            </a:r>
            <a:r>
              <a:rPr lang="en-US" dirty="0" smtClean="0">
                <a:solidFill>
                  <a:srgbClr val="0000CC"/>
                </a:solidFill>
              </a:rPr>
              <a:t>rint(‘Square root of %d = %12.5f’%(a, </a:t>
            </a:r>
            <a:r>
              <a:rPr lang="en-US" dirty="0" err="1" smtClean="0">
                <a:solidFill>
                  <a:srgbClr val="0000CC"/>
                </a:solidFill>
              </a:rPr>
              <a:t>np.sqrt</a:t>
            </a:r>
            <a:r>
              <a:rPr lang="en-US" dirty="0" smtClean="0">
                <a:solidFill>
                  <a:srgbClr val="0000CC"/>
                </a:solidFill>
              </a:rPr>
              <a:t>(a))</a:t>
            </a:r>
            <a:r>
              <a:rPr lang="en-US" dirty="0">
                <a:solidFill>
                  <a:srgbClr val="0000CC"/>
                </a:solidFill>
              </a:rPr>
              <a:t>			</a:t>
            </a:r>
            <a:endParaRPr lang="en-US" dirty="0" smtClean="0">
              <a:solidFill>
                <a:srgbClr val="0000CC"/>
              </a:solidFill>
            </a:endParaRPr>
          </a:p>
          <a:p>
            <a:pPr lvl="1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altLang="en-US" dirty="0" smtClean="0">
              <a:solidFill>
                <a:srgbClr val="0000CC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altLang="en-US" dirty="0">
              <a:solidFill>
                <a:srgbClr val="0000CC"/>
              </a:solidFill>
            </a:endParaRPr>
          </a:p>
          <a:p>
            <a:pPr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685800" lvl="2" indent="-341313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342900" algn="l"/>
              </a:tabLst>
            </a:pP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0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00400" y="2286000"/>
            <a:ext cx="23727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</a:t>
            </a:r>
            <a:endParaRPr lang="en-US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24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525245"/>
            <a:ext cx="716572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/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Python</a:t>
            </a:r>
          </a:p>
          <a:p>
            <a:pPr marL="225425" lvl="1" indent="-225425">
              <a:buBlip>
                <a:blip r:embed="rId2"/>
              </a:buBlip>
            </a:pPr>
            <a:r>
              <a:rPr lang="en-US" b="1" dirty="0"/>
              <a:t>Projects:</a:t>
            </a:r>
          </a:p>
          <a:p>
            <a:pPr marL="457200" lvl="2"/>
            <a:r>
              <a:rPr lang="en-US" i="1" dirty="0"/>
              <a:t>A project  contains packages and modules </a:t>
            </a:r>
            <a:endParaRPr lang="en-US" b="1" dirty="0" smtClean="0"/>
          </a:p>
          <a:p>
            <a:pPr marL="225425" lvl="1" indent="-225425">
              <a:buBlip>
                <a:blip r:embed="rId2"/>
              </a:buBlip>
            </a:pPr>
            <a:r>
              <a:rPr lang="en-US" b="1" dirty="0" smtClean="0"/>
              <a:t>Core Packages:</a:t>
            </a: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rgbClr val="C00000"/>
                </a:solidFill>
              </a:rPr>
              <a:t>numpy</a:t>
            </a:r>
            <a:endParaRPr lang="en-US" dirty="0">
              <a:solidFill>
                <a:srgbClr val="C00000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rgbClr val="C00000"/>
                </a:solidFill>
              </a:rPr>
              <a:t>scipy</a:t>
            </a:r>
            <a:endParaRPr lang="en-US" dirty="0">
              <a:solidFill>
                <a:srgbClr val="C00000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dirty="0" err="1" smtClean="0">
                <a:solidFill>
                  <a:srgbClr val="C00000"/>
                </a:solidFill>
              </a:rPr>
              <a:t>matplotlib</a:t>
            </a:r>
            <a:endParaRPr lang="en-US" dirty="0" smtClean="0">
              <a:solidFill>
                <a:srgbClr val="C00000"/>
              </a:solidFill>
            </a:endParaRPr>
          </a:p>
          <a:p>
            <a:pPr marL="457200" lvl="2"/>
            <a:r>
              <a:rPr lang="en-US" i="1" dirty="0" smtClean="0"/>
              <a:t>A package is a namespace </a:t>
            </a:r>
            <a:r>
              <a:rPr lang="en-US" i="1" dirty="0"/>
              <a:t>containing modules or other </a:t>
            </a:r>
            <a:r>
              <a:rPr lang="en-US" i="1" dirty="0" smtClean="0"/>
              <a:t>packages.</a:t>
            </a:r>
            <a:endParaRPr lang="en-US" i="1" dirty="0"/>
          </a:p>
          <a:p>
            <a:pPr marL="225425" lvl="1" indent="-225425">
              <a:buBlip>
                <a:blip r:embed="rId2"/>
              </a:buBlip>
            </a:pPr>
            <a:r>
              <a:rPr lang="en-US" b="1" dirty="0" smtClean="0"/>
              <a:t>Modules:</a:t>
            </a:r>
          </a:p>
          <a:p>
            <a:pPr marL="0" lvl="1"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i="1" dirty="0"/>
              <a:t>A module can contain executable statements as well as </a:t>
            </a:r>
            <a:r>
              <a:rPr lang="en-US" i="1" dirty="0" smtClean="0"/>
              <a:t>	function definitions.</a:t>
            </a:r>
          </a:p>
          <a:p>
            <a:pPr marL="225425" lvl="1" indent="-225425">
              <a:buBlip>
                <a:blip r:embed="rId2"/>
              </a:buBlip>
            </a:pPr>
            <a:r>
              <a:rPr lang="en-US" b="1" dirty="0" smtClean="0"/>
              <a:t>Editor</a:t>
            </a:r>
            <a:endParaRPr lang="en-US" b="1" dirty="0"/>
          </a:p>
          <a:p>
            <a:pPr marL="346075" lvl="1"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US" dirty="0"/>
              <a:t> </a:t>
            </a:r>
            <a:r>
              <a:rPr lang="en-US" b="1" i="1" dirty="0" err="1">
                <a:solidFill>
                  <a:srgbClr val="660066"/>
                </a:solidFill>
              </a:rPr>
              <a:t>Spyder</a:t>
            </a:r>
            <a:r>
              <a:rPr lang="en-US" i="1" dirty="0">
                <a:solidFill>
                  <a:srgbClr val="660066"/>
                </a:solidFill>
              </a:rPr>
              <a:t> and </a:t>
            </a:r>
            <a:r>
              <a:rPr lang="en-US" b="1" i="1" dirty="0" err="1">
                <a:solidFill>
                  <a:srgbClr val="660066"/>
                </a:solidFill>
              </a:rPr>
              <a:t>jupyter</a:t>
            </a:r>
            <a:r>
              <a:rPr lang="en-US" b="1" i="1" dirty="0">
                <a:solidFill>
                  <a:srgbClr val="660066"/>
                </a:solidFill>
              </a:rPr>
              <a:t> notebook</a:t>
            </a:r>
          </a:p>
          <a:p>
            <a:pPr marL="346075" lvl="1"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US" i="1" dirty="0"/>
              <a:t> idle</a:t>
            </a:r>
          </a:p>
          <a:p>
            <a:pPr marL="346075" lvl="1"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US" i="1" dirty="0"/>
              <a:t> many more</a:t>
            </a:r>
          </a:p>
          <a:p>
            <a:pPr marL="214313" lvl="2" indent="-214313">
              <a:buClr>
                <a:srgbClr val="0000CC"/>
              </a:buClr>
              <a:buFont typeface="Wingdings 2" panose="05020102010507070707" pitchFamily="18" charset="2"/>
              <a:buChar char="²"/>
            </a:pPr>
            <a:r>
              <a:rPr lang="en-US" b="1" dirty="0"/>
              <a:t>Interactive Shell (Python Command Prompt</a:t>
            </a:r>
            <a:r>
              <a:rPr lang="en-US" dirty="0"/>
              <a:t>: </a:t>
            </a:r>
            <a:r>
              <a:rPr lang="en-US" b="1" dirty="0"/>
              <a:t>)</a:t>
            </a:r>
          </a:p>
          <a:p>
            <a:pPr marL="342900" lvl="2" indent="-342900"/>
            <a:r>
              <a:rPr lang="en-US" dirty="0">
                <a:solidFill>
                  <a:srgbClr val="C00000"/>
                </a:solidFill>
              </a:rPr>
              <a:t>	&gt;&gt;&gt;  </a:t>
            </a:r>
            <a:r>
              <a:rPr lang="en-US" i="1" dirty="0">
                <a:solidFill>
                  <a:srgbClr val="006600"/>
                </a:solidFill>
              </a:rPr>
              <a:t>( It is removed in </a:t>
            </a:r>
            <a:r>
              <a:rPr lang="en-US" i="1" dirty="0" err="1">
                <a:solidFill>
                  <a:srgbClr val="006600"/>
                </a:solidFill>
              </a:rPr>
              <a:t>Spyder</a:t>
            </a:r>
            <a:r>
              <a:rPr lang="en-US" i="1" dirty="0">
                <a:solidFill>
                  <a:srgbClr val="006600"/>
                </a:solidFill>
              </a:rPr>
              <a:t> version 3.6.2. can be used in ‘idle’ )</a:t>
            </a:r>
          </a:p>
          <a:p>
            <a:pPr marL="214313" lvl="2" indent="-214313">
              <a:buClr>
                <a:srgbClr val="0000CC"/>
              </a:buClr>
              <a:buFont typeface="Wingdings 2" panose="05020102010507070707" pitchFamily="18" charset="2"/>
              <a:buChar char="²"/>
            </a:pPr>
            <a:r>
              <a:rPr lang="en-US" b="1" dirty="0"/>
              <a:t>Interactive Shell (</a:t>
            </a:r>
            <a:r>
              <a:rPr lang="en-US" b="1" dirty="0" err="1"/>
              <a:t>IPython</a:t>
            </a:r>
            <a:r>
              <a:rPr lang="en-US" b="1" dirty="0"/>
              <a:t> Command Prompt</a:t>
            </a:r>
            <a:r>
              <a:rPr lang="en-US" dirty="0"/>
              <a:t>: </a:t>
            </a:r>
            <a:r>
              <a:rPr lang="en-US" b="1" dirty="0"/>
              <a:t>)</a:t>
            </a:r>
          </a:p>
          <a:p>
            <a:pPr marL="342900" lvl="2" indent="-342900"/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  <a:latin typeface="Consolas" panose="020B0609020204030204" pitchFamily="49" charset="0"/>
              </a:rPr>
              <a:t>In [1]: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71627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CC"/>
              </a:buClr>
              <a:tabLst>
                <a:tab pos="339725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 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(Basic Syntax)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/>
              <a:t>It is case-sensitive.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/>
              <a:t>It is object-oriented.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Every identifier is an object.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Packages and Modules are imported into program as:</a:t>
            </a:r>
          </a:p>
          <a:p>
            <a:pPr>
              <a:buClr>
                <a:srgbClr val="0000CC"/>
              </a:buClr>
              <a:tabLst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	</a:t>
            </a:r>
            <a:r>
              <a:rPr lang="en-US" i="1" dirty="0">
                <a:solidFill>
                  <a:srgbClr val="800000"/>
                </a:solidFill>
              </a:rPr>
              <a:t>import  </a:t>
            </a:r>
            <a:r>
              <a:rPr lang="en-US" i="1" dirty="0">
                <a:solidFill>
                  <a:srgbClr val="059126"/>
                </a:solidFill>
              </a:rPr>
              <a:t>numpy</a:t>
            </a:r>
          </a:p>
          <a:p>
            <a:pPr>
              <a:buClr>
                <a:srgbClr val="0000CC"/>
              </a:buClr>
              <a:tabLst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003300"/>
                </a:solidFill>
              </a:rPr>
              <a:t>	</a:t>
            </a:r>
            <a:r>
              <a:rPr lang="en-US" i="1" dirty="0">
                <a:solidFill>
                  <a:srgbClr val="800000"/>
                </a:solidFill>
              </a:rPr>
              <a:t>import  </a:t>
            </a:r>
            <a:r>
              <a:rPr lang="en-US" i="1" dirty="0">
                <a:solidFill>
                  <a:srgbClr val="059126"/>
                </a:solidFill>
              </a:rPr>
              <a:t>numpy</a:t>
            </a:r>
            <a:r>
              <a:rPr lang="en-US" i="1" dirty="0">
                <a:solidFill>
                  <a:srgbClr val="800000"/>
                </a:solidFill>
              </a:rPr>
              <a:t> as np</a:t>
            </a:r>
            <a:r>
              <a:rPr lang="en-US" i="1" dirty="0">
                <a:solidFill>
                  <a:srgbClr val="003300"/>
                </a:solidFill>
              </a:rPr>
              <a:t> </a:t>
            </a:r>
          </a:p>
          <a:p>
            <a:pPr>
              <a:buClr>
                <a:srgbClr val="0000CC"/>
              </a:buClr>
              <a:tabLst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	</a:t>
            </a:r>
            <a:r>
              <a:rPr lang="en-US" i="1" dirty="0">
                <a:solidFill>
                  <a:srgbClr val="800000"/>
                </a:solidFill>
              </a:rPr>
              <a:t>from </a:t>
            </a:r>
            <a:r>
              <a:rPr lang="en-US" i="1" dirty="0" err="1">
                <a:solidFill>
                  <a:srgbClr val="059126"/>
                </a:solidFill>
              </a:rPr>
              <a:t>scipy</a:t>
            </a:r>
            <a:r>
              <a:rPr lang="en-US" i="1" dirty="0">
                <a:solidFill>
                  <a:srgbClr val="800000"/>
                </a:solidFill>
              </a:rPr>
              <a:t> import  signal, stats, sin, cos, </a:t>
            </a:r>
            <a:r>
              <a:rPr lang="en-US" i="1" dirty="0" err="1">
                <a:solidFill>
                  <a:srgbClr val="800000"/>
                </a:solidFill>
              </a:rPr>
              <a:t>exp</a:t>
            </a:r>
            <a:endParaRPr lang="en-US" i="1" dirty="0">
              <a:solidFill>
                <a:srgbClr val="800000"/>
              </a:solidFill>
            </a:endParaRPr>
          </a:p>
          <a:p>
            <a:pPr>
              <a:buClr>
                <a:srgbClr val="0000CC"/>
              </a:buClr>
              <a:tabLst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800000"/>
                </a:solidFill>
              </a:rPr>
              <a:t>	from </a:t>
            </a:r>
            <a:r>
              <a:rPr lang="en-US" i="1" dirty="0">
                <a:solidFill>
                  <a:srgbClr val="059126"/>
                </a:solidFill>
              </a:rPr>
              <a:t>panda</a:t>
            </a:r>
            <a:r>
              <a:rPr lang="en-US" i="1" dirty="0">
                <a:solidFill>
                  <a:srgbClr val="800000"/>
                </a:solidFill>
              </a:rPr>
              <a:t> import * 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800000"/>
                </a:solidFill>
              </a:rPr>
              <a:t># </a:t>
            </a:r>
            <a:r>
              <a:rPr lang="en-US" dirty="0"/>
              <a:t>………….. is single line comment and  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/>
              <a:t>	</a:t>
            </a:r>
            <a:r>
              <a:rPr lang="en-US" i="1" dirty="0">
                <a:solidFill>
                  <a:srgbClr val="800000"/>
                </a:solidFill>
              </a:rPr>
              <a:t>“”” ………………….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800000"/>
                </a:solidFill>
              </a:rPr>
              <a:t>		…………………….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800000"/>
                </a:solidFill>
              </a:rPr>
              <a:t>	“””   </a:t>
            </a:r>
            <a:r>
              <a:rPr lang="en-US" dirty="0"/>
              <a:t>	is a multiline comment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 For  I/O, </a:t>
            </a:r>
            <a:r>
              <a:rPr lang="en-US" i="1" dirty="0">
                <a:solidFill>
                  <a:srgbClr val="850E01"/>
                </a:solidFill>
              </a:rPr>
              <a:t>input</a:t>
            </a:r>
            <a:r>
              <a:rPr lang="en-US" i="1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003300"/>
                </a:solidFill>
              </a:rPr>
              <a:t>and </a:t>
            </a:r>
            <a:r>
              <a:rPr lang="en-US" i="1" dirty="0">
                <a:solidFill>
                  <a:srgbClr val="800000"/>
                </a:solidFill>
              </a:rPr>
              <a:t>print </a:t>
            </a:r>
            <a:r>
              <a:rPr lang="en-US" dirty="0">
                <a:solidFill>
                  <a:srgbClr val="003300"/>
                </a:solidFill>
              </a:rPr>
              <a:t>functions are used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	n=</a:t>
            </a:r>
            <a:r>
              <a:rPr lang="en-US" i="1" dirty="0">
                <a:solidFill>
                  <a:srgbClr val="850E01"/>
                </a:solidFill>
              </a:rPr>
              <a:t>input</a:t>
            </a:r>
            <a:r>
              <a:rPr lang="en-US" dirty="0">
                <a:solidFill>
                  <a:srgbClr val="003300"/>
                </a:solidFill>
              </a:rPr>
              <a:t>(‘\</a:t>
            </a:r>
            <a:r>
              <a:rPr lang="en-US" dirty="0" err="1">
                <a:solidFill>
                  <a:srgbClr val="003300"/>
                </a:solidFill>
              </a:rPr>
              <a:t>nEnter</a:t>
            </a:r>
            <a:r>
              <a:rPr lang="en-US" dirty="0">
                <a:solidFill>
                  <a:srgbClr val="003300"/>
                </a:solidFill>
              </a:rPr>
              <a:t> a number’)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	</a:t>
            </a:r>
            <a:r>
              <a:rPr lang="en-US" i="1" dirty="0">
                <a:solidFill>
                  <a:srgbClr val="850E01"/>
                </a:solidFill>
              </a:rPr>
              <a:t>print</a:t>
            </a:r>
            <a:r>
              <a:rPr lang="en-US" dirty="0" smtClean="0">
                <a:solidFill>
                  <a:srgbClr val="003300"/>
                </a:solidFill>
              </a:rPr>
              <a:t>(‘square </a:t>
            </a:r>
            <a:r>
              <a:rPr lang="en-US" dirty="0">
                <a:solidFill>
                  <a:srgbClr val="003300"/>
                </a:solidFill>
              </a:rPr>
              <a:t>of  ‘,n,’ is equal to  ’, n**2)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Double quotes (“ “) or single quotes (‘ ‘) are used for strings at one’s free will</a:t>
            </a:r>
            <a:r>
              <a:rPr lang="en-US" b="1" dirty="0">
                <a:solidFill>
                  <a:srgbClr val="003300"/>
                </a:solidFill>
              </a:rPr>
              <a:t>.</a:t>
            </a:r>
            <a:endParaRPr lang="en-US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8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711091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8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Operators</a:t>
            </a:r>
          </a:p>
          <a:p>
            <a:pPr>
              <a:tabLst>
                <a:tab pos="1828800" algn="l"/>
              </a:tabLst>
            </a:pPr>
            <a:endParaRPr lang="en-US" sz="2400" dirty="0" smtClean="0"/>
          </a:p>
          <a:p>
            <a:pPr>
              <a:tabLst>
                <a:tab pos="1828800" algn="l"/>
              </a:tabLst>
            </a:pPr>
            <a:endParaRPr lang="en-US" sz="2400" dirty="0"/>
          </a:p>
          <a:p>
            <a:pPr>
              <a:tabLst>
                <a:tab pos="1828800" algn="l"/>
              </a:tabLst>
            </a:pPr>
            <a:r>
              <a:rPr lang="en-US" sz="2400" dirty="0" err="1" smtClean="0"/>
              <a:t>Arithmatic</a:t>
            </a:r>
            <a:r>
              <a:rPr lang="en-US" sz="2400" dirty="0" smtClean="0"/>
              <a:t>   	= </a:t>
            </a:r>
            <a:r>
              <a:rPr lang="en-US" sz="2400" dirty="0" smtClean="0">
                <a:solidFill>
                  <a:srgbClr val="0000CC"/>
                </a:solidFill>
              </a:rPr>
              <a:t>'+ ', '- ', '* ', '/ ', '// ', '% ', '** '</a:t>
            </a:r>
            <a:endParaRPr lang="en-US" sz="2400" dirty="0">
              <a:solidFill>
                <a:srgbClr val="0000CC"/>
              </a:solidFill>
            </a:endParaRPr>
          </a:p>
          <a:p>
            <a:pPr>
              <a:tabLst>
                <a:tab pos="1828800" algn="l"/>
              </a:tabLst>
            </a:pPr>
            <a:r>
              <a:rPr lang="en-US" sz="2400" dirty="0" smtClean="0"/>
              <a:t>Comparison 	= </a:t>
            </a:r>
            <a:r>
              <a:rPr lang="en-US" sz="2400" dirty="0">
                <a:solidFill>
                  <a:srgbClr val="0000CC"/>
                </a:solidFill>
              </a:rPr>
              <a:t>'&lt; ', '&gt; ', '== ', '!= ', '&lt;&gt; ', '&lt;= ', '&gt;='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/>
              <a:t>Assignment 	= </a:t>
            </a:r>
            <a:r>
              <a:rPr lang="en-US" sz="2400" dirty="0">
                <a:solidFill>
                  <a:srgbClr val="0000CC"/>
                </a:solidFill>
              </a:rPr>
              <a:t>'+= ','-= ','*= ','/= ','//= ','%= ','**= '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/>
              <a:t>Bitwise         	= </a:t>
            </a:r>
            <a:r>
              <a:rPr lang="en-US" sz="2400" dirty="0">
                <a:solidFill>
                  <a:srgbClr val="0000CC"/>
                </a:solidFill>
              </a:rPr>
              <a:t>'| ', '&amp; ', '^ ', '~ ', '&lt;&lt; ', '&gt;&gt; ‘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/>
              <a:t>Logical 	= </a:t>
            </a:r>
            <a:r>
              <a:rPr lang="en-US" sz="2400" dirty="0">
                <a:solidFill>
                  <a:srgbClr val="0000CC"/>
                </a:solidFill>
              </a:rPr>
              <a:t>'and', 'or', 'not’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>
                <a:solidFill>
                  <a:srgbClr val="003300"/>
                </a:solidFill>
              </a:rPr>
              <a:t>Membership 	= </a:t>
            </a:r>
            <a:r>
              <a:rPr lang="en-US" sz="2400" dirty="0">
                <a:solidFill>
                  <a:srgbClr val="0000CC"/>
                </a:solidFill>
              </a:rPr>
              <a:t>‘in’, ‘not in’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>
                <a:solidFill>
                  <a:srgbClr val="003300"/>
                </a:solidFill>
              </a:rPr>
              <a:t>Identity 	= </a:t>
            </a:r>
            <a:r>
              <a:rPr lang="en-US" sz="2400" dirty="0">
                <a:solidFill>
                  <a:srgbClr val="0000CC"/>
                </a:solidFill>
              </a:rPr>
              <a:t>‘is’, ‘is not</a:t>
            </a:r>
            <a:r>
              <a:rPr lang="en-US" sz="2400" dirty="0" smtClean="0">
                <a:solidFill>
                  <a:srgbClr val="0000CC"/>
                </a:solidFill>
              </a:rPr>
              <a:t>’</a:t>
            </a:r>
          </a:p>
          <a:p>
            <a:pPr>
              <a:tabLst>
                <a:tab pos="1828800" algn="l"/>
              </a:tabLst>
            </a:pPr>
            <a:r>
              <a:rPr lang="en-US" sz="2400" dirty="0">
                <a:solidFill>
                  <a:srgbClr val="003300"/>
                </a:solidFill>
              </a:rPr>
              <a:t>Multiple Assignment: </a:t>
            </a:r>
            <a:r>
              <a:rPr lang="en-US" sz="2400" dirty="0">
                <a:solidFill>
                  <a:srgbClr val="0000CC"/>
                </a:solidFill>
              </a:rPr>
              <a:t>a, b, c = 3, -4.5, ’FUUAST’</a:t>
            </a:r>
          </a:p>
          <a:p>
            <a:pPr>
              <a:tabLst>
                <a:tab pos="1828800" algn="l"/>
              </a:tabLst>
            </a:pPr>
            <a:endParaRPr 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9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6688" y="533400"/>
            <a:ext cx="7480300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Interactive Shell (Command Prompt ) 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Python Console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tabLst>
                <a:tab pos="457200" algn="l"/>
              </a:tabLst>
            </a:pPr>
            <a:r>
              <a:rPr lang="en-US" dirty="0">
                <a:solidFill>
                  <a:srgbClr val="C00000"/>
                </a:solidFill>
              </a:rPr>
              <a:t>	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We </a:t>
            </a:r>
            <a:r>
              <a:rPr lang="en-US" altLang="en-US" sz="24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can type </a:t>
            </a:r>
            <a:r>
              <a:rPr lang="en-US" altLang="en-US" sz="2400" b="1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code </a:t>
            </a:r>
            <a:r>
              <a:rPr lang="en-US" altLang="en-US" sz="24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directly into a running Python </a:t>
            </a:r>
            <a:r>
              <a:rPr lang="en-US" altLang="en-US" sz="2400" b="1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session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&gt;&gt;&gt;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5*4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20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C00000"/>
                </a:solidFill>
              </a:rPr>
              <a:t>&gt;&gt;&gt; </a:t>
            </a:r>
            <a:r>
              <a:rPr lang="en-US" altLang="en-US" sz="2400" dirty="0" smtClean="0"/>
              <a:t>x=15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C00000"/>
                </a:solidFill>
              </a:rPr>
              <a:t>&gt;&gt;&gt; </a:t>
            </a:r>
            <a:r>
              <a:rPr lang="en-US" altLang="en-US" sz="2400" dirty="0"/>
              <a:t>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/>
              <a:t>15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&gt;&gt;&gt;</a:t>
            </a:r>
            <a:r>
              <a:rPr lang="en-US" altLang="en-US" sz="2400" dirty="0"/>
              <a:t> name = </a:t>
            </a:r>
            <a:r>
              <a:rPr lang="en-US" altLang="en-US" sz="2400" dirty="0" smtClean="0"/>
              <a:t>“</a:t>
            </a:r>
            <a:r>
              <a:rPr lang="en-US" altLang="en-US" sz="2400" dirty="0" err="1" smtClean="0"/>
              <a:t>Saif</a:t>
            </a:r>
            <a:r>
              <a:rPr lang="en-US" altLang="en-US" sz="2400" dirty="0" smtClean="0"/>
              <a:t>"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&gt;&gt;&gt;</a:t>
            </a:r>
            <a:r>
              <a:rPr lang="en-US" altLang="en-US" sz="2400" dirty="0"/>
              <a:t> name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‘</a:t>
            </a:r>
            <a:r>
              <a:rPr lang="en-US" altLang="en-US" sz="2400" dirty="0" err="1" smtClean="0"/>
              <a:t>Saif</a:t>
            </a:r>
            <a:r>
              <a:rPr lang="en-US" altLang="en-US" sz="2400" dirty="0" smtClean="0"/>
              <a:t>'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&gt;&gt;&gt;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print( </a:t>
            </a:r>
            <a:r>
              <a:rPr lang="en-US" altLang="en-US" sz="2400" dirty="0"/>
              <a:t>"Hello", </a:t>
            </a:r>
            <a:r>
              <a:rPr lang="en-US" altLang="en-US" sz="2400" dirty="0" smtClean="0"/>
              <a:t>name)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/>
              <a:t>Hello </a:t>
            </a:r>
            <a:r>
              <a:rPr lang="en-US" altLang="en-US" sz="2400" dirty="0" err="1" smtClean="0"/>
              <a:t>Saif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15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38293"/>
            <a:ext cx="77851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Interactive </a:t>
            </a: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Shell (Command Prompt )</a:t>
            </a:r>
          </a:p>
          <a:p>
            <a:r>
              <a:rPr lang="en-US" sz="32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IPython</a:t>
            </a: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Console</a:t>
            </a:r>
          </a:p>
          <a:p>
            <a:r>
              <a:rPr lang="en-US" sz="16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In </a:t>
            </a:r>
            <a:r>
              <a:rPr lang="en-US" sz="1600" dirty="0">
                <a:solidFill>
                  <a:srgbClr val="000099"/>
                </a:solidFill>
                <a:latin typeface="Consolas" panose="020B0609020204030204" pitchFamily="49" charset="0"/>
              </a:rPr>
              <a:t>[5]: </a:t>
            </a:r>
            <a:r>
              <a:rPr lang="en-US" sz="1600" dirty="0">
                <a:latin typeface="Consolas" panose="020B0609020204030204" pitchFamily="49" charset="0"/>
              </a:rPr>
              <a:t>import </a:t>
            </a:r>
            <a:r>
              <a:rPr lang="en-US" sz="1600" dirty="0" err="1">
                <a:latin typeface="Consolas" panose="020B0609020204030204" pitchFamily="49" charset="0"/>
              </a:rPr>
              <a:t>matplotlib.pyplot</a:t>
            </a:r>
            <a:r>
              <a:rPr lang="en-US" sz="1600" dirty="0">
                <a:latin typeface="Consolas" panose="020B0609020204030204" pitchFamily="49" charset="0"/>
              </a:rPr>
              <a:t> as plt</a:t>
            </a:r>
          </a:p>
          <a:p>
            <a:r>
              <a:rPr lang="en-US" sz="1600" dirty="0">
                <a:solidFill>
                  <a:srgbClr val="000099"/>
                </a:solidFill>
                <a:latin typeface="Consolas" panose="020B0609020204030204" pitchFamily="49" charset="0"/>
              </a:rPr>
              <a:t>In [6]: </a:t>
            </a:r>
            <a:r>
              <a:rPr lang="en-US" sz="1600" dirty="0">
                <a:latin typeface="Consolas" panose="020B0609020204030204" pitchFamily="49" charset="0"/>
              </a:rPr>
              <a:t>import numpy as np</a:t>
            </a:r>
          </a:p>
          <a:p>
            <a:r>
              <a:rPr lang="en-US" sz="1600" dirty="0">
                <a:solidFill>
                  <a:srgbClr val="000099"/>
                </a:solidFill>
                <a:latin typeface="Consolas" panose="020B0609020204030204" pitchFamily="49" charset="0"/>
              </a:rPr>
              <a:t>In [7]: </a:t>
            </a:r>
            <a:r>
              <a:rPr lang="en-US" sz="1600" dirty="0">
                <a:latin typeface="Consolas" panose="020B0609020204030204" pitchFamily="49" charset="0"/>
              </a:rPr>
              <a:t>x = </a:t>
            </a:r>
            <a:r>
              <a:rPr lang="en-US" sz="1600" dirty="0" err="1">
                <a:latin typeface="Consolas" panose="020B0609020204030204" pitchFamily="49" charset="0"/>
              </a:rPr>
              <a:t>np.arange</a:t>
            </a:r>
            <a:r>
              <a:rPr lang="en-US" sz="1600" dirty="0">
                <a:latin typeface="Consolas" panose="020B0609020204030204" pitchFamily="49" charset="0"/>
              </a:rPr>
              <a:t>(-2*</a:t>
            </a:r>
            <a:r>
              <a:rPr lang="en-US" sz="1600" dirty="0" err="1">
                <a:latin typeface="Consolas" panose="020B0609020204030204" pitchFamily="49" charset="0"/>
              </a:rPr>
              <a:t>np.pi</a:t>
            </a:r>
            <a:r>
              <a:rPr lang="en-US" sz="1600" dirty="0">
                <a:latin typeface="Consolas" panose="020B0609020204030204" pitchFamily="49" charset="0"/>
              </a:rPr>
              <a:t>, 2*</a:t>
            </a:r>
            <a:r>
              <a:rPr lang="en-US" sz="1600" dirty="0" err="1">
                <a:latin typeface="Consolas" panose="020B0609020204030204" pitchFamily="49" charset="0"/>
              </a:rPr>
              <a:t>np.pi</a:t>
            </a:r>
            <a:r>
              <a:rPr lang="en-US" sz="1600" dirty="0">
                <a:latin typeface="Consolas" panose="020B0609020204030204" pitchFamily="49" charset="0"/>
              </a:rPr>
              <a:t>, 0.1)</a:t>
            </a:r>
          </a:p>
          <a:p>
            <a:r>
              <a:rPr lang="en-US" sz="1600" dirty="0">
                <a:solidFill>
                  <a:srgbClr val="000099"/>
                </a:solidFill>
                <a:latin typeface="Consolas" panose="020B0609020204030204" pitchFamily="49" charset="0"/>
              </a:rPr>
              <a:t>In [8]: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y = </a:t>
            </a:r>
            <a:r>
              <a:rPr lang="en-US" sz="1600" dirty="0" err="1">
                <a:latin typeface="Consolas" panose="020B0609020204030204" pitchFamily="49" charset="0"/>
              </a:rPr>
              <a:t>np.sin</a:t>
            </a:r>
            <a:r>
              <a:rPr lang="en-US" sz="1600" dirty="0">
                <a:latin typeface="Consolas" panose="020B0609020204030204" pitchFamily="49" charset="0"/>
              </a:rPr>
              <a:t>(x)</a:t>
            </a:r>
          </a:p>
          <a:p>
            <a:r>
              <a:rPr lang="en-US" sz="1600" dirty="0">
                <a:solidFill>
                  <a:srgbClr val="000099"/>
                </a:solidFill>
                <a:latin typeface="Consolas" panose="020B0609020204030204" pitchFamily="49" charset="0"/>
              </a:rPr>
              <a:t>In [9]: </a:t>
            </a:r>
            <a:r>
              <a:rPr lang="en-US" sz="1600" dirty="0" err="1">
                <a:latin typeface="Consolas" panose="020B0609020204030204" pitchFamily="49" charset="0"/>
              </a:rPr>
              <a:t>plt.plot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x,y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99"/>
                </a:solidFill>
                <a:latin typeface="Consolas" panose="020B0609020204030204" pitchFamily="49" charset="0"/>
              </a:rPr>
              <a:t>Out [10]: </a:t>
            </a:r>
            <a:r>
              <a:rPr lang="en-US" sz="1600" dirty="0">
                <a:latin typeface="Consolas" panose="020B0609020204030204" pitchFamily="49" charset="0"/>
              </a:rPr>
              <a:t>[&lt;matplotlib.lines.Line2D at 0x2214353eef0</a:t>
            </a:r>
            <a:r>
              <a:rPr lang="en-US" sz="1600" dirty="0" smtClean="0">
                <a:latin typeface="Consolas" panose="020B0609020204030204" pitchFamily="49" charset="0"/>
              </a:rPr>
              <a:t>&gt;]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52800"/>
            <a:ext cx="3371850" cy="22734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14400" y="5638800"/>
            <a:ext cx="62087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99"/>
                </a:solidFill>
                <a:latin typeface="Consolas" panose="020B0609020204030204" pitchFamily="49" charset="0"/>
              </a:rPr>
              <a:t>In [11]: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%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matplotlib qt5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;</a:t>
            </a:r>
            <a:r>
              <a:rPr lang="en-US" sz="1600" dirty="0">
                <a:solidFill>
                  <a:srgbClr val="000099"/>
                </a:solidFill>
                <a:latin typeface="Consolas" panose="020B0609020204030204" pitchFamily="49" charset="0"/>
              </a:rPr>
              <a:t> In [45]: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%matplotlib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inline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65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"/>
            <a:ext cx="57992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Types</a:t>
            </a:r>
          </a:p>
          <a:p>
            <a:pPr>
              <a:tabLst>
                <a:tab pos="342900" algn="l"/>
              </a:tabLst>
            </a:pP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>
                <a:solidFill>
                  <a:srgbClr val="C00000"/>
                </a:solidFill>
              </a:rPr>
              <a:t>Numeric: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int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>
                <a:solidFill>
                  <a:srgbClr val="0000CC"/>
                </a:solidFill>
              </a:rPr>
              <a:t>, float, </a:t>
            </a:r>
            <a:r>
              <a:rPr lang="en-US" sz="3200" dirty="0" smtClean="0">
                <a:solidFill>
                  <a:srgbClr val="0000CC"/>
                </a:solidFill>
              </a:rPr>
              <a:t>complex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String: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List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Tuple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Set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Dictionary</a:t>
            </a:r>
          </a:p>
        </p:txBody>
      </p:sp>
    </p:spTree>
    <p:extLst>
      <p:ext uri="{BB962C8B-B14F-4D97-AF65-F5344CB8AC3E}">
        <p14:creationId xmlns:p14="http://schemas.microsoft.com/office/powerpoint/2010/main" val="377139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1870" y="533400"/>
            <a:ext cx="707331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Numeric</a:t>
            </a:r>
            <a:r>
              <a:rPr lang="en-US" sz="2000" dirty="0">
                <a:solidFill>
                  <a:srgbClr val="0000CC"/>
                </a:solidFill>
              </a:rPr>
              <a:t>: </a:t>
            </a:r>
            <a:r>
              <a:rPr lang="en-US" sz="2000" dirty="0" err="1">
                <a:solidFill>
                  <a:srgbClr val="0000CC"/>
                </a:solidFill>
              </a:rPr>
              <a:t>int</a:t>
            </a:r>
            <a:r>
              <a:rPr lang="en-US" sz="2000" dirty="0">
                <a:solidFill>
                  <a:srgbClr val="0000CC"/>
                </a:solidFill>
              </a:rPr>
              <a:t> , float, complex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 marL="600075" lvl="1" indent="-257175">
              <a:buFont typeface="Wingdings" panose="05000000000000000000" pitchFamily="2" charset="2"/>
              <a:buChar char="v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Initialization: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a=150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c=10.76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 marL="600075" lvl="1" indent="-257175">
              <a:buFont typeface="Wingdings" panose="05000000000000000000" pitchFamily="2" charset="2"/>
              <a:buChar char="v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Complex Numbers: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z=complex(3,5)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z=3+5j    ;    z1=3+1j     ;     z2=2-4j 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685800" lvl="2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 marL="687387" lvl="2" indent="-342900">
              <a:buFont typeface="Wingdings" panose="05000000000000000000" pitchFamily="2" charset="2"/>
              <a:buChar char="v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Methods: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 err="1">
                <a:solidFill>
                  <a:srgbClr val="0000CC"/>
                </a:solidFill>
              </a:rPr>
              <a:t>z.real</a:t>
            </a:r>
            <a:r>
              <a:rPr lang="en-US" sz="2000" dirty="0">
                <a:solidFill>
                  <a:srgbClr val="0000CC"/>
                </a:solidFill>
              </a:rPr>
              <a:t>      ;    </a:t>
            </a:r>
            <a:r>
              <a:rPr lang="en-US" sz="2000" dirty="0" err="1">
                <a:solidFill>
                  <a:srgbClr val="0000CC"/>
                </a:solidFill>
              </a:rPr>
              <a:t>z.imag</a:t>
            </a:r>
            <a:r>
              <a:rPr lang="en-US" sz="2000" dirty="0">
                <a:solidFill>
                  <a:srgbClr val="0000CC"/>
                </a:solidFill>
              </a:rPr>
              <a:t>	;     </a:t>
            </a:r>
            <a:r>
              <a:rPr lang="en-US" sz="2000" dirty="0" err="1">
                <a:solidFill>
                  <a:srgbClr val="0000CC"/>
                </a:solidFill>
              </a:rPr>
              <a:t>z.conjugate</a:t>
            </a:r>
            <a:r>
              <a:rPr lang="en-US" sz="2000" dirty="0">
                <a:solidFill>
                  <a:srgbClr val="0000CC"/>
                </a:solidFill>
              </a:rPr>
              <a:t>      ;      abs(z)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z=z1+z2  ;    z=z1*z2    ;     z=z1/z2	</a:t>
            </a:r>
          </a:p>
        </p:txBody>
      </p:sp>
    </p:spTree>
    <p:extLst>
      <p:ext uri="{BB962C8B-B14F-4D97-AF65-F5344CB8AC3E}">
        <p14:creationId xmlns:p14="http://schemas.microsoft.com/office/powerpoint/2010/main" val="4140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2617</TotalTime>
  <Words>830</Words>
  <Application>Microsoft Office PowerPoint</Application>
  <PresentationFormat>Overhead</PresentationFormat>
  <Paragraphs>379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Consolas</vt:lpstr>
      <vt:lpstr>Vivaldi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Saeed</dc:creator>
  <cp:lastModifiedBy>Muhammad Saeed</cp:lastModifiedBy>
  <cp:revision>310</cp:revision>
  <cp:lastPrinted>2016-08-06T17:09:44Z</cp:lastPrinted>
  <dcterms:created xsi:type="dcterms:W3CDTF">2016-06-02T12:45:40Z</dcterms:created>
  <dcterms:modified xsi:type="dcterms:W3CDTF">2018-02-16T07:48:34Z</dcterms:modified>
</cp:coreProperties>
</file>