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9" r:id="rId6"/>
    <p:sldId id="261" r:id="rId7"/>
    <p:sldId id="278" r:id="rId8"/>
    <p:sldId id="277" r:id="rId9"/>
    <p:sldId id="282" r:id="rId10"/>
    <p:sldId id="279" r:id="rId11"/>
    <p:sldId id="280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4" r:id="rId23"/>
    <p:sldId id="293" r:id="rId24"/>
    <p:sldId id="295" r:id="rId25"/>
    <p:sldId id="296" r:id="rId26"/>
    <p:sldId id="297" r:id="rId27"/>
    <p:sldId id="298" r:id="rId28"/>
    <p:sldId id="299" r:id="rId29"/>
    <p:sldId id="300" r:id="rId30"/>
    <p:sldId id="275" r:id="rId31"/>
    <p:sldId id="301" r:id="rId32"/>
    <p:sldId id="27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CC"/>
    <a:srgbClr val="0000CC"/>
    <a:srgbClr val="CC6600"/>
    <a:srgbClr val="DCA10E"/>
    <a:srgbClr val="CC3300"/>
    <a:srgbClr val="FF9933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18" autoAdjust="0"/>
  </p:normalViewPr>
  <p:slideViewPr>
    <p:cSldViewPr>
      <p:cViewPr varScale="1">
        <p:scale>
          <a:sx n="66" d="100"/>
          <a:sy n="66" d="100"/>
        </p:scale>
        <p:origin x="-5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83867-E435-4DA3-B382-7D2F3CFBD417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4D56A-D9ED-4BDC-99C8-5FA69A69A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C696A-1C5A-4156-9AD9-5CFDB7D79E16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0E4B-3EA5-49E7-A7E9-FD09961F4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D6973-F646-433D-B423-55F71B352C4D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A1B4-487A-44F6-9912-6CC53DE1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5594C-721D-4CA2-B880-BE9839D9240D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21AF4-8CC7-4DF8-96F7-557202535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BEC2-2CC6-4228-B1D3-641259A79422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11E0B-C59B-40E1-B49A-5DEAAFF6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E54B-0F0B-443C-9DEC-0E63A72E4A4C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8653E-893C-4586-AB0F-78EC11F2D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FCAE-FDEF-4ECF-9D43-781CCAE4DD49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A137-3708-4D79-BB26-367FA122E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1D11-3789-4D79-B84B-0F7A514EC9F3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ACD33-15C8-416F-8944-1397121CA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D533-C6F1-43C1-BB54-FD91CC2D3C54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D30D-DCD8-42C9-8886-28DA474F8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BEA55-8485-45CC-883A-3C86C79B84F1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6099-0A56-4FE1-A3B4-488832DA1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B8C2-C1D9-45FA-BE0A-CD45AE310609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84FF-22EB-4629-A4F0-8C2BEC503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66334-BB2C-4930-834D-214D5374380F}" type="datetimeFigureOut">
              <a:rPr lang="en-US"/>
              <a:pPr>
                <a:defRPr/>
              </a:pPr>
              <a:t>5/30/2008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507FA9-2F0E-4299-B00D-4CE6C9159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0"/>
            <a:ext cx="55626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AUTOMATA</a:t>
            </a:r>
            <a:b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THEORY</a:t>
            </a:r>
            <a:b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7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F71774-D9A1-4D23-AB93-ED89458D4250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5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316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2296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040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638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Rectangle 33"/>
          <p:cNvSpPr>
            <a:spLocks noChangeArrowheads="1"/>
          </p:cNvSpPr>
          <p:nvPr/>
        </p:nvSpPr>
        <p:spPr bwMode="auto">
          <a:xfrm>
            <a:off x="838200" y="4049713"/>
            <a:ext cx="248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2" name="TextBox 77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9" name="Freeform 78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80" name="Straight Arrow Connector 79"/>
          <p:cNvCxnSpPr>
            <a:endCxn id="77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6" name="TextBox 81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3" name="Freeform 82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84" name="Straight Arrow Connector 83"/>
          <p:cNvCxnSpPr>
            <a:stCxn id="77" idx="6"/>
            <a:endCxn id="81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0" name="TextBox 85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7" name="Straight Arrow Connector 86"/>
          <p:cNvCxnSpPr>
            <a:stCxn id="81" idx="6"/>
            <a:endCxn id="85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3" name="TextBox 88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2314" name="TextBox 89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3AEA4A-FFED-4945-B604-CE19AFA470BE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19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3341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3320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9898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257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6" name="TextBox 55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7" name="Freeform 56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8" name="Straight Arrow Connector 57"/>
          <p:cNvCxnSpPr>
            <a:endCxn id="55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0" name="TextBox 59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Freeform 60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2" name="Straight Arrow Connector 61"/>
          <p:cNvCxnSpPr>
            <a:stCxn id="55" idx="6"/>
            <a:endCxn id="59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4" name="TextBox 63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5" name="Straight Arrow Connector 64"/>
          <p:cNvCxnSpPr>
            <a:stCxn id="59" idx="6"/>
            <a:endCxn id="63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37" name="TextBox 66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3338" name="TextBox 67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13339" name="Rectangle 33"/>
          <p:cNvSpPr>
            <a:spLocks noChangeArrowheads="1"/>
          </p:cNvSpPr>
          <p:nvPr/>
        </p:nvSpPr>
        <p:spPr bwMode="auto">
          <a:xfrm>
            <a:off x="838200" y="3962400"/>
            <a:ext cx="248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2FA9B8-4842-4359-AD9A-CC42459FC79B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3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366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4344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15994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4876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14349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51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55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59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62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4363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14364" name="Rectangle 33"/>
          <p:cNvSpPr>
            <a:spLocks noChangeArrowheads="1"/>
          </p:cNvSpPr>
          <p:nvPr/>
        </p:nvSpPr>
        <p:spPr bwMode="auto">
          <a:xfrm>
            <a:off x="838200" y="3962400"/>
            <a:ext cx="248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7189FE-AFE9-4CDD-94CA-A3E666D8B440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67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391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5368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22090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4495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2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15373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15374" name="Rectangle 37"/>
          <p:cNvSpPr>
            <a:spLocks noChangeArrowheads="1"/>
          </p:cNvSpPr>
          <p:nvPr/>
        </p:nvSpPr>
        <p:spPr bwMode="auto">
          <a:xfrm>
            <a:off x="838200" y="30480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6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80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84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87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5388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15389" name="Rectangle 33"/>
          <p:cNvSpPr>
            <a:spLocks noChangeArrowheads="1"/>
          </p:cNvSpPr>
          <p:nvPr/>
        </p:nvSpPr>
        <p:spPr bwMode="auto">
          <a:xfrm>
            <a:off x="838200" y="3962400"/>
            <a:ext cx="248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038F71-96C1-44BC-BBE4-5864CD6B00AE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91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416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6392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28186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41910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Rectangle 33"/>
          <p:cNvSpPr>
            <a:spLocks noChangeArrowheads="1"/>
          </p:cNvSpPr>
          <p:nvPr/>
        </p:nvSpPr>
        <p:spPr bwMode="auto">
          <a:xfrm>
            <a:off x="838200" y="3973513"/>
            <a:ext cx="2227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00}, </a:t>
            </a:r>
            <a:endParaRPr lang="en-US"/>
          </a:p>
        </p:txBody>
      </p:sp>
      <p:sp>
        <p:nvSpPr>
          <p:cNvPr id="16397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16398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16399" name="Rectangle 37"/>
          <p:cNvSpPr>
            <a:spLocks noChangeArrowheads="1"/>
          </p:cNvSpPr>
          <p:nvPr/>
        </p:nvSpPr>
        <p:spPr bwMode="auto">
          <a:xfrm>
            <a:off x="838200" y="30480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16400" name="Rectangle 39"/>
          <p:cNvSpPr>
            <a:spLocks noChangeArrowheads="1"/>
          </p:cNvSpPr>
          <p:nvPr/>
        </p:nvSpPr>
        <p:spPr bwMode="auto">
          <a:xfrm>
            <a:off x="838200" y="27432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02" name="TextBox 57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9" name="Freeform 58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0" name="Straight Arrow Connector 59"/>
          <p:cNvCxnSpPr>
            <a:endCxn id="57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06" name="TextBox 61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3" name="Freeform 62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4" name="Straight Arrow Connector 63"/>
          <p:cNvCxnSpPr>
            <a:stCxn id="57" idx="6"/>
            <a:endCxn id="61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10" name="TextBox 65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7" name="Straight Arrow Connector 66"/>
          <p:cNvCxnSpPr>
            <a:stCxn id="61" idx="6"/>
            <a:endCxn id="65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13" name="TextBox 68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6414" name="TextBox 69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4A870B-F795-48AF-9AE0-464A29A19555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5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7441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7416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4282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3808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17421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17422" name="Rectangle 37"/>
          <p:cNvSpPr>
            <a:spLocks noChangeArrowheads="1"/>
          </p:cNvSpPr>
          <p:nvPr/>
        </p:nvSpPr>
        <p:spPr bwMode="auto">
          <a:xfrm>
            <a:off x="838200" y="30480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17423" name="Rectangle 39"/>
          <p:cNvSpPr>
            <a:spLocks noChangeArrowheads="1"/>
          </p:cNvSpPr>
          <p:nvPr/>
        </p:nvSpPr>
        <p:spPr bwMode="auto">
          <a:xfrm>
            <a:off x="838200" y="27432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17424" name="Rectangle 40"/>
          <p:cNvSpPr>
            <a:spLocks noChangeArrowheads="1"/>
          </p:cNvSpPr>
          <p:nvPr/>
        </p:nvSpPr>
        <p:spPr bwMode="auto">
          <a:xfrm>
            <a:off x="838200" y="24384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01}, </a:t>
            </a:r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6" name="TextBox 58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0" name="Freeform 59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1" name="Straight Arrow Connector 60"/>
          <p:cNvCxnSpPr>
            <a:endCxn id="58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0" name="TextBox 62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4" name="Freeform 63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5" name="Straight Arrow Connector 64"/>
          <p:cNvCxnSpPr>
            <a:stCxn id="58" idx="6"/>
            <a:endCxn id="62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4" name="TextBox 66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8" name="Straight Arrow Connector 67"/>
          <p:cNvCxnSpPr>
            <a:stCxn id="62" idx="6"/>
            <a:endCxn id="66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37" name="TextBox 69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7438" name="TextBox 70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17439" name="Rectangle 33"/>
          <p:cNvSpPr>
            <a:spLocks noChangeArrowheads="1"/>
          </p:cNvSpPr>
          <p:nvPr/>
        </p:nvSpPr>
        <p:spPr bwMode="auto">
          <a:xfrm>
            <a:off x="838200" y="3962400"/>
            <a:ext cx="248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78D328-DC7F-4ED4-A89C-CD4E2718115E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39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8463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8440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15994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4876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4" name="Rectangle 33"/>
          <p:cNvSpPr>
            <a:spLocks noChangeArrowheads="1"/>
          </p:cNvSpPr>
          <p:nvPr/>
        </p:nvSpPr>
        <p:spPr bwMode="auto">
          <a:xfrm>
            <a:off x="838200" y="3973513"/>
            <a:ext cx="248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  <p:sp>
        <p:nvSpPr>
          <p:cNvPr id="18445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18446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8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2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6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9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8460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18461" name="Rectangle 45"/>
          <p:cNvSpPr>
            <a:spLocks noChangeArrowheads="1"/>
          </p:cNvSpPr>
          <p:nvPr/>
        </p:nvSpPr>
        <p:spPr bwMode="auto">
          <a:xfrm>
            <a:off x="152400" y="681038"/>
            <a:ext cx="689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  L(P) = {ww</a:t>
            </a:r>
            <a:r>
              <a:rPr lang="en-US" altLang="en-US" sz="28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D38DD9-881E-4A76-8745-0C83AE39E6E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63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488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9464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15994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4876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19469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71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75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79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82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19483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19484" name="Rectangle 45"/>
          <p:cNvSpPr>
            <a:spLocks noChangeArrowheads="1"/>
          </p:cNvSpPr>
          <p:nvPr/>
        </p:nvSpPr>
        <p:spPr bwMode="auto">
          <a:xfrm>
            <a:off x="152400" y="681038"/>
            <a:ext cx="689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  L(P) = {ww</a:t>
            </a:r>
            <a:r>
              <a:rPr lang="en-US" altLang="en-US" sz="28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  <p:sp>
        <p:nvSpPr>
          <p:cNvPr id="19485" name="Rectangle 46"/>
          <p:cNvSpPr>
            <a:spLocks noChangeArrowheads="1"/>
          </p:cNvSpPr>
          <p:nvPr/>
        </p:nvSpPr>
        <p:spPr bwMode="auto">
          <a:xfrm>
            <a:off x="838200" y="3059113"/>
            <a:ext cx="217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1) = {q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1}, </a:t>
            </a:r>
            <a:endParaRPr lang="en-US">
              <a:solidFill>
                <a:srgbClr val="CC3300"/>
              </a:solidFill>
            </a:endParaRPr>
          </a:p>
        </p:txBody>
      </p:sp>
      <p:sp>
        <p:nvSpPr>
          <p:cNvPr id="19486" name="Rectangle 33"/>
          <p:cNvSpPr>
            <a:spLocks noChangeArrowheads="1"/>
          </p:cNvSpPr>
          <p:nvPr/>
        </p:nvSpPr>
        <p:spPr bwMode="auto">
          <a:xfrm>
            <a:off x="838200" y="3973513"/>
            <a:ext cx="248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162AAD-DCCD-4A4F-9F13-63E6F055A3DD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87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513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0488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22090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332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10}, </a:t>
            </a:r>
            <a:endParaRPr lang="en-US"/>
          </a:p>
        </p:txBody>
      </p:sp>
      <p:sp>
        <p:nvSpPr>
          <p:cNvPr id="20493" name="Rectangle 36"/>
          <p:cNvSpPr>
            <a:spLocks noChangeArrowheads="1"/>
          </p:cNvSpPr>
          <p:nvPr/>
        </p:nvSpPr>
        <p:spPr bwMode="auto">
          <a:xfrm>
            <a:off x="838200" y="3352800"/>
            <a:ext cx="2217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5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9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3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6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0507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0508" name="Rectangle 45"/>
          <p:cNvSpPr>
            <a:spLocks noChangeArrowheads="1"/>
          </p:cNvSpPr>
          <p:nvPr/>
        </p:nvSpPr>
        <p:spPr bwMode="auto">
          <a:xfrm>
            <a:off x="152400" y="681038"/>
            <a:ext cx="689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  L(P) = {ww</a:t>
            </a:r>
            <a:r>
              <a:rPr lang="en-US" altLang="en-US" sz="28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  <p:sp>
        <p:nvSpPr>
          <p:cNvPr id="20509" name="Rectangle 46"/>
          <p:cNvSpPr>
            <a:spLocks noChangeArrowheads="1"/>
          </p:cNvSpPr>
          <p:nvPr/>
        </p:nvSpPr>
        <p:spPr bwMode="auto">
          <a:xfrm>
            <a:off x="838200" y="3059113"/>
            <a:ext cx="217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1) = {q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1}, </a:t>
            </a:r>
            <a:endParaRPr lang="en-US">
              <a:solidFill>
                <a:srgbClr val="CC3300"/>
              </a:solidFill>
            </a:endParaRPr>
          </a:p>
        </p:txBody>
      </p:sp>
      <p:sp>
        <p:nvSpPr>
          <p:cNvPr id="20510" name="Rectangle 48"/>
          <p:cNvSpPr>
            <a:spLocks noChangeArrowheads="1"/>
          </p:cNvSpPr>
          <p:nvPr/>
        </p:nvSpPr>
        <p:spPr bwMode="auto">
          <a:xfrm>
            <a:off x="3429000" y="3962400"/>
            <a:ext cx="2097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}, </a:t>
            </a:r>
            <a:endParaRPr lang="en-US"/>
          </a:p>
        </p:txBody>
      </p:sp>
      <p:sp>
        <p:nvSpPr>
          <p:cNvPr id="20511" name="Rectangle 33"/>
          <p:cNvSpPr>
            <a:spLocks noChangeArrowheads="1"/>
          </p:cNvSpPr>
          <p:nvPr/>
        </p:nvSpPr>
        <p:spPr bwMode="auto">
          <a:xfrm>
            <a:off x="838200" y="3973513"/>
            <a:ext cx="248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8DA491-D9C1-49DC-9645-C1EA6595EAB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11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1538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1512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28186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713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6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 </a:t>
            </a:r>
            <a:endParaRPr lang="en-US"/>
          </a:p>
        </p:txBody>
      </p:sp>
      <p:sp>
        <p:nvSpPr>
          <p:cNvPr id="21517" name="Rectangle 36"/>
          <p:cNvSpPr>
            <a:spLocks noChangeArrowheads="1"/>
          </p:cNvSpPr>
          <p:nvPr/>
        </p:nvSpPr>
        <p:spPr bwMode="auto">
          <a:xfrm>
            <a:off x="838200" y="3352800"/>
            <a:ext cx="216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9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3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7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30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1531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1532" name="Rectangle 45"/>
          <p:cNvSpPr>
            <a:spLocks noChangeArrowheads="1"/>
          </p:cNvSpPr>
          <p:nvPr/>
        </p:nvSpPr>
        <p:spPr bwMode="auto">
          <a:xfrm>
            <a:off x="152400" y="681038"/>
            <a:ext cx="689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  L(P) = {ww</a:t>
            </a:r>
            <a:r>
              <a:rPr lang="en-US" altLang="en-US" sz="28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  <p:sp>
        <p:nvSpPr>
          <p:cNvPr id="21533" name="Rectangle 46"/>
          <p:cNvSpPr>
            <a:spLocks noChangeArrowheads="1"/>
          </p:cNvSpPr>
          <p:nvPr/>
        </p:nvSpPr>
        <p:spPr bwMode="auto">
          <a:xfrm>
            <a:off x="838200" y="3059113"/>
            <a:ext cx="217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1) = {q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1}, </a:t>
            </a:r>
            <a:endParaRPr lang="en-US">
              <a:solidFill>
                <a:srgbClr val="CC3300"/>
              </a:solidFill>
            </a:endParaRPr>
          </a:p>
        </p:txBody>
      </p:sp>
      <p:sp>
        <p:nvSpPr>
          <p:cNvPr id="21534" name="Rectangle 48"/>
          <p:cNvSpPr>
            <a:spLocks noChangeArrowheads="1"/>
          </p:cNvSpPr>
          <p:nvPr/>
        </p:nvSpPr>
        <p:spPr bwMode="auto">
          <a:xfrm>
            <a:off x="3429000" y="3973513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1535" name="Rectangle 49"/>
          <p:cNvSpPr>
            <a:spLocks noChangeArrowheads="1"/>
          </p:cNvSpPr>
          <p:nvPr/>
        </p:nvSpPr>
        <p:spPr bwMode="auto">
          <a:xfrm>
            <a:off x="3429000" y="3668713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1536" name="Rectangle 33"/>
          <p:cNvSpPr>
            <a:spLocks noChangeArrowheads="1"/>
          </p:cNvSpPr>
          <p:nvPr/>
        </p:nvSpPr>
        <p:spPr bwMode="auto">
          <a:xfrm>
            <a:off x="838200" y="3973513"/>
            <a:ext cx="248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192B5-6B1D-4925-BD0C-064D2BB433BB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2827338"/>
            <a:ext cx="7888288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i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Pushdown Automata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BF0B0-A4D1-4478-90E6-53C810A3443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35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2563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2536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4282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4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 </a:t>
            </a:r>
            <a:endParaRPr lang="en-US"/>
          </a:p>
        </p:txBody>
      </p:sp>
      <p:sp>
        <p:nvSpPr>
          <p:cNvPr id="22541" name="Rectangle 36"/>
          <p:cNvSpPr>
            <a:spLocks noChangeArrowheads="1"/>
          </p:cNvSpPr>
          <p:nvPr/>
        </p:nvSpPr>
        <p:spPr bwMode="auto">
          <a:xfrm>
            <a:off x="838200" y="3352800"/>
            <a:ext cx="216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3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7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51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54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2555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2556" name="Rectangle 45"/>
          <p:cNvSpPr>
            <a:spLocks noChangeArrowheads="1"/>
          </p:cNvSpPr>
          <p:nvPr/>
        </p:nvSpPr>
        <p:spPr bwMode="auto">
          <a:xfrm>
            <a:off x="152400" y="681038"/>
            <a:ext cx="689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  L(P) = {ww</a:t>
            </a:r>
            <a:r>
              <a:rPr lang="en-US" altLang="en-US" sz="28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  <p:sp>
        <p:nvSpPr>
          <p:cNvPr id="22557" name="Rectangle 46"/>
          <p:cNvSpPr>
            <a:spLocks noChangeArrowheads="1"/>
          </p:cNvSpPr>
          <p:nvPr/>
        </p:nvSpPr>
        <p:spPr bwMode="auto">
          <a:xfrm>
            <a:off x="838200" y="3059113"/>
            <a:ext cx="217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1) = {q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1}, </a:t>
            </a:r>
            <a:endParaRPr lang="en-US">
              <a:solidFill>
                <a:srgbClr val="CC3300"/>
              </a:solidFill>
            </a:endParaRPr>
          </a:p>
        </p:txBody>
      </p:sp>
      <p:sp>
        <p:nvSpPr>
          <p:cNvPr id="22558" name="Rectangle 51"/>
          <p:cNvSpPr>
            <a:spLocks noChangeArrowheads="1"/>
          </p:cNvSpPr>
          <p:nvPr/>
        </p:nvSpPr>
        <p:spPr bwMode="auto">
          <a:xfrm>
            <a:off x="3429000" y="3973513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2559" name="Rectangle 52"/>
          <p:cNvSpPr>
            <a:spLocks noChangeArrowheads="1"/>
          </p:cNvSpPr>
          <p:nvPr/>
        </p:nvSpPr>
        <p:spPr bwMode="auto">
          <a:xfrm>
            <a:off x="3429000" y="3668713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2560" name="Rectangle 53"/>
          <p:cNvSpPr>
            <a:spLocks noChangeArrowheads="1"/>
          </p:cNvSpPr>
          <p:nvPr/>
        </p:nvSpPr>
        <p:spPr bwMode="auto">
          <a:xfrm>
            <a:off x="3429000" y="33528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838200" y="3973513"/>
            <a:ext cx="2374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B60767-0219-4403-9A60-A7ABD4FBE267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59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589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3560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8092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4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Rectangle 35"/>
          <p:cNvSpPr>
            <a:spLocks noChangeArrowheads="1"/>
          </p:cNvSpPr>
          <p:nvPr/>
        </p:nvSpPr>
        <p:spPr bwMode="auto">
          <a:xfrm>
            <a:off x="838200" y="3657600"/>
            <a:ext cx="2227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 </a:t>
            </a:r>
            <a:endParaRPr lang="en-US"/>
          </a:p>
        </p:txBody>
      </p:sp>
      <p:sp>
        <p:nvSpPr>
          <p:cNvPr id="23565" name="Rectangle 36"/>
          <p:cNvSpPr>
            <a:spLocks noChangeArrowheads="1"/>
          </p:cNvSpPr>
          <p:nvPr/>
        </p:nvSpPr>
        <p:spPr bwMode="auto">
          <a:xfrm>
            <a:off x="838200" y="3352800"/>
            <a:ext cx="2160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 </a:t>
            </a:r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67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71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52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78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3579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3580" name="Rectangle 45"/>
          <p:cNvSpPr>
            <a:spLocks noChangeArrowheads="1"/>
          </p:cNvSpPr>
          <p:nvPr/>
        </p:nvSpPr>
        <p:spPr bwMode="auto">
          <a:xfrm>
            <a:off x="152400" y="681038"/>
            <a:ext cx="6891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  L(P) = {ww</a:t>
            </a:r>
            <a:r>
              <a:rPr lang="en-US" altLang="en-US" sz="28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  <p:sp>
        <p:nvSpPr>
          <p:cNvPr id="23581" name="Rectangle 46"/>
          <p:cNvSpPr>
            <a:spLocks noChangeArrowheads="1"/>
          </p:cNvSpPr>
          <p:nvPr/>
        </p:nvSpPr>
        <p:spPr bwMode="auto">
          <a:xfrm>
            <a:off x="838200" y="3059113"/>
            <a:ext cx="2173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1) = {q</a:t>
            </a:r>
            <a:r>
              <a:rPr lang="en-US" baseline="-25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1}, </a:t>
            </a:r>
            <a:endParaRPr lang="en-US">
              <a:solidFill>
                <a:srgbClr val="CC3300"/>
              </a:solidFill>
            </a:endParaRPr>
          </a:p>
        </p:txBody>
      </p:sp>
      <p:sp>
        <p:nvSpPr>
          <p:cNvPr id="23582" name="Rectangle 51"/>
          <p:cNvSpPr>
            <a:spLocks noChangeArrowheads="1"/>
          </p:cNvSpPr>
          <p:nvPr/>
        </p:nvSpPr>
        <p:spPr bwMode="auto">
          <a:xfrm>
            <a:off x="3429000" y="3973513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3583" name="Rectangle 52"/>
          <p:cNvSpPr>
            <a:spLocks noChangeArrowheads="1"/>
          </p:cNvSpPr>
          <p:nvPr/>
        </p:nvSpPr>
        <p:spPr bwMode="auto">
          <a:xfrm>
            <a:off x="3429000" y="3668713"/>
            <a:ext cx="2039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3584" name="Rectangle 53"/>
          <p:cNvSpPr>
            <a:spLocks noChangeArrowheads="1"/>
          </p:cNvSpPr>
          <p:nvPr/>
        </p:nvSpPr>
        <p:spPr bwMode="auto">
          <a:xfrm>
            <a:off x="3429000" y="33528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0)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3585" name="Rectangle 50"/>
          <p:cNvSpPr>
            <a:spLocks noChangeArrowheads="1"/>
          </p:cNvSpPr>
          <p:nvPr/>
        </p:nvSpPr>
        <p:spPr bwMode="auto">
          <a:xfrm>
            <a:off x="3429000" y="3048000"/>
            <a:ext cx="224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</a:t>
            </a:r>
            <a:endParaRPr lang="en-US"/>
          </a:p>
        </p:txBody>
      </p:sp>
      <p:sp>
        <p:nvSpPr>
          <p:cNvPr id="23586" name="TextBox 51"/>
          <p:cNvSpPr txBox="1">
            <a:spLocks noChangeArrowheads="1"/>
          </p:cNvSpPr>
          <p:nvPr/>
        </p:nvSpPr>
        <p:spPr bwMode="auto">
          <a:xfrm>
            <a:off x="1143000" y="6153150"/>
            <a:ext cx="6038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 i="1">
                <a:solidFill>
                  <a:srgbClr val="CC6600"/>
                </a:solidFill>
                <a:latin typeface="Bodoni MT Condensed" pitchFamily="18" charset="0"/>
                <a:cs typeface="Times New Roman" pitchFamily="18" charset="0"/>
              </a:rPr>
              <a:t>Result:The string 011110 is accepted. All the input is consumed and stack is at Z</a:t>
            </a:r>
            <a:r>
              <a:rPr lang="en-US" altLang="en-US" sz="2000" i="1" baseline="-25000">
                <a:solidFill>
                  <a:srgbClr val="CC6600"/>
                </a:solidFill>
                <a:latin typeface="Bodoni MT Condensed" pitchFamily="18" charset="0"/>
                <a:cs typeface="Times New Roman" pitchFamily="18" charset="0"/>
              </a:rPr>
              <a:t>0</a:t>
            </a:r>
            <a:endParaRPr lang="en-US" altLang="en-US" sz="2000" i="1">
              <a:solidFill>
                <a:srgbClr val="CC6600"/>
              </a:solidFill>
              <a:latin typeface="Bodoni MT Condensed" pitchFamily="18" charset="0"/>
              <a:cs typeface="Times New Roman" pitchFamily="18" charset="0"/>
            </a:endParaRPr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838200" y="3973513"/>
            <a:ext cx="248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3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50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" dur="1000" autoRev="1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1000" autoRev="1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1000" autoRev="1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D64840-241C-49B1-A8D0-22FB0EC6599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3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604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4584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-75406" y="2285206"/>
            <a:ext cx="4572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4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9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3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97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600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4601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4602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FD6E0-3A4B-4B09-AEA3-8920D2149BFB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07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5629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5608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802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713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3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17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21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24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5625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5626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25627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4B4BD8-A337-4D24-946F-DE4942933F65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31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6654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6632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9898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3340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37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1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5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8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6649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6650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26651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  <p:sp>
        <p:nvSpPr>
          <p:cNvPr id="26652" name="Rectangle 51"/>
          <p:cNvSpPr>
            <a:spLocks noChangeArrowheads="1"/>
          </p:cNvSpPr>
          <p:nvPr/>
        </p:nvSpPr>
        <p:spPr bwMode="auto">
          <a:xfrm>
            <a:off x="762000" y="36576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1EFAF5-D252-469E-B5B6-263C87B1477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55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7679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7656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15994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4876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5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9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72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7673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7674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27675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  <p:sp>
        <p:nvSpPr>
          <p:cNvPr id="27676" name="Rectangle 51"/>
          <p:cNvSpPr>
            <a:spLocks noChangeArrowheads="1"/>
          </p:cNvSpPr>
          <p:nvPr/>
        </p:nvSpPr>
        <p:spPr bwMode="auto">
          <a:xfrm>
            <a:off x="762000" y="36576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27677" name="Rectangle 51"/>
          <p:cNvSpPr>
            <a:spLocks noChangeArrowheads="1"/>
          </p:cNvSpPr>
          <p:nvPr/>
        </p:nvSpPr>
        <p:spPr bwMode="auto">
          <a:xfrm>
            <a:off x="762000" y="3352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CFB46-03B8-4099-8FB9-4DA242D3343E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79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a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8704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8680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2210594" y="2285206"/>
            <a:ext cx="4572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257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5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9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93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96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8697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8698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28699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  <p:sp>
        <p:nvSpPr>
          <p:cNvPr id="28700" name="Rectangle 51"/>
          <p:cNvSpPr>
            <a:spLocks noChangeArrowheads="1"/>
          </p:cNvSpPr>
          <p:nvPr/>
        </p:nvSpPr>
        <p:spPr bwMode="auto">
          <a:xfrm>
            <a:off x="762000" y="36576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28701" name="Rectangle 51"/>
          <p:cNvSpPr>
            <a:spLocks noChangeArrowheads="1"/>
          </p:cNvSpPr>
          <p:nvPr/>
        </p:nvSpPr>
        <p:spPr bwMode="auto">
          <a:xfrm>
            <a:off x="762000" y="3352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28702" name="Rectangle 51"/>
          <p:cNvSpPr>
            <a:spLocks noChangeArrowheads="1"/>
          </p:cNvSpPr>
          <p:nvPr/>
        </p:nvSpPr>
        <p:spPr bwMode="auto">
          <a:xfrm>
            <a:off x="762000" y="3048000"/>
            <a:ext cx="2027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293C16-A5D7-434E-91AC-622CAF3A75A0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703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9729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29704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28186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713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9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13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17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20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29721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29722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29723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  <p:sp>
        <p:nvSpPr>
          <p:cNvPr id="29724" name="Rectangle 51"/>
          <p:cNvSpPr>
            <a:spLocks noChangeArrowheads="1"/>
          </p:cNvSpPr>
          <p:nvPr/>
        </p:nvSpPr>
        <p:spPr bwMode="auto">
          <a:xfrm>
            <a:off x="762000" y="36576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29725" name="Rectangle 51"/>
          <p:cNvSpPr>
            <a:spLocks noChangeArrowheads="1"/>
          </p:cNvSpPr>
          <p:nvPr/>
        </p:nvSpPr>
        <p:spPr bwMode="auto">
          <a:xfrm>
            <a:off x="762000" y="3352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29726" name="Rectangle 51"/>
          <p:cNvSpPr>
            <a:spLocks noChangeArrowheads="1"/>
          </p:cNvSpPr>
          <p:nvPr/>
        </p:nvSpPr>
        <p:spPr bwMode="auto">
          <a:xfrm>
            <a:off x="762000" y="3048000"/>
            <a:ext cx="2027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29727" name="Rectangle 51"/>
          <p:cNvSpPr>
            <a:spLocks noChangeArrowheads="1"/>
          </p:cNvSpPr>
          <p:nvPr/>
        </p:nvSpPr>
        <p:spPr bwMode="auto">
          <a:xfrm>
            <a:off x="3505200" y="3973513"/>
            <a:ext cx="2103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D1B7D-BDF3-4069-A15B-01A05E15872B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5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7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754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30728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4282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4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3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7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1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4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30745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30746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30747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  <p:sp>
        <p:nvSpPr>
          <p:cNvPr id="30748" name="Rectangle 51"/>
          <p:cNvSpPr>
            <a:spLocks noChangeArrowheads="1"/>
          </p:cNvSpPr>
          <p:nvPr/>
        </p:nvSpPr>
        <p:spPr bwMode="auto">
          <a:xfrm>
            <a:off x="762000" y="36576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30749" name="Rectangle 51"/>
          <p:cNvSpPr>
            <a:spLocks noChangeArrowheads="1"/>
          </p:cNvSpPr>
          <p:nvPr/>
        </p:nvSpPr>
        <p:spPr bwMode="auto">
          <a:xfrm>
            <a:off x="762000" y="3352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30750" name="Rectangle 51"/>
          <p:cNvSpPr>
            <a:spLocks noChangeArrowheads="1"/>
          </p:cNvSpPr>
          <p:nvPr/>
        </p:nvSpPr>
        <p:spPr bwMode="auto">
          <a:xfrm>
            <a:off x="762000" y="3048000"/>
            <a:ext cx="2027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30751" name="Rectangle 51"/>
          <p:cNvSpPr>
            <a:spLocks noChangeArrowheads="1"/>
          </p:cNvSpPr>
          <p:nvPr/>
        </p:nvSpPr>
        <p:spPr bwMode="auto">
          <a:xfrm>
            <a:off x="3505200" y="3973513"/>
            <a:ext cx="2103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30752" name="Rectangle 51"/>
          <p:cNvSpPr>
            <a:spLocks noChangeArrowheads="1"/>
          </p:cNvSpPr>
          <p:nvPr/>
        </p:nvSpPr>
        <p:spPr bwMode="auto">
          <a:xfrm>
            <a:off x="3505200" y="3657600"/>
            <a:ext cx="2103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C09524-D3BE-486C-9EFA-EAFFDB2B3D15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1" name="Group 46"/>
          <p:cNvGrpSpPr>
            <a:grpSpLocks/>
          </p:cNvGrpSpPr>
          <p:nvPr/>
        </p:nvGrpSpPr>
        <p:grpSpPr bwMode="auto">
          <a:xfrm>
            <a:off x="7553325" y="237807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9900CC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9900CC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1779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31752" name="Text Box 41"/>
          <p:cNvSpPr txBox="1">
            <a:spLocks noChangeArrowheads="1"/>
          </p:cNvSpPr>
          <p:nvPr/>
        </p:nvSpPr>
        <p:spPr bwMode="auto">
          <a:xfrm>
            <a:off x="152400" y="10398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5727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809207" y="22852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4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6684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57" name="TextBox 56"/>
          <p:cNvSpPr txBox="1">
            <a:spLocks noChangeArrowheads="1"/>
          </p:cNvSpPr>
          <p:nvPr/>
        </p:nvSpPr>
        <p:spPr bwMode="auto">
          <a:xfrm>
            <a:off x="1844675" y="5176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8" name="Freeform 57"/>
          <p:cNvSpPr/>
          <p:nvPr/>
        </p:nvSpPr>
        <p:spPr>
          <a:xfrm>
            <a:off x="1600200" y="4495800"/>
            <a:ext cx="817563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59" name="Straight Arrow Connector 58"/>
          <p:cNvCxnSpPr>
            <a:endCxn id="56" idx="2"/>
          </p:cNvCxnSpPr>
          <p:nvPr/>
        </p:nvCxnSpPr>
        <p:spPr>
          <a:xfrm>
            <a:off x="646113" y="5422900"/>
            <a:ext cx="102235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4127500" y="5100638"/>
            <a:ext cx="681038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61" name="TextBox 60"/>
          <p:cNvSpPr txBox="1">
            <a:spLocks noChangeArrowheads="1"/>
          </p:cNvSpPr>
          <p:nvPr/>
        </p:nvSpPr>
        <p:spPr bwMode="auto">
          <a:xfrm>
            <a:off x="4303713" y="5176838"/>
            <a:ext cx="439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2" name="Freeform 61"/>
          <p:cNvSpPr/>
          <p:nvPr/>
        </p:nvSpPr>
        <p:spPr>
          <a:xfrm>
            <a:off x="4059238" y="4495800"/>
            <a:ext cx="817562" cy="641350"/>
          </a:xfrm>
          <a:custGeom>
            <a:avLst/>
            <a:gdLst>
              <a:gd name="connsiteX0" fmla="*/ 457199 w 1386348"/>
              <a:gd name="connsiteY0" fmla="*/ 786581 h 801329"/>
              <a:gd name="connsiteX1" fmla="*/ 132735 w 1386348"/>
              <a:gd name="connsiteY1" fmla="*/ 152400 h 801329"/>
              <a:gd name="connsiteX2" fmla="*/ 1253612 w 1386348"/>
              <a:gd name="connsiteY2" fmla="*/ 108155 h 801329"/>
              <a:gd name="connsiteX3" fmla="*/ 929148 w 1386348"/>
              <a:gd name="connsiteY3" fmla="*/ 801329 h 80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6348" h="801329">
                <a:moveTo>
                  <a:pt x="457199" y="786581"/>
                </a:moveTo>
                <a:cubicBezTo>
                  <a:pt x="228599" y="526026"/>
                  <a:pt x="0" y="265471"/>
                  <a:pt x="132735" y="152400"/>
                </a:cubicBezTo>
                <a:cubicBezTo>
                  <a:pt x="265470" y="39329"/>
                  <a:pt x="1120877" y="0"/>
                  <a:pt x="1253612" y="108155"/>
                </a:cubicBezTo>
                <a:cubicBezTo>
                  <a:pt x="1386348" y="216310"/>
                  <a:pt x="921774" y="693174"/>
                  <a:pt x="929148" y="801329"/>
                </a:cubicBezTo>
              </a:path>
            </a:pathLst>
          </a:custGeom>
          <a:noFill/>
          <a:ln w="28575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63" name="Straight Arrow Connector 62"/>
          <p:cNvCxnSpPr>
            <a:stCxn id="56" idx="6"/>
            <a:endCxn id="60" idx="2"/>
          </p:cNvCxnSpPr>
          <p:nvPr/>
        </p:nvCxnSpPr>
        <p:spPr>
          <a:xfrm>
            <a:off x="2349500" y="5422900"/>
            <a:ext cx="1778000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6100763" y="5100638"/>
            <a:ext cx="681037" cy="644525"/>
          </a:xfrm>
          <a:prstGeom prst="ellipse">
            <a:avLst/>
          </a:prstGeom>
          <a:noFill/>
          <a:ln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6" name="TextBox 64"/>
          <p:cNvSpPr txBox="1">
            <a:spLocks noChangeArrowheads="1"/>
          </p:cNvSpPr>
          <p:nvPr/>
        </p:nvSpPr>
        <p:spPr bwMode="auto">
          <a:xfrm>
            <a:off x="6248400" y="516255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66" name="Straight Arrow Connector 65"/>
          <p:cNvCxnSpPr>
            <a:stCxn id="60" idx="6"/>
            <a:endCxn id="64" idx="2"/>
          </p:cNvCxnSpPr>
          <p:nvPr/>
        </p:nvCxnSpPr>
        <p:spPr>
          <a:xfrm>
            <a:off x="4808538" y="5422900"/>
            <a:ext cx="1292225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6167438" y="5164138"/>
            <a:ext cx="546100" cy="515937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68" name="TextBox 67"/>
          <p:cNvSpPr txBox="1">
            <a:spLocks noChangeArrowheads="1"/>
          </p:cNvSpPr>
          <p:nvPr/>
        </p:nvSpPr>
        <p:spPr bwMode="auto">
          <a:xfrm>
            <a:off x="152400" y="4943475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</a:p>
        </p:txBody>
      </p:sp>
      <p:sp>
        <p:nvSpPr>
          <p:cNvPr id="31769" name="TextBox 68"/>
          <p:cNvSpPr txBox="1">
            <a:spLocks noChangeArrowheads="1"/>
          </p:cNvSpPr>
          <p:nvPr/>
        </p:nvSpPr>
        <p:spPr bwMode="auto">
          <a:xfrm>
            <a:off x="2822575" y="579120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sp>
        <p:nvSpPr>
          <p:cNvPr id="31770" name="Rectangle 45"/>
          <p:cNvSpPr>
            <a:spLocks noChangeArrowheads="1"/>
          </p:cNvSpPr>
          <p:nvPr/>
        </p:nvSpPr>
        <p:spPr bwMode="auto">
          <a:xfrm>
            <a:off x="2205038" y="681038"/>
            <a:ext cx="494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Implementing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L = {a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i="1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i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n&gt; 0 }</a:t>
            </a:r>
          </a:p>
        </p:txBody>
      </p:sp>
      <p:sp>
        <p:nvSpPr>
          <p:cNvPr id="31771" name="Rectangle 51"/>
          <p:cNvSpPr>
            <a:spLocks noChangeArrowheads="1"/>
          </p:cNvSpPr>
          <p:nvPr/>
        </p:nvSpPr>
        <p:spPr bwMode="auto">
          <a:xfrm>
            <a:off x="762000" y="39624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  <p:sp>
        <p:nvSpPr>
          <p:cNvPr id="31772" name="Rectangle 51"/>
          <p:cNvSpPr>
            <a:spLocks noChangeArrowheads="1"/>
          </p:cNvSpPr>
          <p:nvPr/>
        </p:nvSpPr>
        <p:spPr bwMode="auto">
          <a:xfrm>
            <a:off x="762000" y="36576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31773" name="Rectangle 51"/>
          <p:cNvSpPr>
            <a:spLocks noChangeArrowheads="1"/>
          </p:cNvSpPr>
          <p:nvPr/>
        </p:nvSpPr>
        <p:spPr bwMode="auto">
          <a:xfrm>
            <a:off x="762000" y="3352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aa} </a:t>
            </a:r>
            <a:endParaRPr lang="en-US"/>
          </a:p>
        </p:txBody>
      </p:sp>
      <p:sp>
        <p:nvSpPr>
          <p:cNvPr id="31774" name="Rectangle 51"/>
          <p:cNvSpPr>
            <a:spLocks noChangeArrowheads="1"/>
          </p:cNvSpPr>
          <p:nvPr/>
        </p:nvSpPr>
        <p:spPr bwMode="auto">
          <a:xfrm>
            <a:off x="762000" y="3048000"/>
            <a:ext cx="2027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31775" name="Rectangle 51"/>
          <p:cNvSpPr>
            <a:spLocks noChangeArrowheads="1"/>
          </p:cNvSpPr>
          <p:nvPr/>
        </p:nvSpPr>
        <p:spPr bwMode="auto">
          <a:xfrm>
            <a:off x="3505200" y="3973513"/>
            <a:ext cx="2103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31776" name="Rectangle 51"/>
          <p:cNvSpPr>
            <a:spLocks noChangeArrowheads="1"/>
          </p:cNvSpPr>
          <p:nvPr/>
        </p:nvSpPr>
        <p:spPr bwMode="auto">
          <a:xfrm>
            <a:off x="3505200" y="3657600"/>
            <a:ext cx="2103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b, a)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</a:t>
            </a:r>
            <a:endParaRPr lang="en-US"/>
          </a:p>
        </p:txBody>
      </p:sp>
      <p:sp>
        <p:nvSpPr>
          <p:cNvPr id="31777" name="Rectangle 51"/>
          <p:cNvSpPr>
            <a:spLocks noChangeArrowheads="1"/>
          </p:cNvSpPr>
          <p:nvPr/>
        </p:nvSpPr>
        <p:spPr bwMode="auto">
          <a:xfrm>
            <a:off x="3505200" y="3352800"/>
            <a:ext cx="224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8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62000" y="1169988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Georgia" pitchFamily="18" charset="0"/>
              </a:rPr>
              <a:t>Pushdown automaton defines the context-free languages. Pushdown automaton is an </a:t>
            </a:r>
            <a:r>
              <a:rPr lang="en-US" sz="2400">
                <a:solidFill>
                  <a:srgbClr val="006600"/>
                </a:solidFill>
                <a:latin typeface="Georgia" pitchFamily="18" charset="0"/>
                <a:sym typeface="Symbol" pitchFamily="18" charset="2"/>
              </a:rPr>
              <a:t>-NFA with the addition of stack which can be pushed, popped and read.</a:t>
            </a:r>
            <a:endParaRPr lang="en-US" sz="2400">
              <a:solidFill>
                <a:srgbClr val="006600"/>
              </a:solidFill>
              <a:latin typeface="Georgia" pitchFamily="18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A435F-CF89-469D-BE4C-2DFED8AF8A3D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sp>
        <p:nvSpPr>
          <p:cNvPr id="1032" name="TextBox 8"/>
          <p:cNvSpPr txBox="1">
            <a:spLocks noChangeArrowheads="1"/>
          </p:cNvSpPr>
          <p:nvPr/>
        </p:nvSpPr>
        <p:spPr bwMode="auto">
          <a:xfrm>
            <a:off x="762000" y="762000"/>
            <a:ext cx="925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u="sng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DEF.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685800" y="2438400"/>
            <a:ext cx="2971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A PDA, P is defined as :</a:t>
            </a:r>
          </a:p>
          <a:p>
            <a:pPr>
              <a:tabLst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</a:rPr>
              <a:t>P=(Q,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, , , q</a:t>
            </a:r>
            <a:r>
              <a:rPr lang="en-US" sz="2000" baseline="-25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, Z</a:t>
            </a:r>
            <a:r>
              <a:rPr lang="en-US" sz="2000" baseline="-25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, F)</a:t>
            </a:r>
          </a:p>
          <a:p>
            <a:pPr>
              <a:tabLst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Q: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finite set of states</a:t>
            </a:r>
          </a:p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: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Finite set of input         	  symbols.</a:t>
            </a:r>
          </a:p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: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Finite set of stack 	     	  alphabets.</a:t>
            </a:r>
          </a:p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: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  transition function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953000"/>
            <a:ext cx="3886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  (q, a, X)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	</a:t>
            </a:r>
          </a:p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i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)	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is in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Q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.		</a:t>
            </a:r>
          </a:p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  ii)	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is an input symbol  may be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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.	  </a:t>
            </a:r>
          </a:p>
          <a:p>
            <a:pPr>
              <a:tabLst>
                <a:tab pos="236538" algn="l"/>
                <a:tab pos="457200" algn="l"/>
                <a:tab pos="738188" algn="l"/>
                <a:tab pos="917575" algn="l"/>
                <a:tab pos="1143000" algn="l"/>
                <a:tab pos="1368425" algn="l"/>
                <a:tab pos="1593850" algn="l"/>
                <a:tab pos="1835150" algn="l"/>
                <a:tab pos="2060575" algn="l"/>
                <a:tab pos="2286000" algn="l"/>
                <a:tab pos="2511425" algn="l"/>
                <a:tab pos="2736850" algn="l"/>
                <a:tab pos="2978150" algn="l"/>
                <a:tab pos="3203575" algn="l"/>
                <a:tab pos="3429000" algn="l"/>
                <a:tab pos="3654425" algn="l"/>
              </a:tabLs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  iii)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X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is stack symbol in 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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.</a:t>
            </a:r>
          </a:p>
        </p:txBody>
      </p:sp>
      <p:graphicFrame>
        <p:nvGraphicFramePr>
          <p:cNvPr id="1026" name="Object 13"/>
          <p:cNvGraphicFramePr>
            <a:graphicFrameLocks noChangeAspect="1"/>
          </p:cNvGraphicFramePr>
          <p:nvPr/>
        </p:nvGraphicFramePr>
        <p:xfrm>
          <a:off x="3657600" y="2362200"/>
          <a:ext cx="4432300" cy="508000"/>
        </p:xfrm>
        <a:graphic>
          <a:graphicData uri="http://schemas.openxmlformats.org/presentationml/2006/ole">
            <p:oleObj spid="_x0000_s1026" name="Equation" r:id="rId3" imgW="1612800" imgH="228600" progId="Equation.3">
              <p:embed/>
            </p:oleObj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flipV="1">
            <a:off x="3217608" y="2775156"/>
            <a:ext cx="1371600" cy="4572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819400" y="2743200"/>
            <a:ext cx="2286000" cy="10668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971800" y="2743200"/>
            <a:ext cx="2590800" cy="16002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895600" y="2743200"/>
            <a:ext cx="3048000" cy="25146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800600" y="5260975"/>
            <a:ext cx="4267200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q</a:t>
            </a:r>
            <a:r>
              <a:rPr lang="en-US" sz="2000" baseline="-25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: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start state </a:t>
            </a:r>
          </a:p>
          <a:p>
            <a:pPr>
              <a:defRPr/>
            </a:pP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         Z</a:t>
            </a:r>
            <a:r>
              <a:rPr lang="en-US" sz="2000" baseline="-25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: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stack start symbol </a:t>
            </a:r>
          </a:p>
          <a:p>
            <a:pPr>
              <a:defRPr/>
            </a:pPr>
            <a:r>
              <a:rPr lang="en-US" sz="2000" dirty="0">
                <a:solidFill>
                  <a:srgbClr val="0000CC"/>
                </a:solidFill>
                <a:latin typeface="Georgia" pitchFamily="18" charset="0"/>
                <a:cs typeface="Times New Roman" pitchFamily="18" charset="0"/>
                <a:sym typeface="Symbol"/>
              </a:rPr>
              <a:t>                  F :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  <a:sym typeface="Symbol"/>
              </a:rPr>
              <a:t> set of accepting states or           		final states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4495800" y="3505200"/>
            <a:ext cx="2667000" cy="11430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4876800" y="3505200"/>
            <a:ext cx="2971800" cy="14478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5295900" y="3695700"/>
            <a:ext cx="3352800" cy="1447800"/>
          </a:xfrm>
          <a:prstGeom prst="straightConnector1">
            <a:avLst/>
          </a:prstGeom>
          <a:ln w="25400">
            <a:solidFill>
              <a:srgbClr val="F59D3D"/>
            </a:solidFill>
            <a:headEnd w="lg" len="sm"/>
            <a:tailEnd type="triangle" w="lg" len="lg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5BF369-F395-4266-B6DB-DE599C67C70D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04800" y="847725"/>
            <a:ext cx="5367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Instantaneous Description of a PDA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38138" y="1447800"/>
          <a:ext cx="3962400" cy="495300"/>
        </p:xfrm>
        <a:graphic>
          <a:graphicData uri="http://schemas.openxmlformats.org/presentationml/2006/ole">
            <p:oleObj spid="_x0000_s2050" name="Equation" r:id="rId3" imgW="1612800" imgH="228600" progId="Equation.3">
              <p:embed/>
            </p:oleObj>
          </a:graphicData>
        </a:graphic>
      </p:graphicFrame>
      <p:sp>
        <p:nvSpPr>
          <p:cNvPr id="2057" name="TextBox 10"/>
          <p:cNvSpPr txBox="1">
            <a:spLocks noChangeArrowheads="1"/>
          </p:cNvSpPr>
          <p:nvPr/>
        </p:nvSpPr>
        <p:spPr bwMode="auto">
          <a:xfrm>
            <a:off x="338138" y="2057400"/>
            <a:ext cx="71342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Transition is defined as: (q,a,X) = { (p, ), (…, …), …. }</a:t>
            </a:r>
          </a:p>
          <a:p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 all strings  w in * and   in *, the PDA move is expressed as:</a:t>
            </a:r>
            <a:endParaRPr lang="en-US" sz="20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6"/>
          <p:cNvGrpSpPr>
            <a:grpSpLocks/>
          </p:cNvGrpSpPr>
          <p:nvPr/>
        </p:nvGrpSpPr>
        <p:grpSpPr bwMode="auto">
          <a:xfrm>
            <a:off x="414338" y="2895600"/>
            <a:ext cx="2887662" cy="400050"/>
            <a:chOff x="907662" y="2885913"/>
            <a:chExt cx="2888369" cy="400276"/>
          </a:xfrm>
        </p:grpSpPr>
        <p:sp>
          <p:nvSpPr>
            <p:cNvPr id="2074" name="TextBox 11"/>
            <p:cNvSpPr txBox="1">
              <a:spLocks noChangeArrowheads="1"/>
            </p:cNvSpPr>
            <p:nvPr/>
          </p:nvSpPr>
          <p:spPr bwMode="auto">
            <a:xfrm>
              <a:off x="907662" y="2885913"/>
              <a:ext cx="1349604" cy="400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(q, aw, X)</a:t>
              </a:r>
            </a:p>
          </p:txBody>
        </p:sp>
        <p:sp>
          <p:nvSpPr>
            <p:cNvPr id="2075" name="TextBox 13"/>
            <p:cNvSpPr txBox="1">
              <a:spLocks noChangeArrowheads="1"/>
            </p:cNvSpPr>
            <p:nvPr/>
          </p:nvSpPr>
          <p:spPr bwMode="auto">
            <a:xfrm rot="5400000">
              <a:off x="2283970" y="2900054"/>
              <a:ext cx="3529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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2076" name="TextBox 15"/>
            <p:cNvSpPr txBox="1">
              <a:spLocks noChangeArrowheads="1"/>
            </p:cNvSpPr>
            <p:nvPr/>
          </p:nvSpPr>
          <p:spPr bwMode="auto">
            <a:xfrm>
              <a:off x="2584305" y="2885913"/>
              <a:ext cx="1211726" cy="400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(p, w, )</a:t>
              </a:r>
            </a:p>
          </p:txBody>
        </p:sp>
      </p:grp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414338" y="3352800"/>
            <a:ext cx="4595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Zero or more moves of PDA are expressed as:</a:t>
            </a:r>
            <a:endParaRPr lang="en-US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60" name="Group 16"/>
          <p:cNvGrpSpPr>
            <a:grpSpLocks/>
          </p:cNvGrpSpPr>
          <p:nvPr/>
        </p:nvGrpSpPr>
        <p:grpSpPr bwMode="auto">
          <a:xfrm>
            <a:off x="457200" y="3810000"/>
            <a:ext cx="2887663" cy="481013"/>
            <a:chOff x="907662" y="2859398"/>
            <a:chExt cx="2888369" cy="481422"/>
          </a:xfrm>
        </p:grpSpPr>
        <p:sp>
          <p:nvSpPr>
            <p:cNvPr id="2071" name="TextBox 11"/>
            <p:cNvSpPr txBox="1">
              <a:spLocks noChangeArrowheads="1"/>
            </p:cNvSpPr>
            <p:nvPr/>
          </p:nvSpPr>
          <p:spPr bwMode="auto">
            <a:xfrm>
              <a:off x="907662" y="2885913"/>
              <a:ext cx="1349604" cy="400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(q, aw, X)</a:t>
              </a:r>
            </a:p>
          </p:txBody>
        </p:sp>
        <p:sp>
          <p:nvSpPr>
            <p:cNvPr id="2072" name="TextBox 13"/>
            <p:cNvSpPr txBox="1">
              <a:spLocks noChangeArrowheads="1"/>
            </p:cNvSpPr>
            <p:nvPr/>
          </p:nvSpPr>
          <p:spPr bwMode="auto">
            <a:xfrm rot="5400000">
              <a:off x="2219750" y="2900025"/>
              <a:ext cx="481422" cy="400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*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2073" name="TextBox 15"/>
            <p:cNvSpPr txBox="1">
              <a:spLocks noChangeArrowheads="1"/>
            </p:cNvSpPr>
            <p:nvPr/>
          </p:nvSpPr>
          <p:spPr bwMode="auto">
            <a:xfrm>
              <a:off x="2584305" y="2885913"/>
              <a:ext cx="1211726" cy="400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(p, w, )</a:t>
              </a:r>
            </a:p>
          </p:txBody>
        </p:sp>
      </p:grpSp>
      <p:grpSp>
        <p:nvGrpSpPr>
          <p:cNvPr id="2061" name="Group 46"/>
          <p:cNvGrpSpPr>
            <a:grpSpLocks/>
          </p:cNvGrpSpPr>
          <p:nvPr/>
        </p:nvGrpSpPr>
        <p:grpSpPr bwMode="auto">
          <a:xfrm>
            <a:off x="8124825" y="3429000"/>
            <a:ext cx="866775" cy="2824163"/>
            <a:chOff x="7553042" y="2661550"/>
            <a:chExt cx="1027391" cy="3586850"/>
          </a:xfrm>
        </p:grpSpPr>
        <p:grpSp>
          <p:nvGrpSpPr>
            <p:cNvPr id="5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22" name="Rectangle 21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9900CC"/>
                    </a:solidFill>
                    <a:sym typeface="Symbol"/>
                  </a:rPr>
                  <a:t></a:t>
                </a:r>
                <a:endParaRPr lang="en-US" sz="2400" dirty="0">
                  <a:solidFill>
                    <a:srgbClr val="9900CC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9900CC"/>
                    </a:solidFill>
                    <a:sym typeface="Symbol"/>
                  </a:rPr>
                  <a:t></a:t>
                </a:r>
                <a:endParaRPr lang="en-US" sz="2400" dirty="0">
                  <a:solidFill>
                    <a:srgbClr val="9900CC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9900CC"/>
                    </a:solidFill>
                    <a:sym typeface="Symbol"/>
                  </a:rPr>
                  <a:t></a:t>
                </a:r>
                <a:endParaRPr lang="en-US" sz="2400" dirty="0">
                  <a:solidFill>
                    <a:srgbClr val="9900CC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9900CC"/>
                    </a:solidFill>
                    <a:sym typeface="Symbol"/>
                  </a:rPr>
                  <a:t></a:t>
                </a:r>
                <a:endParaRPr lang="en-US" sz="2400" dirty="0">
                  <a:solidFill>
                    <a:srgbClr val="9900CC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9900CC"/>
                    </a:solidFill>
                    <a:sym typeface="Symbol"/>
                  </a:rPr>
                  <a:t></a:t>
                </a:r>
                <a:endParaRPr lang="en-US" sz="2400" dirty="0">
                  <a:solidFill>
                    <a:srgbClr val="9900CC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9900CC"/>
                    </a:solidFill>
                    <a:sym typeface="Symbol"/>
                  </a:rPr>
                  <a:t></a:t>
                </a:r>
                <a:endParaRPr lang="en-US" sz="2400" dirty="0">
                  <a:solidFill>
                    <a:srgbClr val="9900CC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070" name="Text Box 42"/>
            <p:cNvSpPr txBox="1">
              <a:spLocks noChangeArrowheads="1"/>
            </p:cNvSpPr>
            <p:nvPr/>
          </p:nvSpPr>
          <p:spPr bwMode="auto">
            <a:xfrm>
              <a:off x="7553042" y="2661550"/>
              <a:ext cx="1027391" cy="586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7748588" y="4343400"/>
            <a:ext cx="514350" cy="3175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3657600" y="4876800"/>
            <a:ext cx="3308350" cy="1431925"/>
            <a:chOff x="3549445" y="4567535"/>
            <a:chExt cx="3308555" cy="1432430"/>
          </a:xfrm>
        </p:grpSpPr>
        <p:sp>
          <p:nvSpPr>
            <p:cNvPr id="2065" name="Text Box 41"/>
            <p:cNvSpPr txBox="1">
              <a:spLocks noChangeArrowheads="1"/>
            </p:cNvSpPr>
            <p:nvPr/>
          </p:nvSpPr>
          <p:spPr bwMode="auto">
            <a:xfrm>
              <a:off x="3549445" y="4567535"/>
              <a:ext cx="1022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en-US" altLang="en-US" sz="240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Input </a:t>
              </a:r>
            </a:p>
          </p:txBody>
        </p:sp>
        <p:grpSp>
          <p:nvGrpSpPr>
            <p:cNvPr id="2066" name="Group 45"/>
            <p:cNvGrpSpPr>
              <a:grpSpLocks/>
            </p:cNvGrpSpPr>
            <p:nvPr/>
          </p:nvGrpSpPr>
          <p:grpSpPr bwMode="auto">
            <a:xfrm>
              <a:off x="3663743" y="5028739"/>
              <a:ext cx="3194257" cy="971226"/>
              <a:chOff x="3663743" y="5028739"/>
              <a:chExt cx="3194257" cy="971226"/>
            </a:xfrm>
          </p:grpSpPr>
          <p:grpSp>
            <p:nvGrpSpPr>
              <p:cNvPr id="8" name="Group 32"/>
              <p:cNvGrpSpPr/>
              <p:nvPr/>
            </p:nvGrpSpPr>
            <p:grpSpPr>
              <a:xfrm>
                <a:off x="3663743" y="5028739"/>
                <a:ext cx="3194257" cy="484648"/>
                <a:chOff x="609600" y="1890252"/>
                <a:chExt cx="3651457" cy="484648"/>
              </a:xfrm>
              <a:solidFill>
                <a:schemeClr val="bg1"/>
              </a:solidFill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1828800" y="1890252"/>
                  <a:ext cx="609600" cy="482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b</a:t>
                  </a: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438400" y="1892300"/>
                  <a:ext cx="609600" cy="482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c</a:t>
                  </a: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3048000" y="1892300"/>
                  <a:ext cx="609600" cy="482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d</a:t>
                  </a: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3651457" y="1892300"/>
                  <a:ext cx="609600" cy="482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a</a:t>
                  </a: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1219200" y="1890252"/>
                  <a:ext cx="609600" cy="482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609600" y="1890252"/>
                  <a:ext cx="609600" cy="482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schemeClr val="accent3">
                          <a:lumMod val="50000"/>
                        </a:schemeClr>
                      </a:solidFill>
                    </a:rPr>
                    <a:t>b</a:t>
                  </a:r>
                </a:p>
              </p:txBody>
            </p:sp>
          </p:grpSp>
          <p:cxnSp>
            <p:nvCxnSpPr>
              <p:cNvPr id="45" name="Straight Arrow Connector 44"/>
              <p:cNvCxnSpPr/>
              <p:nvPr/>
            </p:nvCxnSpPr>
            <p:spPr>
              <a:xfrm rot="16200000">
                <a:off x="4239976" y="5741111"/>
                <a:ext cx="514531" cy="3175"/>
              </a:xfrm>
              <a:prstGeom prst="straightConnector1">
                <a:avLst/>
              </a:prstGeom>
              <a:ln w="25400">
                <a:solidFill>
                  <a:schemeClr val="tx2">
                    <a:lumMod val="75000"/>
                  </a:schemeClr>
                </a:solidFill>
                <a:headEnd w="lg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64" name="TextBox 49"/>
          <p:cNvSpPr txBox="1">
            <a:spLocks noChangeArrowheads="1"/>
          </p:cNvSpPr>
          <p:nvPr/>
        </p:nvSpPr>
        <p:spPr bwMode="auto">
          <a:xfrm>
            <a:off x="514350" y="4419600"/>
            <a:ext cx="1566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 = bcda</a:t>
            </a:r>
          </a:p>
          <a:p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= 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768660-74FE-498F-A914-AC48391446B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5" name="TextBox 9"/>
          <p:cNvSpPr txBox="1">
            <a:spLocks noChangeArrowheads="1"/>
          </p:cNvSpPr>
          <p:nvPr/>
        </p:nvSpPr>
        <p:spPr bwMode="auto">
          <a:xfrm>
            <a:off x="457200" y="762000"/>
            <a:ext cx="393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Acceptance by Final State</a:t>
            </a:r>
          </a:p>
        </p:txBody>
      </p:sp>
      <p:sp>
        <p:nvSpPr>
          <p:cNvPr id="32777" name="TextBox 10"/>
          <p:cNvSpPr txBox="1">
            <a:spLocks noChangeArrowheads="1"/>
          </p:cNvSpPr>
          <p:nvPr/>
        </p:nvSpPr>
        <p:spPr bwMode="auto">
          <a:xfrm>
            <a:off x="457200" y="4657725"/>
            <a:ext cx="197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Palindromes</a:t>
            </a:r>
          </a:p>
        </p:txBody>
      </p:sp>
      <p:sp>
        <p:nvSpPr>
          <p:cNvPr id="32778" name="TextBox 10"/>
          <p:cNvSpPr txBox="1">
            <a:spLocks noChangeArrowheads="1"/>
          </p:cNvSpPr>
          <p:nvPr/>
        </p:nvSpPr>
        <p:spPr bwMode="auto">
          <a:xfrm>
            <a:off x="457200" y="1295400"/>
            <a:ext cx="739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 = ( Q,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, , , q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Z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F) is a PDA. L(P) is the language accepted by P  by final state is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533400" y="3210580"/>
            <a:ext cx="42370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Acceptance by </a:t>
            </a:r>
            <a:r>
              <a:rPr lang="en-US" altLang="en-US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Empty Stack</a:t>
            </a:r>
            <a:endParaRPr lang="en-US" altLang="en-US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90800" y="1962221"/>
            <a:ext cx="3767496" cy="628579"/>
            <a:chOff x="4953000" y="3195935"/>
            <a:chExt cx="3767496" cy="628579"/>
          </a:xfrm>
        </p:grpSpPr>
        <p:grpSp>
          <p:nvGrpSpPr>
            <p:cNvPr id="18" name="Group 17"/>
            <p:cNvGrpSpPr/>
            <p:nvPr/>
          </p:nvGrpSpPr>
          <p:grpSpPr>
            <a:xfrm>
              <a:off x="4953000" y="3200400"/>
              <a:ext cx="2438404" cy="624114"/>
              <a:chOff x="4953000" y="3200400"/>
              <a:chExt cx="2421513" cy="62411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6769132" y="3240267"/>
                <a:ext cx="605381" cy="584247"/>
                <a:chOff x="7261984" y="3069000"/>
                <a:chExt cx="438071" cy="516377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 rot="16200000" flipV="1">
                  <a:off x="7194875" y="3136109"/>
                  <a:ext cx="503549" cy="369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ym typeface="Symbol"/>
                    </a:rPr>
                    <a:t>* </a:t>
                  </a:r>
                  <a:endParaRPr 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426068" y="3286152"/>
                  <a:ext cx="273987" cy="2992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 P</a:t>
                  </a:r>
                  <a:endParaRPr lang="en-US" sz="1600" dirty="0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4953000" y="3200400"/>
                <a:ext cx="20257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{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w | (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q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0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,w, Z</a:t>
                </a:r>
                <a:r>
                  <a:rPr lang="en-US" sz="2400" baseline="-25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7239000" y="3195935"/>
              <a:ext cx="1481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 q,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,  )}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62200" y="3714821"/>
            <a:ext cx="4622583" cy="628579"/>
            <a:chOff x="2590800" y="3686628"/>
            <a:chExt cx="4622583" cy="628579"/>
          </a:xfrm>
        </p:grpSpPr>
        <p:sp>
          <p:nvSpPr>
            <p:cNvPr id="21" name="TextBox 20"/>
            <p:cNvSpPr txBox="1"/>
            <p:nvPr/>
          </p:nvSpPr>
          <p:spPr>
            <a:xfrm>
              <a:off x="2590800" y="3733800"/>
              <a:ext cx="11112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N(P) =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505200" y="3686628"/>
              <a:ext cx="3708183" cy="628579"/>
              <a:chOff x="4953001" y="3195935"/>
              <a:chExt cx="3708183" cy="628579"/>
            </a:xfrm>
          </p:grpSpPr>
          <p:grpSp>
            <p:nvGrpSpPr>
              <p:cNvPr id="23" name="Group 17"/>
              <p:cNvGrpSpPr/>
              <p:nvPr/>
            </p:nvGrpSpPr>
            <p:grpSpPr>
              <a:xfrm>
                <a:off x="4953001" y="3200400"/>
                <a:ext cx="2342758" cy="624114"/>
                <a:chOff x="4953000" y="3200400"/>
                <a:chExt cx="2326529" cy="624114"/>
              </a:xfrm>
            </p:grpSpPr>
            <p:grpSp>
              <p:nvGrpSpPr>
                <p:cNvPr id="25" name="Group 15"/>
                <p:cNvGrpSpPr/>
                <p:nvPr/>
              </p:nvGrpSpPr>
              <p:grpSpPr>
                <a:xfrm>
                  <a:off x="6769141" y="3240267"/>
                  <a:ext cx="510388" cy="584247"/>
                  <a:chOff x="7261984" y="3069000"/>
                  <a:chExt cx="369331" cy="516377"/>
                </a:xfrm>
              </p:grpSpPr>
              <p:sp>
                <p:nvSpPr>
                  <p:cNvPr id="27" name="TextBox 26"/>
                  <p:cNvSpPr txBox="1"/>
                  <p:nvPr/>
                </p:nvSpPr>
                <p:spPr>
                  <a:xfrm rot="16200000" flipV="1">
                    <a:off x="7194875" y="3136109"/>
                    <a:ext cx="503549" cy="369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ym typeface="Symbol"/>
                      </a:rPr>
                      <a:t>* </a:t>
                    </a:r>
                    <a:endParaRPr lang="en-US"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7426068" y="3286152"/>
                    <a:ext cx="174173" cy="29922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 </a:t>
                    </a:r>
                    <a:endParaRPr lang="en-US" sz="1600" dirty="0"/>
                  </a:p>
                </p:txBody>
              </p:sp>
            </p:grpSp>
            <p:sp>
              <p:nvSpPr>
                <p:cNvPr id="26" name="TextBox 25"/>
                <p:cNvSpPr txBox="1"/>
                <p:nvPr/>
              </p:nvSpPr>
              <p:spPr>
                <a:xfrm>
                  <a:off x="4953000" y="3200400"/>
                  <a:ext cx="202574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{ 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w | (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q</a:t>
                  </a:r>
                  <a:r>
                    <a:rPr lang="en-US" sz="2400" baseline="-25000" dirty="0" smtClean="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0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 ,w, Z</a:t>
                  </a:r>
                  <a:r>
                    <a:rPr lang="en-US" sz="2400" baseline="-25000" dirty="0" smtClean="0">
                      <a:latin typeface="Times New Roman" pitchFamily="18" charset="0"/>
                      <a:cs typeface="Times New Roman" pitchFamily="18" charset="0"/>
                    </a:rPr>
                    <a:t>0</a:t>
                  </a:r>
                  <a:r>
                    <a:rPr lang="en-US" sz="2400" dirty="0" smtClean="0"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7239000" y="3195935"/>
                <a:ext cx="1422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 q,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,  )}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457200" y="5181600"/>
            <a:ext cx="8188928" cy="497209"/>
            <a:chOff x="609600" y="5635124"/>
            <a:chExt cx="8188928" cy="497209"/>
          </a:xfrm>
        </p:grpSpPr>
        <p:sp>
          <p:nvSpPr>
            <p:cNvPr id="30" name="TextBox 29"/>
            <p:cNvSpPr txBox="1"/>
            <p:nvPr/>
          </p:nvSpPr>
          <p:spPr>
            <a:xfrm>
              <a:off x="609600" y="5638800"/>
              <a:ext cx="1487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( q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,ww</a:t>
              </a:r>
              <a:r>
                <a:rPr lang="en-US" sz="2000" baseline="30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,Z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6200000" flipV="1">
              <a:off x="1995300" y="5700901"/>
              <a:ext cx="493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* 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5667828"/>
              <a:ext cx="1665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( q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,w</a:t>
              </a:r>
              <a:r>
                <a:rPr lang="en-US" sz="2000" baseline="30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 w</a:t>
              </a:r>
              <a:r>
                <a:rPr lang="en-US" sz="2000" baseline="30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16200000" flipV="1">
              <a:off x="3968234" y="572083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 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67200" y="5638800"/>
              <a:ext cx="1665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( q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,w</a:t>
              </a:r>
              <a:r>
                <a:rPr lang="en-US" sz="2000" baseline="30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 w</a:t>
              </a:r>
              <a:r>
                <a:rPr lang="en-US" sz="2000" baseline="300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rot="16200000" flipV="1">
              <a:off x="5805300" y="5697225"/>
              <a:ext cx="493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* 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172200" y="563880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( q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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 Z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rot="16200000" flipV="1">
              <a:off x="7309367" y="572083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 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620000" y="563880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( q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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, Z</a:t>
              </a:r>
              <a:r>
                <a:rPr lang="en-US" sz="2000" baseline="-250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F5619C-62CF-4124-8909-7A0E686FB354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7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9" name="TextBox 9"/>
          <p:cNvSpPr txBox="1">
            <a:spLocks noChangeArrowheads="1"/>
          </p:cNvSpPr>
          <p:nvPr/>
        </p:nvSpPr>
        <p:spPr bwMode="auto">
          <a:xfrm>
            <a:off x="1524000" y="3048000"/>
            <a:ext cx="6172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006600"/>
                </a:solidFill>
                <a:latin typeface="Lucida Handwriting" pitchFamily="66" charset="0"/>
              </a:rPr>
              <a:t>End  of  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1FC4DF-7A67-45E9-9DD3-2B4B967315B2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066800" y="3581400"/>
            <a:ext cx="38862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2" name="Line 39"/>
          <p:cNvSpPr>
            <a:spLocks noChangeShapeType="1"/>
          </p:cNvSpPr>
          <p:nvPr/>
        </p:nvSpPr>
        <p:spPr bwMode="auto">
          <a:xfrm>
            <a:off x="2971800" y="24384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Line 40"/>
          <p:cNvSpPr>
            <a:spLocks noChangeShapeType="1"/>
          </p:cNvSpPr>
          <p:nvPr/>
        </p:nvSpPr>
        <p:spPr bwMode="auto">
          <a:xfrm flipH="1">
            <a:off x="4953000" y="4876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Text Box 41"/>
          <p:cNvSpPr txBox="1">
            <a:spLocks noChangeArrowheads="1"/>
          </p:cNvSpPr>
          <p:nvPr/>
        </p:nvSpPr>
        <p:spPr bwMode="auto">
          <a:xfrm>
            <a:off x="1905000" y="1295400"/>
            <a:ext cx="1911350" cy="523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sp>
        <p:nvSpPr>
          <p:cNvPr id="6155" name="Text Box 42"/>
          <p:cNvSpPr txBox="1">
            <a:spLocks noChangeArrowheads="1"/>
          </p:cNvSpPr>
          <p:nvPr/>
        </p:nvSpPr>
        <p:spPr bwMode="auto">
          <a:xfrm>
            <a:off x="6562725" y="2371725"/>
            <a:ext cx="981075" cy="523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Stack</a:t>
            </a:r>
          </a:p>
        </p:txBody>
      </p:sp>
      <p:sp>
        <p:nvSpPr>
          <p:cNvPr id="6156" name="Text Box 43"/>
          <p:cNvSpPr txBox="1">
            <a:spLocks noChangeArrowheads="1"/>
          </p:cNvSpPr>
          <p:nvPr/>
        </p:nvSpPr>
        <p:spPr bwMode="auto">
          <a:xfrm>
            <a:off x="1219200" y="3590925"/>
            <a:ext cx="3014663" cy="523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Finite State Control</a:t>
            </a:r>
          </a:p>
        </p:txBody>
      </p:sp>
      <p:pic>
        <p:nvPicPr>
          <p:cNvPr id="615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191000"/>
            <a:ext cx="35337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TextBox 115"/>
          <p:cNvSpPr txBox="1">
            <a:spLocks noChangeArrowheads="1"/>
          </p:cNvSpPr>
          <p:nvPr/>
        </p:nvSpPr>
        <p:spPr bwMode="auto">
          <a:xfrm>
            <a:off x="762000" y="685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20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PDA</a:t>
            </a:r>
          </a:p>
        </p:txBody>
      </p:sp>
      <p:grpSp>
        <p:nvGrpSpPr>
          <p:cNvPr id="6159" name="Group 126"/>
          <p:cNvGrpSpPr>
            <a:grpSpLocks/>
          </p:cNvGrpSpPr>
          <p:nvPr/>
        </p:nvGrpSpPr>
        <p:grpSpPr bwMode="auto">
          <a:xfrm>
            <a:off x="6705600" y="2819400"/>
            <a:ext cx="762000" cy="3429000"/>
            <a:chOff x="6705600" y="2819400"/>
            <a:chExt cx="762000" cy="3429000"/>
          </a:xfrm>
        </p:grpSpPr>
        <p:sp>
          <p:nvSpPr>
            <p:cNvPr id="118" name="Rectangle 117"/>
            <p:cNvSpPr/>
            <p:nvPr/>
          </p:nvSpPr>
          <p:spPr>
            <a:xfrm>
              <a:off x="6705600" y="2819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705600" y="3200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705600" y="3581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6705600" y="3962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6705600" y="4343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705600" y="4724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705600" y="5105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705600" y="5486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6705600" y="5867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60" name="Group 127"/>
          <p:cNvGrpSpPr>
            <a:grpSpLocks/>
          </p:cNvGrpSpPr>
          <p:nvPr/>
        </p:nvGrpSpPr>
        <p:grpSpPr bwMode="auto">
          <a:xfrm rot="-5400000">
            <a:off x="2705100" y="-38100"/>
            <a:ext cx="609600" cy="4343400"/>
            <a:chOff x="6705600" y="2819400"/>
            <a:chExt cx="762000" cy="3429000"/>
          </a:xfrm>
        </p:grpSpPr>
        <p:sp>
          <p:nvSpPr>
            <p:cNvPr id="129" name="Rectangle 128"/>
            <p:cNvSpPr/>
            <p:nvPr/>
          </p:nvSpPr>
          <p:spPr>
            <a:xfrm>
              <a:off x="6705600" y="281188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05600" y="319288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705600" y="3581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705600" y="3962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705600" y="4343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705600" y="4724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705600" y="5105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705600" y="5486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705600" y="5867400"/>
              <a:ext cx="762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BC30CE-1493-4392-8347-310421395B8C}" type="slidenum">
              <a:rPr lang="en-US" sz="1100" smtClean="0">
                <a:solidFill>
                  <a:srgbClr val="C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z="1100" smtClean="0">
              <a:solidFill>
                <a:srgbClr val="C00000"/>
              </a:solidFill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84213"/>
            <a:ext cx="9144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4" name="TextBox 16"/>
          <p:cNvSpPr txBox="1">
            <a:spLocks noChangeArrowheads="1"/>
          </p:cNvSpPr>
          <p:nvPr/>
        </p:nvSpPr>
        <p:spPr bwMode="auto">
          <a:xfrm>
            <a:off x="762000" y="1595438"/>
            <a:ext cx="6149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 = ( {q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,q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}, {0,1}, {0,1,Z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, q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Z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{q</a:t>
            </a:r>
            <a:r>
              <a:rPr lang="en-US" sz="2400" baseline="-25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 )</a:t>
            </a:r>
            <a:endParaRPr lang="en-US" sz="240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17"/>
          <p:cNvSpPr txBox="1">
            <a:spLocks noChangeArrowheads="1"/>
          </p:cNvSpPr>
          <p:nvPr/>
        </p:nvSpPr>
        <p:spPr bwMode="auto">
          <a:xfrm>
            <a:off x="762000" y="1066800"/>
            <a:ext cx="3981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L(P) = {ww</a:t>
            </a:r>
            <a:r>
              <a:rPr lang="en-US" sz="2400" baseline="30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| w is in (0+1)* }</a:t>
            </a:r>
          </a:p>
        </p:txBody>
      </p:sp>
      <p:sp>
        <p:nvSpPr>
          <p:cNvPr id="7176" name="TextBox 18"/>
          <p:cNvSpPr txBox="1">
            <a:spLocks noChangeArrowheads="1"/>
          </p:cNvSpPr>
          <p:nvPr/>
        </p:nvSpPr>
        <p:spPr bwMode="auto">
          <a:xfrm>
            <a:off x="304800" y="2230438"/>
            <a:ext cx="8610600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Transitions:</a:t>
            </a:r>
          </a:p>
          <a:p>
            <a:pPr marL="457200" indent="-457200">
              <a:buFontTx/>
              <a:buAutoNum type="arabicParenR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Initial Transition ,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 and  </a:t>
            </a: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	( Push )	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</a:t>
            </a:r>
          </a:p>
          <a:p>
            <a:pPr marL="457200" indent="-457200">
              <a:buFontTx/>
              <a:buAutoNum type="arabicParenR" startAt="2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Input  Transition, 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0)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00}, 	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( all transition in the state q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 		    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 Push )	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1)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01},</a:t>
            </a: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					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0)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10} and   </a:t>
            </a: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					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11},</a:t>
            </a:r>
          </a:p>
          <a:p>
            <a:pPr marL="457200" indent="-457200">
              <a:buFontTx/>
              <a:buAutoNum type="arabicParenR" startAt="3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Transition for , 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},    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 q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to q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						    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0)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0}  and </a:t>
            </a: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						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1)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1}</a:t>
            </a:r>
          </a:p>
          <a:p>
            <a:pPr marL="457200" indent="-457200">
              <a:buFontTx/>
              <a:buAutoNum type="arabicParenR" startAt="4"/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Match and Pop 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0)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  and 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 at q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000">
              <a:solidFill>
                <a:srgbClr val="0000CC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	Transition		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1)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}</a:t>
            </a:r>
          </a:p>
          <a:p>
            <a:pPr marL="457200" indent="-457200">
              <a:tabLst>
                <a:tab pos="236538" algn="l"/>
                <a:tab pos="457200" algn="l"/>
                <a:tab pos="693738" algn="l"/>
                <a:tab pos="914400" algn="l"/>
                <a:tab pos="1150938" algn="l"/>
                <a:tab pos="1371600" algn="l"/>
                <a:tab pos="1608138" algn="l"/>
                <a:tab pos="1828800" algn="l"/>
                <a:tab pos="2065338" algn="l"/>
                <a:tab pos="2286000" algn="l"/>
                <a:tab pos="2522538" algn="l"/>
                <a:tab pos="2743200" algn="l"/>
                <a:tab pos="2979738" algn="l"/>
                <a:tab pos="3200400" algn="l"/>
                <a:tab pos="3436938" algn="l"/>
                <a:tab pos="3657600" algn="l"/>
              </a:tabLst>
            </a:pP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5)		Last Transition		(q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, 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Z</a:t>
            </a:r>
            <a:r>
              <a:rPr lang="en-US" sz="2000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    (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to q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Final state)</a:t>
            </a:r>
            <a:r>
              <a:rPr lang="en-US" sz="2000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200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B21A92-17D9-43A2-B7E3-2403BE594B79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9" name="Group 46"/>
          <p:cNvGrpSpPr>
            <a:grpSpLocks/>
          </p:cNvGrpSpPr>
          <p:nvPr/>
        </p:nvGrpSpPr>
        <p:grpSpPr bwMode="auto">
          <a:xfrm>
            <a:off x="7553325" y="2600325"/>
            <a:ext cx="981075" cy="3648075"/>
            <a:chOff x="7553041" y="2600980"/>
            <a:chExt cx="981359" cy="36474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209" name="Text Box 42"/>
            <p:cNvSpPr txBox="1">
              <a:spLocks noChangeArrowheads="1"/>
            </p:cNvSpPr>
            <p:nvPr/>
          </p:nvSpPr>
          <p:spPr bwMode="auto">
            <a:xfrm>
              <a:off x="7553041" y="26009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8200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51457" cy="484648"/>
            <a:chOff x="609600" y="1890252"/>
            <a:chExt cx="3651457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51457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794" y="1980406"/>
            <a:ext cx="4572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60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04" name="Group 49"/>
          <p:cNvGrpSpPr>
            <a:grpSpLocks/>
          </p:cNvGrpSpPr>
          <p:nvPr/>
        </p:nvGrpSpPr>
        <p:grpSpPr bwMode="auto">
          <a:xfrm>
            <a:off x="204788" y="4419600"/>
            <a:ext cx="6272212" cy="1895475"/>
            <a:chOff x="127863" y="4429125"/>
            <a:chExt cx="6272937" cy="1894820"/>
          </a:xfrm>
        </p:grpSpPr>
        <p:pic>
          <p:nvPicPr>
            <p:cNvPr id="820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2925" y="4429125"/>
              <a:ext cx="5857875" cy="143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6" name="TextBox 38"/>
            <p:cNvSpPr txBox="1">
              <a:spLocks noChangeArrowheads="1"/>
            </p:cNvSpPr>
            <p:nvPr/>
          </p:nvSpPr>
          <p:spPr bwMode="auto">
            <a:xfrm>
              <a:off x="3048000" y="5800725"/>
              <a:ext cx="9044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PDA</a:t>
              </a:r>
            </a:p>
          </p:txBody>
        </p:sp>
        <p:sp>
          <p:nvSpPr>
            <p:cNvPr id="8207" name="TextBox 45"/>
            <p:cNvSpPr txBox="1">
              <a:spLocks noChangeArrowheads="1"/>
            </p:cNvSpPr>
            <p:nvPr/>
          </p:nvSpPr>
          <p:spPr bwMode="auto">
            <a:xfrm>
              <a:off x="127863" y="4953000"/>
              <a:ext cx="7649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B9ADC1-27F2-4AB8-8162-4C2E195FD23A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3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rgbClr val="7030A0"/>
                    </a:solidFill>
                  </a:rPr>
                  <a:t>0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234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9224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51457" cy="484648"/>
            <a:chOff x="609600" y="1890252"/>
            <a:chExt cx="3651457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51457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05594" y="1980406"/>
            <a:ext cx="4572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6388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28" name="Group 49"/>
          <p:cNvGrpSpPr>
            <a:grpSpLocks/>
          </p:cNvGrpSpPr>
          <p:nvPr/>
        </p:nvGrpSpPr>
        <p:grpSpPr bwMode="auto">
          <a:xfrm>
            <a:off x="204788" y="4419600"/>
            <a:ext cx="6272212" cy="1895475"/>
            <a:chOff x="127863" y="4429125"/>
            <a:chExt cx="6272937" cy="1894820"/>
          </a:xfrm>
        </p:grpSpPr>
        <p:pic>
          <p:nvPicPr>
            <p:cNvPr id="9230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2925" y="4429125"/>
              <a:ext cx="5857875" cy="143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1" name="TextBox 38"/>
            <p:cNvSpPr txBox="1">
              <a:spLocks noChangeArrowheads="1"/>
            </p:cNvSpPr>
            <p:nvPr/>
          </p:nvSpPr>
          <p:spPr bwMode="auto">
            <a:xfrm>
              <a:off x="3048000" y="5800725"/>
              <a:ext cx="9044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PDA</a:t>
              </a:r>
            </a:p>
          </p:txBody>
        </p:sp>
        <p:sp>
          <p:nvSpPr>
            <p:cNvPr id="9232" name="TextBox 45"/>
            <p:cNvSpPr txBox="1">
              <a:spLocks noChangeArrowheads="1"/>
            </p:cNvSpPr>
            <p:nvPr/>
          </p:nvSpPr>
          <p:spPr bwMode="auto">
            <a:xfrm>
              <a:off x="127863" y="4953000"/>
              <a:ext cx="7649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Start</a:t>
              </a:r>
            </a:p>
          </p:txBody>
        </p:sp>
      </p:grpSp>
      <p:sp>
        <p:nvSpPr>
          <p:cNvPr id="9229" name="Rectangle 51"/>
          <p:cNvSpPr>
            <a:spLocks noChangeArrowheads="1"/>
          </p:cNvSpPr>
          <p:nvPr/>
        </p:nvSpPr>
        <p:spPr bwMode="auto">
          <a:xfrm>
            <a:off x="762000" y="3962400"/>
            <a:ext cx="2432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0Z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827CB-D7EC-4347-B537-401E1717A75C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47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400" dirty="0">
                    <a:solidFill>
                      <a:schemeClr val="accent3">
                        <a:lumMod val="50000"/>
                      </a:schemeClr>
                    </a:solidFill>
                  </a:rPr>
                  <a:t>1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58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0248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51457" cy="484648"/>
            <a:chOff x="609600" y="1890252"/>
            <a:chExt cx="3651457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51457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304007" y="1980406"/>
            <a:ext cx="457200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5713413"/>
            <a:ext cx="608013" cy="1587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52" name="Group 49"/>
          <p:cNvGrpSpPr>
            <a:grpSpLocks/>
          </p:cNvGrpSpPr>
          <p:nvPr/>
        </p:nvGrpSpPr>
        <p:grpSpPr bwMode="auto">
          <a:xfrm>
            <a:off x="204788" y="4419600"/>
            <a:ext cx="6272212" cy="1895475"/>
            <a:chOff x="127863" y="4429125"/>
            <a:chExt cx="6272937" cy="1894820"/>
          </a:xfrm>
        </p:grpSpPr>
        <p:pic>
          <p:nvPicPr>
            <p:cNvPr id="10254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2925" y="4429125"/>
              <a:ext cx="5857875" cy="143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5" name="TextBox 38"/>
            <p:cNvSpPr txBox="1">
              <a:spLocks noChangeArrowheads="1"/>
            </p:cNvSpPr>
            <p:nvPr/>
          </p:nvSpPr>
          <p:spPr bwMode="auto">
            <a:xfrm>
              <a:off x="3048000" y="5800725"/>
              <a:ext cx="9044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PDA</a:t>
              </a:r>
            </a:p>
          </p:txBody>
        </p:sp>
        <p:sp>
          <p:nvSpPr>
            <p:cNvPr id="10256" name="TextBox 45"/>
            <p:cNvSpPr txBox="1">
              <a:spLocks noChangeArrowheads="1"/>
            </p:cNvSpPr>
            <p:nvPr/>
          </p:nvSpPr>
          <p:spPr bwMode="auto">
            <a:xfrm>
              <a:off x="127863" y="4953000"/>
              <a:ext cx="7649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Start</a:t>
              </a:r>
            </a:p>
          </p:txBody>
        </p:sp>
      </p:grpSp>
      <p:sp>
        <p:nvSpPr>
          <p:cNvPr id="10253" name="Rectangle 51"/>
          <p:cNvSpPr>
            <a:spLocks noChangeArrowheads="1"/>
          </p:cNvSpPr>
          <p:nvPr/>
        </p:nvSpPr>
        <p:spPr bwMode="auto">
          <a:xfrm>
            <a:off x="762000" y="3962400"/>
            <a:ext cx="2432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(q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1, 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{q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1Z</a:t>
            </a:r>
            <a:r>
              <a:rPr lang="en-US" baseline="-25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}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00800"/>
            <a:ext cx="525780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smtClean="0">
                <a:solidFill>
                  <a:srgbClr val="CC00CC"/>
                </a:solidFill>
              </a:rPr>
              <a:t>Dept. of Computer Science &amp; IT, FUUAST                                 Automata Theory                               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3237" cy="3016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0455BD-A194-4A31-B7F4-BD4D6B732EF7}" type="slidenum">
              <a:rPr lang="en-US" sz="1100" smtClean="0">
                <a:solidFill>
                  <a:srgbClr val="CC00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z="1100" smtClean="0">
              <a:solidFill>
                <a:srgbClr val="CC00CC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85800"/>
            <a:ext cx="91440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705600" y="304800"/>
            <a:ext cx="211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Automata Theory  VI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191000" y="6858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1" name="Group 46"/>
          <p:cNvGrpSpPr>
            <a:grpSpLocks/>
          </p:cNvGrpSpPr>
          <p:nvPr/>
        </p:nvGrpSpPr>
        <p:grpSpPr bwMode="auto">
          <a:xfrm>
            <a:off x="7553325" y="2371725"/>
            <a:ext cx="981075" cy="3876675"/>
            <a:chOff x="7553041" y="2372380"/>
            <a:chExt cx="981359" cy="3876020"/>
          </a:xfrm>
        </p:grpSpPr>
        <p:grpSp>
          <p:nvGrpSpPr>
            <p:cNvPr id="3" name="Group 6"/>
            <p:cNvGrpSpPr/>
            <p:nvPr/>
          </p:nvGrpSpPr>
          <p:grpSpPr>
            <a:xfrm>
              <a:off x="7696200" y="3200400"/>
              <a:ext cx="762000" cy="3048000"/>
              <a:chOff x="6705600" y="3200400"/>
              <a:chExt cx="762000" cy="3048000"/>
            </a:xfrm>
            <a:solidFill>
              <a:schemeClr val="bg1"/>
            </a:solidFill>
          </p:grpSpPr>
          <p:sp>
            <p:nvSpPr>
              <p:cNvPr id="8" name="Rectangle 7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705600" y="3200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705600" y="3581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705600" y="3962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705600" y="4343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705600" y="4724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705600" y="5105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705600" y="5486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705600" y="5867400"/>
                <a:ext cx="7620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000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000" dirty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292" name="Text Box 42"/>
            <p:cNvSpPr txBox="1">
              <a:spLocks noChangeArrowheads="1"/>
            </p:cNvSpPr>
            <p:nvPr/>
          </p:nvSpPr>
          <p:spPr bwMode="auto">
            <a:xfrm>
              <a:off x="7553041" y="2372380"/>
              <a:ext cx="98135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Stack</a:t>
              </a:r>
            </a:p>
          </p:txBody>
        </p:sp>
      </p:grpSp>
      <p:sp>
        <p:nvSpPr>
          <p:cNvPr id="11272" name="Text Box 41"/>
          <p:cNvSpPr txBox="1">
            <a:spLocks noChangeArrowheads="1"/>
          </p:cNvSpPr>
          <p:nvPr/>
        </p:nvSpPr>
        <p:spPr bwMode="auto">
          <a:xfrm>
            <a:off x="152400" y="735013"/>
            <a:ext cx="1911350" cy="52228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Input String</a:t>
            </a:r>
          </a:p>
        </p:txBody>
      </p:sp>
      <p:grpSp>
        <p:nvGrpSpPr>
          <p:cNvPr id="4" name="Group 32"/>
          <p:cNvGrpSpPr/>
          <p:nvPr/>
        </p:nvGrpSpPr>
        <p:grpSpPr>
          <a:xfrm>
            <a:off x="266699" y="1267952"/>
            <a:ext cx="3666205" cy="484648"/>
            <a:chOff x="609600" y="1890252"/>
            <a:chExt cx="3666205" cy="484648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18288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384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66205" y="1892300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2192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09600" y="1890252"/>
              <a:ext cx="609600" cy="482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V="1">
            <a:off x="-75406" y="1980406"/>
            <a:ext cx="457200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96125" y="6096000"/>
            <a:ext cx="608013" cy="1588"/>
          </a:xfrm>
          <a:prstGeom prst="straightConnector1">
            <a:avLst/>
          </a:prstGeom>
          <a:ln w="25400">
            <a:solidFill>
              <a:schemeClr val="tx2">
                <a:lumMod val="75000"/>
              </a:schemeClr>
            </a:solidFill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76" name="Group 168"/>
          <p:cNvGrpSpPr>
            <a:grpSpLocks/>
          </p:cNvGrpSpPr>
          <p:nvPr/>
        </p:nvGrpSpPr>
        <p:grpSpPr bwMode="auto">
          <a:xfrm>
            <a:off x="152400" y="4495800"/>
            <a:ext cx="6629400" cy="1819275"/>
            <a:chOff x="152400" y="4495800"/>
            <a:chExt cx="6629400" cy="1818620"/>
          </a:xfrm>
        </p:grpSpPr>
        <p:sp>
          <p:nvSpPr>
            <p:cNvPr id="155" name="Oval 154"/>
            <p:cNvSpPr/>
            <p:nvPr/>
          </p:nvSpPr>
          <p:spPr>
            <a:xfrm>
              <a:off x="1668463" y="5100420"/>
              <a:ext cx="681037" cy="644293"/>
            </a:xfrm>
            <a:prstGeom prst="ellipse">
              <a:avLst/>
            </a:prstGeom>
            <a:noFill/>
            <a:ln cmpd="sng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78" name="TextBox 155"/>
            <p:cNvSpPr txBox="1">
              <a:spLocks noChangeArrowheads="1"/>
            </p:cNvSpPr>
            <p:nvPr/>
          </p:nvSpPr>
          <p:spPr bwMode="auto">
            <a:xfrm>
              <a:off x="1844630" y="5177284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400" baseline="-25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600200" y="4495800"/>
              <a:ext cx="817563" cy="642707"/>
            </a:xfrm>
            <a:custGeom>
              <a:avLst/>
              <a:gdLst>
                <a:gd name="connsiteX0" fmla="*/ 457199 w 1386348"/>
                <a:gd name="connsiteY0" fmla="*/ 786581 h 801329"/>
                <a:gd name="connsiteX1" fmla="*/ 132735 w 1386348"/>
                <a:gd name="connsiteY1" fmla="*/ 152400 h 801329"/>
                <a:gd name="connsiteX2" fmla="*/ 1253612 w 1386348"/>
                <a:gd name="connsiteY2" fmla="*/ 108155 h 801329"/>
                <a:gd name="connsiteX3" fmla="*/ 929148 w 1386348"/>
                <a:gd name="connsiteY3" fmla="*/ 801329 h 80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6348" h="801329">
                  <a:moveTo>
                    <a:pt x="457199" y="786581"/>
                  </a:moveTo>
                  <a:cubicBezTo>
                    <a:pt x="228599" y="526026"/>
                    <a:pt x="0" y="265471"/>
                    <a:pt x="132735" y="152400"/>
                  </a:cubicBezTo>
                  <a:cubicBezTo>
                    <a:pt x="265470" y="39329"/>
                    <a:pt x="1120877" y="0"/>
                    <a:pt x="1253612" y="108155"/>
                  </a:cubicBezTo>
                  <a:cubicBezTo>
                    <a:pt x="1386348" y="216310"/>
                    <a:pt x="921774" y="693174"/>
                    <a:pt x="929148" y="801329"/>
                  </a:cubicBez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158" name="Straight Arrow Connector 157"/>
            <p:cNvCxnSpPr>
              <a:endCxn id="155" idx="2"/>
            </p:cNvCxnSpPr>
            <p:nvPr/>
          </p:nvCxnSpPr>
          <p:spPr>
            <a:xfrm>
              <a:off x="646113" y="5422566"/>
              <a:ext cx="1022350" cy="1587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w="lg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4127500" y="5100420"/>
              <a:ext cx="681038" cy="644293"/>
            </a:xfrm>
            <a:prstGeom prst="ellipse">
              <a:avLst/>
            </a:prstGeom>
            <a:noFill/>
            <a:ln cmpd="sng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82" name="TextBox 159"/>
            <p:cNvSpPr txBox="1">
              <a:spLocks noChangeArrowheads="1"/>
            </p:cNvSpPr>
            <p:nvPr/>
          </p:nvSpPr>
          <p:spPr bwMode="auto">
            <a:xfrm>
              <a:off x="4303082" y="5177284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400" baseline="-25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059238" y="4495800"/>
              <a:ext cx="817562" cy="642707"/>
            </a:xfrm>
            <a:custGeom>
              <a:avLst/>
              <a:gdLst>
                <a:gd name="connsiteX0" fmla="*/ 457199 w 1386348"/>
                <a:gd name="connsiteY0" fmla="*/ 786581 h 801329"/>
                <a:gd name="connsiteX1" fmla="*/ 132735 w 1386348"/>
                <a:gd name="connsiteY1" fmla="*/ 152400 h 801329"/>
                <a:gd name="connsiteX2" fmla="*/ 1253612 w 1386348"/>
                <a:gd name="connsiteY2" fmla="*/ 108155 h 801329"/>
                <a:gd name="connsiteX3" fmla="*/ 929148 w 1386348"/>
                <a:gd name="connsiteY3" fmla="*/ 801329 h 80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6348" h="801329">
                  <a:moveTo>
                    <a:pt x="457199" y="786581"/>
                  </a:moveTo>
                  <a:cubicBezTo>
                    <a:pt x="228599" y="526026"/>
                    <a:pt x="0" y="265471"/>
                    <a:pt x="132735" y="152400"/>
                  </a:cubicBezTo>
                  <a:cubicBezTo>
                    <a:pt x="265470" y="39329"/>
                    <a:pt x="1120877" y="0"/>
                    <a:pt x="1253612" y="108155"/>
                  </a:cubicBezTo>
                  <a:cubicBezTo>
                    <a:pt x="1386348" y="216310"/>
                    <a:pt x="921774" y="693174"/>
                    <a:pt x="929148" y="801329"/>
                  </a:cubicBezTo>
                </a:path>
              </a:pathLst>
            </a:cu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cxnSp>
          <p:nvCxnSpPr>
            <p:cNvPr id="162" name="Straight Arrow Connector 161"/>
            <p:cNvCxnSpPr>
              <a:stCxn id="155" idx="6"/>
              <a:endCxn id="159" idx="2"/>
            </p:cNvCxnSpPr>
            <p:nvPr/>
          </p:nvCxnSpPr>
          <p:spPr>
            <a:xfrm>
              <a:off x="2349500" y="5422566"/>
              <a:ext cx="1778000" cy="1587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w="lg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/>
            <p:nvPr/>
          </p:nvSpPr>
          <p:spPr>
            <a:xfrm>
              <a:off x="6100763" y="5100420"/>
              <a:ext cx="681037" cy="644293"/>
            </a:xfrm>
            <a:prstGeom prst="ellipse">
              <a:avLst/>
            </a:prstGeom>
            <a:noFill/>
            <a:ln cmpd="sng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86" name="TextBox 163"/>
            <p:cNvSpPr txBox="1">
              <a:spLocks noChangeArrowheads="1"/>
            </p:cNvSpPr>
            <p:nvPr/>
          </p:nvSpPr>
          <p:spPr bwMode="auto">
            <a:xfrm>
              <a:off x="6248400" y="5162536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en-US" sz="2400" baseline="-25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165" name="Straight Arrow Connector 164"/>
            <p:cNvCxnSpPr>
              <a:stCxn id="159" idx="6"/>
              <a:endCxn id="163" idx="2"/>
            </p:cNvCxnSpPr>
            <p:nvPr/>
          </p:nvCxnSpPr>
          <p:spPr>
            <a:xfrm>
              <a:off x="4808538" y="5422566"/>
              <a:ext cx="1292225" cy="1587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headEnd w="lg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Oval 165"/>
            <p:cNvSpPr/>
            <p:nvPr/>
          </p:nvSpPr>
          <p:spPr>
            <a:xfrm>
              <a:off x="6167438" y="5165484"/>
              <a:ext cx="546100" cy="514165"/>
            </a:xfrm>
            <a:prstGeom prst="ellipse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289" name="TextBox 166"/>
            <p:cNvSpPr txBox="1">
              <a:spLocks noChangeArrowheads="1"/>
            </p:cNvSpPr>
            <p:nvPr/>
          </p:nvSpPr>
          <p:spPr bwMode="auto">
            <a:xfrm>
              <a:off x="152400" y="4943475"/>
              <a:ext cx="76495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Start</a:t>
              </a:r>
            </a:p>
          </p:txBody>
        </p:sp>
        <p:sp>
          <p:nvSpPr>
            <p:cNvPr id="11290" name="TextBox 167"/>
            <p:cNvSpPr txBox="1">
              <a:spLocks noChangeArrowheads="1"/>
            </p:cNvSpPr>
            <p:nvPr/>
          </p:nvSpPr>
          <p:spPr bwMode="auto">
            <a:xfrm>
              <a:off x="2822353" y="5791200"/>
              <a:ext cx="90441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PDA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2600</Words>
  <Application>Microsoft Office PowerPoint</Application>
  <PresentationFormat>On-screen Show (4:3)</PresentationFormat>
  <Paragraphs>648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</dc:creator>
  <cp:lastModifiedBy>ASH</cp:lastModifiedBy>
  <cp:revision>184</cp:revision>
  <dcterms:created xsi:type="dcterms:W3CDTF">2008-05-04T19:54:03Z</dcterms:created>
  <dcterms:modified xsi:type="dcterms:W3CDTF">2008-05-29T21:00:40Z</dcterms:modified>
</cp:coreProperties>
</file>