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6" r:id="rId4"/>
    <p:sldId id="261" r:id="rId5"/>
    <p:sldId id="262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80" r:id="rId15"/>
    <p:sldId id="275" r:id="rId16"/>
    <p:sldId id="276" r:id="rId17"/>
    <p:sldId id="279" r:id="rId18"/>
    <p:sldId id="278" r:id="rId19"/>
    <p:sldId id="281" r:id="rId20"/>
    <p:sldId id="277" r:id="rId21"/>
    <p:sldId id="282" r:id="rId22"/>
    <p:sldId id="283" r:id="rId23"/>
    <p:sldId id="284" r:id="rId24"/>
    <p:sldId id="285" r:id="rId25"/>
    <p:sldId id="286" r:id="rId26"/>
    <p:sldId id="294" r:id="rId27"/>
    <p:sldId id="292" r:id="rId28"/>
    <p:sldId id="289" r:id="rId29"/>
    <p:sldId id="288" r:id="rId30"/>
    <p:sldId id="290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CC00"/>
    <a:srgbClr val="99CCFF"/>
    <a:srgbClr val="CCFF33"/>
    <a:srgbClr val="009900"/>
    <a:srgbClr val="00CCFF"/>
    <a:srgbClr val="CCFFFF"/>
    <a:srgbClr val="FFD6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Automata Theory III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5556DF-4D7B-465C-A528-A10659C3DB08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432A83-26AA-4632-8D01-DEB92D16B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Automata Theory III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801733-501A-45E7-8150-52C46C112FE9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DEB607-1086-44B1-AB89-05A790D0D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E458B0-CEE1-4221-AA95-CB9F1F75548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Dept. of Computer Science &amp; IT, FUUAST                                 Automata Theory</a:t>
            </a:r>
          </a:p>
        </p:txBody>
      </p:sp>
      <p:sp>
        <p:nvSpPr>
          <p:cNvPr id="46086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Automata Theory III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Automata Theory III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Dept. of Computer Science &amp; IT, FUUAST                                 Automata Theory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618AAD-2DFD-4691-9BAE-A2F01CD6A3A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92E1B3B5-4A79-477C-810F-5E0EC279627F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319B70-E1BE-4F49-A10C-1A72FD356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4E6A-35F0-4DB5-83CB-42667250ED5C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A2A9-6D29-4AF0-B2C7-FD055CA78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206F-CFDC-4B88-9A5D-BE462255A07F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CE1A-6707-4D40-8FFF-95066859A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D20D5-9B4F-4075-A114-A5E7BFC89987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D363-A62F-4C4D-A4B5-7586190D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87B2-D81C-4CA3-89A4-190A811CAD76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E6982-4E10-474C-A272-6C41E881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CE64-D5EA-4AA3-8C4C-15A4D92F9E0A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67D1-ABA8-4257-BBC6-AE6AA679F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DA71-6209-4690-BB6D-2F847FED53DA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323BBA1-2A50-4347-98AE-042D553DA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EAA7-3854-43D3-AA91-DDD1281BF0D0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82CA-C959-452A-B4AC-691299B5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D12D-39C6-4BDC-B15D-3D5EB4451EA3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C5B0-D665-4B85-A7C1-7BB1F7C8A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25DC163-0545-4FEB-95A3-AA25B4B979AB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686BFC4-3896-4400-9FF8-3D0CB0C09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D8E70E3-B59E-4170-AB0D-0976AC071A29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23DA6E1-30EA-45E1-A8D0-02F8A7E5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4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4E9EA3-0F41-478A-A1DD-75298AAE6662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C5DFAE3-60B3-4C68-B0CA-BDFE9E648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05" r:id="rId1"/>
    <p:sldLayoutId id="2147484806" r:id="rId2"/>
    <p:sldLayoutId id="2147484807" r:id="rId3"/>
    <p:sldLayoutId id="2147484808" r:id="rId4"/>
    <p:sldLayoutId id="2147484809" r:id="rId5"/>
    <p:sldLayoutId id="2147484810" r:id="rId6"/>
    <p:sldLayoutId id="2147484811" r:id="rId7"/>
    <p:sldLayoutId id="2147484812" r:id="rId8"/>
    <p:sldLayoutId id="2147484813" r:id="rId9"/>
    <p:sldLayoutId id="2147484814" r:id="rId10"/>
    <p:sldLayoutId id="2147484815" r:id="rId11"/>
  </p:sldLayoutIdLst>
  <p:hf hdr="0" dt="0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B9CAA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C1CBB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04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062912" cy="3657600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AUTOMATA</a:t>
            </a:r>
            <a:b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</a:t>
            </a:r>
            <a:b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en-US" sz="72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7E68808-0DFD-481F-B8A3-E2DE0B906C15}" type="slidenum">
              <a:rPr lang="en-US" sz="1100" smtClean="0">
                <a:solidFill>
                  <a:srgbClr val="F95439"/>
                </a:solidFill>
              </a:rPr>
              <a:pPr/>
              <a:t>10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762000" y="1092200"/>
            <a:ext cx="2606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{0,1,… 9}</a:t>
            </a:r>
            <a:endParaRPr lang="en-US" sz="3200"/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762000" y="1778000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 set of all integers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4638"/>
            <a:ext cx="51006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4BFD49-38B6-4732-B4A9-4FAEC74B2EA5}" type="slidenum">
              <a:rPr lang="en-US" sz="1100" smtClean="0">
                <a:solidFill>
                  <a:srgbClr val="F95439"/>
                </a:solidFill>
              </a:rPr>
              <a:pPr/>
              <a:t>11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762000" y="1092200"/>
            <a:ext cx="3211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{+,-,0,1,… 9}</a:t>
            </a:r>
            <a:endParaRPr lang="en-US" sz="3200"/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762000" y="1778000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 set of all signed integers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757488"/>
            <a:ext cx="7315200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739A7F-3096-4187-AC94-5F1291CD06DC}" type="slidenum">
              <a:rPr lang="en-US" sz="1100" smtClean="0">
                <a:solidFill>
                  <a:srgbClr val="F95439"/>
                </a:solidFill>
              </a:rPr>
              <a:pPr/>
              <a:t>12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762000" y="838200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{a, b }</a:t>
            </a:r>
            <a:endParaRPr lang="en-US" sz="3200"/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762000" y="1371600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L={ a</a:t>
            </a:r>
            <a:r>
              <a:rPr lang="en-US" sz="3200" baseline="30000">
                <a:solidFill>
                  <a:srgbClr val="8BD3FF"/>
                </a:solidFill>
              </a:rPr>
              <a:t>n</a:t>
            </a:r>
            <a:r>
              <a:rPr lang="en-US" sz="3200">
                <a:solidFill>
                  <a:srgbClr val="8BD3FF"/>
                </a:solidFill>
              </a:rPr>
              <a:t>| n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0 }  { b</a:t>
            </a:r>
            <a:r>
              <a:rPr lang="en-US" sz="3200" baseline="30000">
                <a:solidFill>
                  <a:srgbClr val="8BD3FF"/>
                </a:solidFill>
                <a:sym typeface="Symbol" pitchFamily="18" charset="2"/>
              </a:rPr>
              <a:t>n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a | n 1}</a:t>
            </a:r>
            <a:endParaRPr lang="en-US" sz="3200">
              <a:solidFill>
                <a:srgbClr val="8BD3FF"/>
              </a:solidFill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52650"/>
            <a:ext cx="68580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380EF4-980D-4066-AE6D-D0693E08A1E2}" type="slidenum">
              <a:rPr lang="en-US" sz="1100" smtClean="0">
                <a:solidFill>
                  <a:srgbClr val="F95439"/>
                </a:solidFill>
              </a:rPr>
              <a:pPr/>
              <a:t>13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685800"/>
            <a:ext cx="5827713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u="sng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Regular Expressions ( </a:t>
            </a:r>
            <a:r>
              <a:rPr lang="en-US" sz="3600" u="sng" dirty="0" err="1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Regex</a:t>
            </a:r>
            <a:r>
              <a:rPr lang="en-US" sz="3600" u="sng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8063" y="3738563"/>
            <a:ext cx="4351337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/>
              <a:t>import </a:t>
            </a:r>
            <a:r>
              <a:rPr lang="en-US" sz="2400" i="1" dirty="0" err="1"/>
              <a:t>java.util.regex</a:t>
            </a:r>
            <a:r>
              <a:rPr lang="en-US" sz="2400" i="1" dirty="0"/>
              <a:t>.*; </a:t>
            </a: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‘Pattern’ and ‘Matcher’ classes</a:t>
            </a: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214563" y="4500563"/>
            <a:ext cx="5700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using System.Text.RegularExpressions</a:t>
            </a:r>
            <a:r>
              <a:rPr lang="en-US" sz="2400"/>
              <a:t>; </a:t>
            </a: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1317625" y="3738563"/>
            <a:ext cx="92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CC00"/>
                </a:solidFill>
              </a:rPr>
              <a:t>Java:</a:t>
            </a: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1295400" y="4500563"/>
            <a:ext cx="66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CC00"/>
                </a:solidFill>
              </a:rPr>
              <a:t>C#: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7250" y="4957763"/>
            <a:ext cx="19891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‘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</a:rPr>
              <a:t>Regex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’ class</a:t>
            </a:r>
          </a:p>
        </p:txBody>
      </p:sp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762000" y="2936875"/>
            <a:ext cx="37607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arenR"/>
              <a:tabLst>
                <a:tab pos="465138" algn="l"/>
              </a:tabLst>
            </a:pPr>
            <a:r>
              <a:rPr lang="en-US" sz="2400" b="1">
                <a:solidFill>
                  <a:srgbClr val="FFCCFF"/>
                </a:solidFill>
                <a:latin typeface="Batang" pitchFamily="18" charset="-127"/>
                <a:ea typeface="Batang" pitchFamily="18" charset="-127"/>
              </a:rPr>
              <a:t>Wild Cards</a:t>
            </a:r>
          </a:p>
          <a:p>
            <a:pPr marL="514350" indent="-514350">
              <a:buFontTx/>
              <a:buAutoNum type="arabicParenR"/>
              <a:tabLst>
                <a:tab pos="465138" algn="l"/>
              </a:tabLst>
            </a:pPr>
            <a:r>
              <a:rPr lang="en-US" sz="2400" b="1">
                <a:solidFill>
                  <a:srgbClr val="FFCCFF"/>
                </a:solidFill>
                <a:latin typeface="Batang" pitchFamily="18" charset="-127"/>
                <a:ea typeface="Batang" pitchFamily="18" charset="-127"/>
              </a:rPr>
              <a:t>Computer Languages</a:t>
            </a:r>
          </a:p>
        </p:txBody>
      </p:sp>
      <p:sp>
        <p:nvSpPr>
          <p:cNvPr id="25613" name="TextBox 13"/>
          <p:cNvSpPr txBox="1">
            <a:spLocks noChangeArrowheads="1"/>
          </p:cNvSpPr>
          <p:nvPr/>
        </p:nvSpPr>
        <p:spPr bwMode="auto">
          <a:xfrm>
            <a:off x="1295400" y="5414963"/>
            <a:ext cx="5756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CC00"/>
                </a:solidFill>
              </a:rPr>
              <a:t>C++, VB, Perl, Html, Oracle etc………….</a:t>
            </a:r>
          </a:p>
        </p:txBody>
      </p:sp>
      <p:sp>
        <p:nvSpPr>
          <p:cNvPr id="25614" name="Rectangle 5"/>
          <p:cNvSpPr>
            <a:spLocks noChangeArrowheads="1"/>
          </p:cNvSpPr>
          <p:nvPr/>
        </p:nvSpPr>
        <p:spPr bwMode="auto">
          <a:xfrm>
            <a:off x="762000" y="5795963"/>
            <a:ext cx="419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tabLst>
                <a:tab pos="465138" algn="l"/>
              </a:tabLst>
            </a:pPr>
            <a:r>
              <a:rPr lang="en-US" sz="2400" b="1">
                <a:solidFill>
                  <a:srgbClr val="FFCCFF"/>
                </a:solidFill>
                <a:latin typeface="Batang" pitchFamily="18" charset="-127"/>
                <a:ea typeface="Batang" pitchFamily="18" charset="-127"/>
              </a:rPr>
              <a:t>3)	Operating Systems</a:t>
            </a:r>
          </a:p>
        </p:txBody>
      </p:sp>
      <p:sp>
        <p:nvSpPr>
          <p:cNvPr id="25615" name="TextBox 6"/>
          <p:cNvSpPr txBox="1">
            <a:spLocks noChangeArrowheads="1"/>
          </p:cNvSpPr>
          <p:nvPr/>
        </p:nvSpPr>
        <p:spPr bwMode="auto">
          <a:xfrm>
            <a:off x="1712913" y="6167438"/>
            <a:ext cx="7202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CCC00"/>
                </a:solidFill>
              </a:rPr>
              <a:t>Unix, Linux, Windows, etc. (grep, ed, awk, vi, expr)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988" y="2433638"/>
            <a:ext cx="38481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Searching and Validation</a:t>
            </a:r>
          </a:p>
        </p:txBody>
      </p:sp>
      <p:sp>
        <p:nvSpPr>
          <p:cNvPr id="25617" name="TextBox 16"/>
          <p:cNvSpPr txBox="1">
            <a:spLocks noChangeArrowheads="1"/>
          </p:cNvSpPr>
          <p:nvPr/>
        </p:nvSpPr>
        <p:spPr bwMode="auto">
          <a:xfrm>
            <a:off x="762000" y="12954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 regular expression, often called a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pattern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is an expression that describes a set of strings. They are usually used to give a concise description of a set, without having to list all elements.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CB31183-DC75-48BE-A011-9AD7BA979A30}" type="slidenum">
              <a:rPr lang="en-US" sz="1100" smtClean="0">
                <a:solidFill>
                  <a:srgbClr val="F95439"/>
                </a:solidFill>
              </a:rPr>
              <a:pPr/>
              <a:t>14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762000" y="762000"/>
            <a:ext cx="5983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  <a:latin typeface="Batang" pitchFamily="18" charset="-127"/>
                <a:ea typeface="Batang" pitchFamily="18" charset="-127"/>
              </a:rPr>
              <a:t>Examples of Regular Expressions:</a:t>
            </a:r>
          </a:p>
        </p:txBody>
      </p:sp>
      <p:sp>
        <p:nvSpPr>
          <p:cNvPr id="26631" name="Rectangle 1"/>
          <p:cNvSpPr>
            <a:spLocks noChangeArrowheads="1"/>
          </p:cNvSpPr>
          <p:nvPr/>
        </p:nvSpPr>
        <p:spPr bwMode="auto">
          <a:xfrm>
            <a:off x="762000" y="1295400"/>
            <a:ext cx="8153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buFontTx/>
              <a:buAutoNum type="arabicParenR"/>
            </a:pPr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Email Address: 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000">
                <a:latin typeface="Tahoma" pitchFamily="34" charset="0"/>
                <a:cs typeface="Tahoma" pitchFamily="34" charset="0"/>
              </a:rPr>
              <a:t>\b[A-Z0-9._%+-]+@[A-Z0-9.-]+\.[A-Z]{2,4}\b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2) 	IP Address:	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000"/>
              <a:t>\b(25[0-5]|2[0-4][0-9]|[01]?[0-9][0-9]?)\.(25[0-5]|2[0-		4][0-9]|[01]?[0-9][0-9]?)\.(25[0-5]|2[0-4][0-9]|[01]?[0-		9][0-9]?)\.(25[0-5]|2[0-4][0-9]|[01]?[0-9][0-9]?)\b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3)	Valid Date:	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000"/>
              <a:t>(19|20)\d\d[- /.](0[1-9]|1[012])[- /.](0[1-9]|[12][0-9]|3[01]) 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4)	Visa Card: 	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000"/>
              <a:t>^4[0-9]{12}(?:[0-9]{3})?$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5)	Master Card: 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000"/>
              <a:t>^5[1-5][0-9]{14}$</a:t>
            </a:r>
          </a:p>
          <a:p>
            <a:pPr marL="457200" indent="-457200" eaLnBrk="0" hangingPunct="0">
              <a:buFontTx/>
              <a:buAutoNum type="arabicParenR" startAt="6"/>
            </a:pPr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Strings: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000"/>
              <a:t>"[^"\r\n]*" </a:t>
            </a:r>
          </a:p>
          <a:p>
            <a:pPr marL="457200" indent="-457200" eaLnBrk="0" hangingPunct="0">
              <a:buFontTx/>
              <a:buAutoNum type="arabicParenR" startAt="7"/>
            </a:pPr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Numbers:</a:t>
            </a:r>
          </a:p>
          <a:p>
            <a:pPr marL="457200" indent="-457200" eaLnBrk="0" hangingPunct="0"/>
            <a:r>
              <a:rPr lang="en-US" sz="20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2000"/>
              <a:t>\b\d+\b, \b0[xX][0-9a-fA-F]+\b, (\b[0-9]+\.([0-9]+\b)?|\.[0-9]+\b)</a:t>
            </a:r>
            <a:endParaRPr lang="en-US" sz="2000">
              <a:solidFill>
                <a:srgbClr val="FFD6D5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C3D7EAE-755D-4C58-8276-4F8BA243AC17}" type="slidenum">
              <a:rPr lang="en-US" sz="1100" smtClean="0">
                <a:solidFill>
                  <a:srgbClr val="F95439"/>
                </a:solidFill>
              </a:rPr>
              <a:pPr/>
              <a:t>15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838200"/>
            <a:ext cx="7378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Representation of Regular Expressions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762000" y="1524000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It is obtained from a set of symbols </a:t>
            </a: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, empty string , null set , performing operations, union(+), concatenation(.), and Kleene star(*).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2400" i="1">
                <a:solidFill>
                  <a:srgbClr val="FFCCFF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Regular Expression </a:t>
            </a: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defines</a:t>
            </a:r>
            <a:r>
              <a:rPr lang="en-US" sz="2400">
                <a:solidFill>
                  <a:srgbClr val="FE939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 </a:t>
            </a:r>
            <a:r>
              <a:rPr lang="en-US" sz="2400" i="1">
                <a:solidFill>
                  <a:srgbClr val="FFCCFF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Regular Languages </a:t>
            </a: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as</a:t>
            </a:r>
            <a:r>
              <a:rPr lang="en-US" sz="2400">
                <a:solidFill>
                  <a:srgbClr val="FE939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 </a:t>
            </a: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automata do.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L(E) is a language defined by regular expression ‘E’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6" name="TextBox 11"/>
          <p:cNvSpPr txBox="1">
            <a:spLocks noChangeArrowheads="1"/>
          </p:cNvSpPr>
          <p:nvPr/>
        </p:nvSpPr>
        <p:spPr bwMode="auto">
          <a:xfrm>
            <a:off x="228600" y="3962400"/>
            <a:ext cx="8686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BASIS:</a:t>
            </a:r>
          </a:p>
          <a:p>
            <a:pPr lvl="1"/>
            <a:r>
              <a:rPr lang="en-US" sz="2400">
                <a:solidFill>
                  <a:srgbClr val="FFD6D5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</a:rPr>
              <a:t>1)  </a:t>
            </a:r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 and  are regular expressions, L()={} and</a:t>
            </a:r>
          </a:p>
          <a:p>
            <a:pPr lvl="1"/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        L() ={} are corresponding regular Languages. </a:t>
            </a:r>
          </a:p>
          <a:p>
            <a:pPr lvl="1"/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   2)  ‘a’  is a symbol, then a is a regular expression and</a:t>
            </a:r>
          </a:p>
          <a:p>
            <a:pPr lvl="1"/>
            <a:r>
              <a:rPr lang="en-US" sz="2400">
                <a:solidFill>
                  <a:srgbClr val="FFD6D5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        L(a) ={a} is corresponding regular language.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5809495-7F98-46E0-8D5C-138DDAC79F69}" type="slidenum">
              <a:rPr lang="en-US" sz="1100" smtClean="0">
                <a:solidFill>
                  <a:srgbClr val="F95439"/>
                </a:solidFill>
              </a:rPr>
              <a:pPr/>
              <a:t>16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762000" y="9144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INDUCTION: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1485900"/>
            <a:ext cx="69913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2705100"/>
            <a:ext cx="7010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000" y="4343400"/>
            <a:ext cx="578643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Precedence of Regular Expression Operators: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1)		*</a:t>
            </a:r>
          </a:p>
          <a:p>
            <a:r>
              <a:rPr lang="en-US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	2)		.</a:t>
            </a:r>
          </a:p>
          <a:p>
            <a:r>
              <a:rPr lang="en-US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	3)		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832301-D736-47E3-A35F-769CEC44018A}" type="slidenum">
              <a:rPr lang="en-US" sz="1100" smtClean="0">
                <a:solidFill>
                  <a:srgbClr val="F95439"/>
                </a:solidFill>
              </a:rPr>
              <a:pPr/>
              <a:t>17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762000"/>
            <a:ext cx="5886450" cy="5632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are regular expressions; then</a:t>
            </a: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R + R = R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 + R = R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R = R = 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R = R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/>
              </a:rPr>
              <a:t> = R</a:t>
            </a:r>
            <a:endParaRPr lang="en-US" sz="2400" dirty="0">
              <a:solidFill>
                <a:srgbClr val="CCFFFF"/>
              </a:solidFill>
              <a:latin typeface="Times New Roman" pitchFamily="18" charset="0"/>
              <a:ea typeface="Verdana" pitchFamily="34" charset="0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R* = 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/>
              </a:rPr>
              <a:t> + R + R2 + R3 + R4 + R5 + . . . . . .</a:t>
            </a:r>
            <a:endParaRPr lang="en-US" sz="2400" dirty="0">
              <a:solidFill>
                <a:srgbClr val="CCFFFF"/>
              </a:solidFill>
              <a:latin typeface="Times New Roman" pitchFamily="18" charset="0"/>
              <a:ea typeface="Verdana" pitchFamily="34" charset="0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(PQ)R = P(QR)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PQ 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/>
              </a:rPr>
              <a:t> QP</a:t>
            </a:r>
            <a:endParaRPr lang="en-US" sz="2400" dirty="0">
              <a:solidFill>
                <a:srgbClr val="CCFFFF"/>
              </a:solidFill>
              <a:latin typeface="Times New Roman" pitchFamily="18" charset="0"/>
              <a:ea typeface="Verdana" pitchFamily="34" charset="0"/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8)   P (Q + R) = PQ + PR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9)   (P + R)Q = PQ + RQ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10) R*R* = R*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11) RR* = R*R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12) (R*)* = R*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13) (P + Q)* = (P*Q*)* = (P* + Q*)*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0C16BE-EC74-41BA-8AED-EF34E258CC64}" type="slidenum">
              <a:rPr lang="en-US" sz="1100" smtClean="0">
                <a:solidFill>
                  <a:srgbClr val="F95439"/>
                </a:solidFill>
              </a:rPr>
              <a:pPr/>
              <a:t>18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990600" y="1066800"/>
            <a:ext cx="169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Examples:</a:t>
            </a: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1604963" y="1600200"/>
            <a:ext cx="25161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</a:rPr>
              <a:t>0 + 1</a:t>
            </a:r>
          </a:p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</a:rPr>
              <a:t>1</a:t>
            </a:r>
          </a:p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</a:rPr>
              <a:t>0</a:t>
            </a:r>
          </a:p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</a:rPr>
              <a:t>(0 + 1)1</a:t>
            </a:r>
          </a:p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</a:rPr>
              <a:t>(a + b).(b + c)</a:t>
            </a:r>
          </a:p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</a:rPr>
              <a:t>(0+1)*</a:t>
            </a:r>
          </a:p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</a:rPr>
              <a:t>(0+1)</a:t>
            </a:r>
            <a:r>
              <a:rPr lang="en-US" sz="2000" baseline="30000">
                <a:solidFill>
                  <a:srgbClr val="CCFFFF"/>
                </a:solidFill>
              </a:rPr>
              <a:t>+</a:t>
            </a:r>
          </a:p>
          <a:p>
            <a:pPr marL="342900" indent="-342900">
              <a:buFontTx/>
              <a:buAutoNum type="arabicParenR"/>
              <a:tabLst>
                <a:tab pos="228600" algn="l"/>
                <a:tab pos="457200" algn="l"/>
                <a:tab pos="685800" algn="l"/>
              </a:tabLst>
            </a:pPr>
            <a:r>
              <a:rPr lang="en-US" sz="2000">
                <a:solidFill>
                  <a:srgbClr val="CCFFFF"/>
                </a:solidFill>
                <a:sym typeface="Symbol" pitchFamily="18" charset="2"/>
              </a:rPr>
              <a:t>( + 1)(01)*( + 0)</a:t>
            </a:r>
            <a:endParaRPr lang="en-US" sz="2000">
              <a:solidFill>
                <a:srgbClr val="CC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9657983-6A7F-4AF3-855F-E5BCF5D8BE9C}" type="slidenum">
              <a:rPr lang="en-US" sz="1100" smtClean="0">
                <a:solidFill>
                  <a:srgbClr val="F95439"/>
                </a:solidFill>
              </a:rPr>
              <a:pPr/>
              <a:t>19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609600" y="762000"/>
            <a:ext cx="908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CCFF"/>
                </a:solidFill>
                <a:latin typeface="Batang" pitchFamily="18" charset="-127"/>
                <a:ea typeface="Batang" pitchFamily="18" charset="-127"/>
              </a:rPr>
              <a:t>SET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5356225" y="762000"/>
            <a:ext cx="348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CCFF"/>
                </a:solidFill>
                <a:latin typeface="Batang" pitchFamily="18" charset="-127"/>
                <a:ea typeface="Batang" pitchFamily="18" charset="-127"/>
              </a:rPr>
              <a:t>Regular Expression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1295400"/>
            <a:ext cx="4352925" cy="3786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1)  { ^, </a:t>
            </a:r>
            <a:r>
              <a:rPr lang="en-US" sz="2400" dirty="0" err="1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ab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}</a:t>
            </a:r>
          </a:p>
          <a:p>
            <a:pPr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2)  {1,11,111, ….. }</a:t>
            </a:r>
          </a:p>
          <a:p>
            <a:pPr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3)  Set of all strings over {</a:t>
            </a:r>
            <a:r>
              <a:rPr lang="en-US" sz="2400" dirty="0" err="1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a,b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}</a:t>
            </a:r>
          </a:p>
          <a:p>
            <a:pPr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     beginning and ending with ‘a’</a:t>
            </a:r>
          </a:p>
          <a:p>
            <a:pPr marL="457200" indent="-457200">
              <a:buFontTx/>
              <a:buAutoNum type="arabicParenR" startAt="4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{b</a:t>
            </a:r>
            <a:r>
              <a:rPr lang="en-US" sz="2400" baseline="300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b</a:t>
            </a:r>
            <a:r>
              <a:rPr lang="en-US" sz="2400" baseline="300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b</a:t>
            </a:r>
            <a:r>
              <a:rPr lang="en-US" sz="2400" baseline="300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8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……. }</a:t>
            </a:r>
          </a:p>
          <a:p>
            <a:pPr marL="457200" indent="-457200">
              <a:buFontTx/>
              <a:buAutoNum type="arabicParenR" startAt="4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{a</a:t>
            </a:r>
            <a:r>
              <a:rPr lang="en-US" sz="2400" baseline="300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2n+1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| n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/>
              </a:rPr>
              <a:t>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0}</a:t>
            </a:r>
          </a:p>
          <a:p>
            <a:pPr marL="457200" indent="-457200">
              <a:buFontTx/>
              <a:buAutoNum type="arabicParenR" startAt="4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{a</a:t>
            </a:r>
            <a:r>
              <a:rPr lang="en-US" sz="2400" baseline="300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2n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400" baseline="300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2m+1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| n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/>
              </a:rPr>
              <a:t>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0}</a:t>
            </a:r>
          </a:p>
          <a:p>
            <a:pPr marL="457200" indent="-457200">
              <a:buFontTx/>
              <a:buAutoNum type="arabicParenR" startAt="4"/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Strings over {</a:t>
            </a:r>
            <a:r>
              <a:rPr lang="en-US" sz="2400" dirty="0" err="1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a,b</a:t>
            </a: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} beginning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     with 0 and ending with 1</a:t>
            </a:r>
          </a:p>
          <a:p>
            <a:pPr marL="457200" indent="-457200">
              <a:buFontTx/>
              <a:buAutoNum type="arabicParenR" startAt="4"/>
              <a:defRPr/>
            </a:pPr>
            <a:endParaRPr lang="en-US" sz="2400" dirty="0">
              <a:solidFill>
                <a:srgbClr val="CCFFFF"/>
              </a:solidFill>
              <a:latin typeface="Times New Roman" pitchFamily="18" charset="0"/>
              <a:ea typeface="Verdana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1753" name="TextBox 11"/>
          <p:cNvSpPr txBox="1">
            <a:spLocks noChangeArrowheads="1"/>
          </p:cNvSpPr>
          <p:nvPr/>
        </p:nvSpPr>
        <p:spPr bwMode="auto">
          <a:xfrm>
            <a:off x="5348288" y="1295400"/>
            <a:ext cx="16383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^ + ab </a:t>
            </a:r>
          </a:p>
          <a:p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1(1)*</a:t>
            </a:r>
          </a:p>
          <a:p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a (a + b)*a</a:t>
            </a:r>
          </a:p>
          <a:p>
            <a:endParaRPr lang="en-US" sz="2400">
              <a:solidFill>
                <a:srgbClr val="CCFFFF"/>
              </a:solidFill>
              <a:latin typeface="Times New Roman" pitchFamily="18" charset="0"/>
              <a:ea typeface="Verdana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bb(bbb)*</a:t>
            </a:r>
          </a:p>
          <a:p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a (aa)*</a:t>
            </a:r>
          </a:p>
          <a:p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(aa)*(bb)*b</a:t>
            </a:r>
          </a:p>
          <a:p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0 (0 + 1)*1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17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6D9A768-3AB7-47E1-840D-A60CCF51D892}" type="slidenum">
              <a:rPr lang="en-US" sz="1100" smtClean="0">
                <a:solidFill>
                  <a:srgbClr val="F95439"/>
                </a:solidFill>
              </a:rPr>
              <a:pPr/>
              <a:t>2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762000" y="1143000"/>
            <a:ext cx="6994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u="sng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Languages And Regular Expressions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4140200"/>
            <a:ext cx="7974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3200">
                <a:solidFill>
                  <a:srgbClr val="08C41E"/>
                </a:solidFill>
                <a:sym typeface="Symbol" pitchFamily="18" charset="2"/>
              </a:rPr>
              <a:t>Construction of 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FCC780"/>
                </a:solidFill>
                <a:sym typeface="Symbol" pitchFamily="18" charset="2"/>
              </a:rPr>
              <a:t>FA’s </a:t>
            </a:r>
            <a:r>
              <a:rPr lang="en-US" sz="3200">
                <a:solidFill>
                  <a:srgbClr val="08C41E"/>
                </a:solidFill>
                <a:sym typeface="Symbol" pitchFamily="18" charset="2"/>
              </a:rPr>
              <a:t>for given languages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762000" y="1828800"/>
            <a:ext cx="7696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Char char="S"/>
            </a:pP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{ 0,1 }</a:t>
            </a:r>
          </a:p>
          <a:p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…………L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 ………  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3200" baseline="30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67B24AB-04EE-4869-9784-7F74ED867A8C}" type="slidenum">
              <a:rPr lang="en-US" sz="1100" smtClean="0">
                <a:solidFill>
                  <a:srgbClr val="F95439"/>
                </a:solidFill>
              </a:rPr>
              <a:pPr/>
              <a:t>20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4863" y="1247775"/>
            <a:ext cx="8080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Def.:</a:t>
            </a:r>
          </a:p>
        </p:txBody>
      </p:sp>
      <p:sp>
        <p:nvSpPr>
          <p:cNvPr id="32775" name="TextBox 6"/>
          <p:cNvSpPr txBox="1">
            <a:spLocks noChangeArrowheads="1"/>
          </p:cNvSpPr>
          <p:nvPr/>
        </p:nvSpPr>
        <p:spPr bwMode="auto">
          <a:xfrm>
            <a:off x="990600" y="1857375"/>
            <a:ext cx="7570788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If  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 is set of alphabet: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	1)    is a regular language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	2)   For each a  , {a} is a regular language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	3)   If 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……..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are regular languages then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       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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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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…….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is also regular language.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	4)   If 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, ……..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are regular languages then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       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.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.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.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……. . L</a:t>
            </a:r>
            <a:r>
              <a:rPr lang="en-US" sz="2400" baseline="300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 is also regular language.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>
                <a:solidFill>
                  <a:srgbClr val="CC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sym typeface="Symbol" pitchFamily="18" charset="2"/>
              </a:rPr>
              <a:t>	5)   If  L is a regular language, then so is L*.	</a:t>
            </a:r>
            <a:r>
              <a:rPr lang="en-US">
                <a:ea typeface="Verdana" pitchFamily="34" charset="0"/>
                <a:cs typeface="Times New Roman" pitchFamily="18" charset="0"/>
                <a:sym typeface="Symbol" pitchFamily="18" charset="2"/>
              </a:rPr>
              <a:t>	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>
                <a:ea typeface="Verdana" pitchFamily="34" charset="0"/>
                <a:cs typeface="Times New Roman" pitchFamily="18" charset="0"/>
                <a:sym typeface="Symbol" pitchFamily="18" charset="2"/>
              </a:rPr>
              <a:t>			 </a:t>
            </a:r>
            <a:endParaRPr lang="en-US"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CBAB8F8-A5CB-4400-BA1C-C397C93BDFF5}" type="slidenum">
              <a:rPr lang="en-US" sz="1100" smtClean="0">
                <a:solidFill>
                  <a:srgbClr val="F95439"/>
                </a:solidFill>
              </a:rPr>
              <a:pPr/>
              <a:t>21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219200"/>
            <a:ext cx="45624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0" y="649288"/>
            <a:ext cx="78787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Finite Automata and Regular Expressions</a:t>
            </a: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3505200"/>
            <a:ext cx="58674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FD18C6-0EC6-48E8-A20A-258554E6F3D3}" type="slidenum">
              <a:rPr lang="en-US" sz="1100" smtClean="0">
                <a:solidFill>
                  <a:srgbClr val="F95439"/>
                </a:solidFill>
              </a:rPr>
              <a:pPr/>
              <a:t>22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752600"/>
            <a:ext cx="6619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3581400"/>
            <a:ext cx="39719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4267200"/>
            <a:ext cx="49625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53125" y="4495800"/>
            <a:ext cx="28098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62000" y="1066800"/>
            <a:ext cx="66754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DFA To Regular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9053C1-D67A-4434-9565-41CE54B5F4BB}" type="slidenum">
              <a:rPr lang="en-US" sz="1100" smtClean="0">
                <a:solidFill>
                  <a:srgbClr val="F95439"/>
                </a:solidFill>
              </a:rPr>
              <a:pPr/>
              <a:t>23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42975" y="762000"/>
            <a:ext cx="30956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371600"/>
            <a:ext cx="57912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4114800"/>
            <a:ext cx="3143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4686300"/>
            <a:ext cx="65246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00120CB-A274-406E-8297-2220BBA25AF3}" type="slidenum">
              <a:rPr lang="en-US" sz="1100" smtClean="0">
                <a:solidFill>
                  <a:srgbClr val="F95439"/>
                </a:solidFill>
              </a:rPr>
              <a:pPr/>
              <a:t>24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563" y="704850"/>
            <a:ext cx="76406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Converting DFA to Regular Expressions</a:t>
            </a:r>
          </a:p>
          <a:p>
            <a:pPr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by Eliminating States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9600" y="4324290"/>
            <a:ext cx="39338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2" name="TextBox 9"/>
          <p:cNvSpPr txBox="1">
            <a:spLocks noChangeArrowheads="1"/>
          </p:cNvSpPr>
          <p:nvPr/>
        </p:nvSpPr>
        <p:spPr bwMode="auto">
          <a:xfrm>
            <a:off x="4572000" y="5772150"/>
            <a:ext cx="3729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99CCFF"/>
                </a:solidFill>
              </a:rPr>
              <a:t>A  generic two-state Automaton</a:t>
            </a:r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8200" y="4324290"/>
            <a:ext cx="1704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9600" y="2057400"/>
            <a:ext cx="2600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2057400"/>
            <a:ext cx="285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6" name="TextBox 14"/>
          <p:cNvSpPr txBox="1">
            <a:spLocks noChangeArrowheads="1"/>
          </p:cNvSpPr>
          <p:nvPr/>
        </p:nvSpPr>
        <p:spPr bwMode="auto">
          <a:xfrm>
            <a:off x="3276600" y="3209925"/>
            <a:ext cx="3687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99CCFF"/>
                </a:solidFill>
              </a:rPr>
              <a:t>A generic one-state Automaton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BB0B2C7-0382-4AD1-9412-B99BFC475757}" type="slidenum">
              <a:rPr lang="en-US" sz="1100" smtClean="0">
                <a:solidFill>
                  <a:srgbClr val="F95439"/>
                </a:solidFill>
              </a:rPr>
              <a:pPr/>
              <a:t>25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33599" y="735106"/>
            <a:ext cx="6477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33600" y="2068606"/>
            <a:ext cx="6477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33600" y="3497356"/>
            <a:ext cx="6477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68730" y="5026959"/>
            <a:ext cx="45243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95263" y="693738"/>
            <a:ext cx="1633537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Eliminating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and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3C73299-B7C5-4E96-A498-EAD533CF7247}" type="slidenum">
              <a:rPr lang="en-US" sz="1100" smtClean="0">
                <a:solidFill>
                  <a:srgbClr val="F95439"/>
                </a:solidFill>
              </a:rPr>
              <a:pPr/>
              <a:t>26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8917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24050" y="1600200"/>
            <a:ext cx="5295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3962400"/>
            <a:ext cx="432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7BAE55-FA69-46DB-AAFC-E66479836C7E}" type="slidenum">
              <a:rPr lang="en-US" sz="1100" smtClean="0">
                <a:solidFill>
                  <a:srgbClr val="F95439"/>
                </a:solidFill>
              </a:rPr>
              <a:pPr/>
              <a:t>27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" y="1676400"/>
            <a:ext cx="3681412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" y="5791200"/>
            <a:ext cx="3067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95800" y="1676400"/>
            <a:ext cx="3724275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95800" y="5894294"/>
            <a:ext cx="3543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F9A881-5E8D-4308-9779-4E5FBBFA55F0}" type="slidenum">
              <a:rPr lang="en-US" sz="1100" smtClean="0">
                <a:solidFill>
                  <a:srgbClr val="F95439"/>
                </a:solidFill>
              </a:rPr>
              <a:pPr/>
              <a:t>28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1762125"/>
            <a:ext cx="37242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7" name="TextBox 6"/>
          <p:cNvSpPr txBox="1">
            <a:spLocks noChangeArrowheads="1"/>
          </p:cNvSpPr>
          <p:nvPr/>
        </p:nvSpPr>
        <p:spPr bwMode="auto">
          <a:xfrm>
            <a:off x="5257800" y="2100263"/>
            <a:ext cx="1392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L(</a:t>
            </a:r>
            <a:r>
              <a:rPr lang="el-GR" sz="2400"/>
              <a:t>ε</a:t>
            </a:r>
            <a:r>
              <a:rPr lang="en-US" sz="2400"/>
              <a:t>) = {</a:t>
            </a:r>
            <a:r>
              <a:rPr lang="el-GR" sz="2400"/>
              <a:t>ε</a:t>
            </a:r>
            <a:r>
              <a:rPr lang="en-US" sz="2400"/>
              <a:t>}</a:t>
            </a:r>
          </a:p>
        </p:txBody>
      </p:sp>
      <p:sp>
        <p:nvSpPr>
          <p:cNvPr id="40968" name="TextBox 7"/>
          <p:cNvSpPr txBox="1">
            <a:spLocks noChangeArrowheads="1"/>
          </p:cNvSpPr>
          <p:nvPr/>
        </p:nvSpPr>
        <p:spPr bwMode="auto">
          <a:xfrm>
            <a:off x="5257800" y="3624263"/>
            <a:ext cx="1379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L(</a:t>
            </a:r>
            <a:r>
              <a:rPr lang="az-Cyrl-AZ" sz="2400"/>
              <a:t>Ф</a:t>
            </a:r>
            <a:r>
              <a:rPr lang="en-US" sz="2400"/>
              <a:t>) = </a:t>
            </a:r>
            <a:r>
              <a:rPr lang="az-Cyrl-AZ" sz="2400"/>
              <a:t>Ф</a:t>
            </a:r>
            <a:endParaRPr lang="en-US" sz="2400"/>
          </a:p>
        </p:txBody>
      </p:sp>
      <p:sp>
        <p:nvSpPr>
          <p:cNvPr id="40969" name="TextBox 9"/>
          <p:cNvSpPr txBox="1">
            <a:spLocks noChangeArrowheads="1"/>
          </p:cNvSpPr>
          <p:nvPr/>
        </p:nvSpPr>
        <p:spPr bwMode="auto">
          <a:xfrm>
            <a:off x="5246688" y="5148263"/>
            <a:ext cx="1458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L(a) = {a}</a:t>
            </a:r>
          </a:p>
        </p:txBody>
      </p:sp>
      <p:sp>
        <p:nvSpPr>
          <p:cNvPr id="40970" name="TextBox 10"/>
          <p:cNvSpPr txBox="1">
            <a:spLocks noChangeArrowheads="1"/>
          </p:cNvSpPr>
          <p:nvPr/>
        </p:nvSpPr>
        <p:spPr bwMode="auto">
          <a:xfrm>
            <a:off x="1447800" y="914400"/>
            <a:ext cx="1724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>
                <a:solidFill>
                  <a:srgbClr val="FFCCFF"/>
                </a:solidFill>
              </a:rPr>
              <a:t>ε</a:t>
            </a:r>
            <a:r>
              <a:rPr lang="en-US" sz="4000">
                <a:solidFill>
                  <a:srgbClr val="FFCCFF"/>
                </a:solidFill>
              </a:rPr>
              <a:t>- NFA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26B9A53-B572-4790-8B61-135C9CFB9549}" type="slidenum">
              <a:rPr lang="en-US" sz="1100" smtClean="0">
                <a:solidFill>
                  <a:srgbClr val="F95439"/>
                </a:solidFill>
              </a:rPr>
              <a:pPr/>
              <a:t>29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42975" y="838201"/>
            <a:ext cx="42386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1" y="2958353"/>
            <a:ext cx="426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4267200"/>
            <a:ext cx="42672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93" name="TextBox 10"/>
          <p:cNvSpPr txBox="1">
            <a:spLocks noChangeArrowheads="1"/>
          </p:cNvSpPr>
          <p:nvPr/>
        </p:nvSpPr>
        <p:spPr bwMode="auto">
          <a:xfrm>
            <a:off x="5186363" y="1600200"/>
            <a:ext cx="2281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 = L(R) </a:t>
            </a:r>
            <a:r>
              <a:rPr lang="en-US" sz="2400">
                <a:sym typeface="Symbol" pitchFamily="18" charset="2"/>
              </a:rPr>
              <a:t> L(S)</a:t>
            </a:r>
            <a:endParaRPr lang="en-US" sz="2400"/>
          </a:p>
        </p:txBody>
      </p:sp>
      <p:sp>
        <p:nvSpPr>
          <p:cNvPr id="41994" name="TextBox 11"/>
          <p:cNvSpPr txBox="1">
            <a:spLocks noChangeArrowheads="1"/>
          </p:cNvSpPr>
          <p:nvPr/>
        </p:nvSpPr>
        <p:spPr bwMode="auto">
          <a:xfrm>
            <a:off x="5181600" y="3276600"/>
            <a:ext cx="1876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 = L(R)L(</a:t>
            </a:r>
            <a:r>
              <a:rPr lang="en-US" sz="2400">
                <a:sym typeface="Symbol" pitchFamily="18" charset="2"/>
              </a:rPr>
              <a:t>S)</a:t>
            </a:r>
            <a:endParaRPr lang="en-US" sz="2400"/>
          </a:p>
        </p:txBody>
      </p:sp>
      <p:sp>
        <p:nvSpPr>
          <p:cNvPr id="41995" name="TextBox 12"/>
          <p:cNvSpPr txBox="1">
            <a:spLocks noChangeArrowheads="1"/>
          </p:cNvSpPr>
          <p:nvPr/>
        </p:nvSpPr>
        <p:spPr bwMode="auto">
          <a:xfrm>
            <a:off x="5181600" y="4953000"/>
            <a:ext cx="1414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L = L(R*)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333673-7E3B-445C-8D50-1216D6E43D39}" type="slidenum">
              <a:rPr lang="zh-TW" altLang="en-US" sz="1100" smtClean="0">
                <a:solidFill>
                  <a:srgbClr val="F95439"/>
                </a:solidFill>
              </a:rPr>
              <a:pPr/>
              <a:t>3</a:t>
            </a:fld>
            <a:endParaRPr lang="en-US" altLang="zh-TW" sz="1100" smtClean="0">
              <a:solidFill>
                <a:srgbClr val="F95439"/>
              </a:solidFill>
            </a:endParaRPr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200" y="1066800"/>
            <a:ext cx="8458200" cy="2565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3000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	</a:t>
            </a: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15367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7848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1981200" y="1347788"/>
            <a:ext cx="4616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  = {w | b</a:t>
            </a:r>
            <a:r>
              <a:rPr lang="en-US" sz="3200" baseline="30000">
                <a:solidFill>
                  <a:srgbClr val="8BD3FF"/>
                </a:solidFill>
              </a:rPr>
              <a:t>m </a:t>
            </a:r>
            <a:r>
              <a:rPr lang="en-US" sz="3200">
                <a:solidFill>
                  <a:srgbClr val="8BD3FF"/>
                </a:solidFill>
              </a:rPr>
              <a:t>ab</a:t>
            </a:r>
            <a:r>
              <a:rPr lang="en-US" sz="3200" baseline="30000">
                <a:solidFill>
                  <a:srgbClr val="8BD3FF"/>
                </a:solidFill>
              </a:rPr>
              <a:t>n</a:t>
            </a:r>
            <a:r>
              <a:rPr lang="en-US" sz="3200">
                <a:solidFill>
                  <a:srgbClr val="8BD3FF"/>
                </a:solidFill>
              </a:rPr>
              <a:t> : m, n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0}</a:t>
            </a:r>
            <a:endParaRPr lang="en-US"/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1981200" y="762000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{a, b }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00EFE95-9B4C-4A2B-B429-8D296D0518EB}" type="slidenum">
              <a:rPr lang="en-US" sz="1100" smtClean="0">
                <a:solidFill>
                  <a:srgbClr val="F95439"/>
                </a:solidFill>
              </a:rPr>
              <a:pPr/>
              <a:t>30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43014" name="TextBox 7"/>
          <p:cNvSpPr txBox="1">
            <a:spLocks noChangeArrowheads="1"/>
          </p:cNvSpPr>
          <p:nvPr/>
        </p:nvSpPr>
        <p:spPr bwMode="auto">
          <a:xfrm>
            <a:off x="1066800" y="114300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3015" name="TextBox 9"/>
          <p:cNvSpPr txBox="1">
            <a:spLocks noChangeArrowheads="1"/>
          </p:cNvSpPr>
          <p:nvPr/>
        </p:nvSpPr>
        <p:spPr bwMode="auto">
          <a:xfrm>
            <a:off x="381000" y="6858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Conversion of Regular Expression (0 + 1)*1(0 + 1) to </a:t>
            </a:r>
            <a:r>
              <a:rPr lang="el-GR" sz="2400">
                <a:solidFill>
                  <a:srgbClr val="FFCCFF"/>
                </a:solidFill>
              </a:rPr>
              <a:t>ε</a:t>
            </a:r>
            <a:r>
              <a:rPr lang="en-US" sz="2400">
                <a:solidFill>
                  <a:srgbClr val="FFCCFF"/>
                </a:solidFill>
              </a:rPr>
              <a:t>- NFA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53353" y="11430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33800" y="1143000"/>
            <a:ext cx="419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6800" y="3124200"/>
            <a:ext cx="6172200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715481-56C6-48F7-9119-5BAF5EB322EE}" type="slidenum">
              <a:rPr lang="en-US" sz="1100" smtClean="0">
                <a:solidFill>
                  <a:srgbClr val="F95439"/>
                </a:solidFill>
              </a:rPr>
              <a:pPr/>
              <a:t>31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44038" name="TextBox 9"/>
          <p:cNvSpPr txBox="1">
            <a:spLocks noChangeArrowheads="1"/>
          </p:cNvSpPr>
          <p:nvPr/>
        </p:nvSpPr>
        <p:spPr bwMode="auto">
          <a:xfrm>
            <a:off x="2643188" y="2946400"/>
            <a:ext cx="3833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CCFF33"/>
                </a:solidFill>
                <a:latin typeface="Georgia" pitchFamily="18" charset="0"/>
              </a:rPr>
              <a:t>THE  END</a:t>
            </a:r>
          </a:p>
        </p:txBody>
      </p:sp>
      <p:sp>
        <p:nvSpPr>
          <p:cNvPr id="44039" name="TextBox 10"/>
          <p:cNvSpPr txBox="1">
            <a:spLocks noChangeArrowheads="1"/>
          </p:cNvSpPr>
          <p:nvPr/>
        </p:nvSpPr>
        <p:spPr bwMode="auto">
          <a:xfrm>
            <a:off x="2362200" y="2362200"/>
            <a:ext cx="4756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CC00"/>
                </a:solidFill>
              </a:rPr>
              <a:t>Regular Expressions (Chapter 3 )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54AEF85-030E-4018-89BD-27FB9FF96EF5}" type="slidenum">
              <a:rPr lang="en-US" sz="1100" smtClean="0">
                <a:solidFill>
                  <a:srgbClr val="F95439"/>
                </a:solidFill>
              </a:rPr>
              <a:pPr/>
              <a:t>4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6963"/>
            <a:ext cx="8305800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981200" y="1397000"/>
            <a:ext cx="4275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tabLst>
                <a:tab pos="236538" algn="l"/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3200">
                <a:solidFill>
                  <a:srgbClr val="8BD3FF"/>
                </a:solidFill>
              </a:rPr>
              <a:t>L = {w | a</a:t>
            </a:r>
            <a:r>
              <a:rPr lang="en-US" sz="3200" baseline="30000">
                <a:solidFill>
                  <a:srgbClr val="8BD3FF"/>
                </a:solidFill>
              </a:rPr>
              <a:t>m </a:t>
            </a:r>
            <a:r>
              <a:rPr lang="en-US" sz="3200">
                <a:solidFill>
                  <a:srgbClr val="8BD3FF"/>
                </a:solidFill>
              </a:rPr>
              <a:t>b</a:t>
            </a:r>
            <a:r>
              <a:rPr lang="en-US" sz="3200" baseline="30000">
                <a:solidFill>
                  <a:srgbClr val="8BD3FF"/>
                </a:solidFill>
              </a:rPr>
              <a:t>n</a:t>
            </a:r>
            <a:r>
              <a:rPr lang="en-US" sz="3200">
                <a:solidFill>
                  <a:srgbClr val="8BD3FF"/>
                </a:solidFill>
              </a:rPr>
              <a:t> : m, n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0}</a:t>
            </a:r>
            <a:endParaRPr lang="en-US" sz="3200">
              <a:solidFill>
                <a:srgbClr val="FCC780"/>
              </a:solidFill>
              <a:sym typeface="Symbol" pitchFamily="18" charset="2"/>
            </a:endParaRP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981200" y="762000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{a, b }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06D778-900C-4CB5-98E8-04541175A9E4}" type="slidenum">
              <a:rPr lang="en-US" sz="1100" smtClean="0">
                <a:solidFill>
                  <a:srgbClr val="F95439"/>
                </a:solidFill>
              </a:rPr>
              <a:pPr/>
              <a:t>5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762000" y="1016000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{a, b }</a:t>
            </a:r>
            <a:endParaRPr lang="en-US" sz="3200"/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762000" y="17526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L={ w| all strings with the prefix ‘ab’ on 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</a:t>
            </a:r>
            <a:endParaRPr lang="en-US" sz="3200">
              <a:solidFill>
                <a:srgbClr val="8BD3FF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6629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952650-A1CB-4CC4-943C-85B1CCD5C896}" type="slidenum">
              <a:rPr lang="en-US" sz="1100" smtClean="0">
                <a:solidFill>
                  <a:srgbClr val="F95439"/>
                </a:solidFill>
              </a:rPr>
              <a:pPr/>
              <a:t>6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762000" y="1066800"/>
            <a:ext cx="185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{0, 1}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762000" y="17526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L={0,1}* , having even number of 0’s</a:t>
            </a: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438400"/>
            <a:ext cx="5486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32B5260-A754-4B6F-A154-3A07526E2437}" type="slidenum">
              <a:rPr lang="en-US" sz="1100" smtClean="0">
                <a:solidFill>
                  <a:srgbClr val="F95439"/>
                </a:solidFill>
              </a:rPr>
              <a:pPr/>
              <a:t>7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762000" y="1066800"/>
            <a:ext cx="185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{0, 1}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762000" y="16764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L={w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 </a:t>
            </a:r>
            <a:r>
              <a:rPr lang="en-US" sz="3200">
                <a:solidFill>
                  <a:srgbClr val="8BD3FF"/>
                </a:solidFill>
              </a:rPr>
              <a:t>{0,1}* | having odd number of 0’s}</a:t>
            </a: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5867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6DF117A-F8C4-4B5B-B046-BB984DAA6405}" type="slidenum">
              <a:rPr lang="en-US" sz="1100" smtClean="0">
                <a:solidFill>
                  <a:srgbClr val="F95439"/>
                </a:solidFill>
              </a:rPr>
              <a:pPr/>
              <a:t>8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762000" y="838200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{a, b }</a:t>
            </a:r>
            <a:endParaRPr lang="en-US" sz="3200"/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1371600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L={ (ab)*| n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0 },  not accepted.</a:t>
            </a:r>
            <a:endParaRPr lang="en-US" sz="3200">
              <a:solidFill>
                <a:srgbClr val="8BD3FF"/>
              </a:solidFill>
            </a:endParaRP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59436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09189E-B1B3-4A37-AC64-91A27FDAD590}" type="slidenum">
              <a:rPr lang="en-US" sz="1100" smtClean="0">
                <a:solidFill>
                  <a:srgbClr val="F95439"/>
                </a:solidFill>
              </a:rPr>
              <a:pPr/>
              <a:t>9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705600" y="3048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III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762000" y="838200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 = {a, b }</a:t>
            </a:r>
            <a:endParaRPr lang="en-US" sz="3200"/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762000" y="1371600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8BD3FF"/>
                </a:solidFill>
              </a:rPr>
              <a:t>L={ (ab)*| n</a:t>
            </a:r>
            <a:r>
              <a:rPr lang="en-US" sz="3200">
                <a:solidFill>
                  <a:srgbClr val="8BD3FF"/>
                </a:solidFill>
                <a:sym typeface="Symbol" pitchFamily="18" charset="2"/>
              </a:rPr>
              <a:t>1 },  not accepted.</a:t>
            </a:r>
            <a:endParaRPr lang="en-US" sz="3200">
              <a:solidFill>
                <a:srgbClr val="8BD3FF"/>
              </a:solidFill>
            </a:endParaRP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75" y="2105025"/>
            <a:ext cx="76295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2882</TotalTime>
  <Words>1310</Words>
  <Application>Microsoft Office PowerPoint</Application>
  <PresentationFormat>On-screen Show (4:3)</PresentationFormat>
  <Paragraphs>246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Verve</vt:lpstr>
      <vt:lpstr>AUTOMATA THEORY III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AUTOMATA THEORY</dc:title>
  <dc:creator>ASH</dc:creator>
  <cp:lastModifiedBy>ASH</cp:lastModifiedBy>
  <cp:revision>373</cp:revision>
  <dcterms:created xsi:type="dcterms:W3CDTF">2008-02-24T08:21:06Z</dcterms:created>
  <dcterms:modified xsi:type="dcterms:W3CDTF">2008-06-01T21:29:28Z</dcterms:modified>
</cp:coreProperties>
</file>