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0" r:id="rId1"/>
  </p:sldMasterIdLst>
  <p:notesMasterIdLst>
    <p:notesMasterId r:id="rId38"/>
  </p:notesMasterIdLst>
  <p:sldIdLst>
    <p:sldId id="256" r:id="rId2"/>
    <p:sldId id="257" r:id="rId3"/>
    <p:sldId id="266" r:id="rId4"/>
    <p:sldId id="261" r:id="rId5"/>
    <p:sldId id="262" r:id="rId6"/>
    <p:sldId id="267" r:id="rId7"/>
    <p:sldId id="259" r:id="rId8"/>
    <p:sldId id="260" r:id="rId9"/>
    <p:sldId id="258" r:id="rId10"/>
    <p:sldId id="263" r:id="rId11"/>
    <p:sldId id="264" r:id="rId12"/>
    <p:sldId id="268" r:id="rId13"/>
    <p:sldId id="270" r:id="rId14"/>
    <p:sldId id="269" r:id="rId15"/>
    <p:sldId id="273" r:id="rId16"/>
    <p:sldId id="274" r:id="rId17"/>
    <p:sldId id="272" r:id="rId18"/>
    <p:sldId id="271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6" r:id="rId30"/>
    <p:sldId id="285" r:id="rId31"/>
    <p:sldId id="287" r:id="rId32"/>
    <p:sldId id="289" r:id="rId33"/>
    <p:sldId id="288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F69B"/>
    <a:srgbClr val="FCC780"/>
    <a:srgbClr val="08C41E"/>
    <a:srgbClr val="B6D6FC"/>
    <a:srgbClr val="F890E2"/>
    <a:srgbClr val="80DB07"/>
    <a:srgbClr val="FF4FFF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63D974C-E3A7-4652-AB96-4A70C32A277B}" type="datetimeFigureOut">
              <a:rPr lang="en-US"/>
              <a:pPr>
                <a:defRPr/>
              </a:pPr>
              <a:t>6/2/2008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25EC336-B183-4759-A900-A17CBEA2D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942546-0D2F-4A7A-B901-090EDB96CDCA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FE38338-D364-4C0A-B120-0E6333AB909C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B7DE9DB-FB48-469F-92C7-F768A03A79F9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2D4A96-AF44-45AA-A73F-D1A68AE390C4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79AA2BC-B520-4B81-BEBD-F753E9E2BC07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655FE9-29F0-4B90-B5DD-18169E3E11AC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A02C13-F296-4C85-808B-790E4254FCB4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1CD5295-44C2-40E3-A2BE-DED9A1800804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774C7B-3EEF-4103-8D2B-A74A33ECDBB2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2032EC-AF9F-44D9-A36C-8890AD6FC089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F92AABA-966F-467F-A6F7-73996129F366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FBFEE7-E164-485C-A054-3638649DAC59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8134F7-B98B-4B23-967F-4EDFF78FC412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420760-E341-4682-96EF-8836975CD141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2D9AEB-B449-47F7-B077-2BD79BC49CF4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06F9636-36EB-4504-991C-1C46F9D34DBA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09C8E9-769E-4C4C-96DC-52CEA683A884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3BD2C9-AD5A-4906-8DED-B0CA51D4782F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A0D5B8C-08BF-4AAC-889D-7D244BE49F61}" type="slidenum">
              <a:rPr lang="en-US" smtClean="0"/>
              <a:pPr/>
              <a:t>35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5F9A0A-3A51-4D95-8AE7-E9519AFC5126}" type="slidenum">
              <a:rPr lang="en-US" smtClean="0"/>
              <a:pPr/>
              <a:t>36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DF4B9A3-3B10-4590-9E86-FE0C9F6F53F5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9B5EEF-563D-4BB7-9699-DCE8ADDE1D50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2345AEF-49E5-40DD-8667-CDD811D6914A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E5ED89-2593-4E88-8C37-C9D3C1518D2C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4527F8-DF7E-4903-8B8C-AE11F4C287BE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958311-C1EB-4FE3-80BA-BA6F6DE47A2A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CA0D9B-69E2-4874-94A0-ED164C1A95D8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314DD100-1C98-471A-8592-0A31A0927E49}" type="datetime1">
              <a:rPr lang="en-US"/>
              <a:pPr>
                <a:defRPr/>
              </a:pPr>
              <a:t>6/2/2008</a:t>
            </a:fld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r>
              <a:rPr lang="en-US"/>
              <a:t>Dept. of Computer Science &amp; IT, FUUAST                                 Automata Theory                               </a:t>
            </a:r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C0749A9-5C3D-4BFA-B30C-454BA499D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8EE78-BD96-44F3-A1E2-0C61D53E40B0}" type="datetime1">
              <a:rPr lang="en-US"/>
              <a:pPr>
                <a:defRPr/>
              </a:pPr>
              <a:t>6/2/2008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Dept. of Computer Science &amp; IT, FUUAST                                 Automata Theory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24EDE-AD92-4245-8C16-1C38A89EA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40D14-60BA-4410-829B-B4ED01B64ECD}" type="datetime1">
              <a:rPr lang="en-US"/>
              <a:pPr>
                <a:defRPr/>
              </a:pPr>
              <a:t>6/2/2008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Dept. of Computer Science &amp; IT, FUUAST                                 Automata Theory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AA757-117C-4213-9C3E-124D1846C4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1D21F-24C0-46D5-8C67-A77130B3703B}" type="datetime1">
              <a:rPr lang="en-US"/>
              <a:pPr>
                <a:defRPr/>
              </a:pPr>
              <a:t>6/2/2008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Dept. of Computer Science &amp; IT, FUUAST                                 Automata Theory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8673A-5D5D-4123-A4F4-079897153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3DDFB-7F5D-4979-9B9E-AD6C8F778853}" type="datetime1">
              <a:rPr lang="en-US"/>
              <a:pPr>
                <a:defRPr/>
              </a:pPr>
              <a:t>6/2/2008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Dept. of Computer Science &amp; IT, FUUAST                                 Automata Theory                               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BBB7E-C6E1-4634-9B40-21F512775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24DDE-FAA5-4854-8AC1-13320757A8C9}" type="datetime1">
              <a:rPr lang="en-US"/>
              <a:pPr>
                <a:defRPr/>
              </a:pPr>
              <a:t>6/2/2008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Dept. of Computer Science &amp; IT, FUUAST                                 Automata Theory                 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65549-7BB0-46B9-8762-F9DAA7129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601A2-F1AF-4078-8656-6E2160092A8A}" type="datetime1">
              <a:rPr lang="en-US"/>
              <a:pPr>
                <a:defRPr/>
              </a:pPr>
              <a:t>6/2/2008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Dept. of Computer Science &amp; IT, FUUAST                                 Automata Theory                 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5334BCB-07FF-4F33-829B-A648E076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B4F45-AE75-4F23-AA50-9A36E9C5E105}" type="datetime1">
              <a:rPr lang="en-US"/>
              <a:pPr>
                <a:defRPr/>
              </a:pPr>
              <a:t>6/2/2008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Dept. of Computer Science &amp; IT, FUUAST                                 Automata Theory                 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BFF15-59AF-4DC2-8BFA-47536BFA33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CB45D-3FBE-4151-A6DA-D3C9EA30740E}" type="datetime1">
              <a:rPr lang="en-US"/>
              <a:pPr>
                <a:defRPr/>
              </a:pPr>
              <a:t>6/2/2008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Dept. of Computer Science &amp; IT, FUUAST                                 Automata Theory          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801AC-78ED-4EE7-9478-9185BF9D9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EF7DF214-5DA1-458F-BFA7-B0C70857FB07}" type="datetime1">
              <a:rPr lang="en-US"/>
              <a:pPr>
                <a:defRPr/>
              </a:pPr>
              <a:t>6/2/2008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Dept. of Computer Science &amp; IT, FUUAST                                 Automata Theory                 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5B598B98-DD88-4B4E-91B4-699100E0C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268C15A7-49C7-430B-8D7F-1B41990D2A94}" type="datetime1">
              <a:rPr lang="en-US"/>
              <a:pPr>
                <a:defRPr/>
              </a:pPr>
              <a:t>6/2/2008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Dept. of Computer Science &amp; IT, FUUAST                                 Automata Theory                 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1003B03D-E4CD-45EB-8AF7-728A85B80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48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AB65BC0-4DAA-4295-A187-AB42CB7F59C6}" type="datetime1">
              <a:rPr lang="en-US"/>
              <a:pPr>
                <a:defRPr/>
              </a:pPr>
              <a:t>6/2/2008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Dept. of Computer Science &amp; IT, FUUAST                                 Automata Theory                               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005AEB8-55A5-4E88-8033-55AD8F0018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75" r:id="rId1"/>
    <p:sldLayoutId id="2147484476" r:id="rId2"/>
    <p:sldLayoutId id="2147484477" r:id="rId3"/>
    <p:sldLayoutId id="2147484478" r:id="rId4"/>
    <p:sldLayoutId id="2147484479" r:id="rId5"/>
    <p:sldLayoutId id="2147484480" r:id="rId6"/>
    <p:sldLayoutId id="2147484481" r:id="rId7"/>
    <p:sldLayoutId id="2147484482" r:id="rId8"/>
    <p:sldLayoutId id="2147484483" r:id="rId9"/>
    <p:sldLayoutId id="2147484484" r:id="rId10"/>
    <p:sldLayoutId id="2147484485" r:id="rId11"/>
  </p:sldLayoutIdLst>
  <p:hf hdr="0" dt="0"/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B9CAA5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B9CAA5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B9CAA5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B9CAA5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B9CAA5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B9CAA5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B9CAA5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B9CAA5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B9CAA5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C1CBB6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568575"/>
            <a:ext cx="8062912" cy="1851025"/>
          </a:xfrm>
        </p:spPr>
        <p:txBody>
          <a:bodyPr>
            <a:normAutofit fontScale="90000"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72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AUTOMATA</a:t>
            </a:r>
            <a:br>
              <a:rPr lang="en-US" sz="72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7200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THEORY</a:t>
            </a:r>
            <a:endParaRPr lang="en-US" sz="7200" dirty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67200" y="4495800"/>
            <a:ext cx="562975" cy="10926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5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7620000" y="6480175"/>
            <a:ext cx="503238" cy="3016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19A869F-BF32-4BB6-971A-EE2ACEFD44DF}" type="slidenum">
              <a:rPr lang="en-US" sz="1100" smtClean="0">
                <a:solidFill>
                  <a:srgbClr val="F95439"/>
                </a:solidFill>
              </a:rPr>
              <a:pPr/>
              <a:t>10</a:t>
            </a:fld>
            <a:endParaRPr lang="en-US" sz="1100" smtClean="0">
              <a:solidFill>
                <a:srgbClr val="F95439"/>
              </a:solidFill>
            </a:endParaRPr>
          </a:p>
        </p:txBody>
      </p:sp>
      <p:sp>
        <p:nvSpPr>
          <p:cNvPr id="22531" name="Rectangle 6"/>
          <p:cNvSpPr>
            <a:spLocks noChangeArrowheads="1"/>
          </p:cNvSpPr>
          <p:nvPr/>
        </p:nvSpPr>
        <p:spPr bwMode="auto">
          <a:xfrm>
            <a:off x="6977063" y="304800"/>
            <a:ext cx="220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3" name="TextBox 7"/>
          <p:cNvSpPr txBox="1">
            <a:spLocks noChangeArrowheads="1"/>
          </p:cNvSpPr>
          <p:nvPr/>
        </p:nvSpPr>
        <p:spPr bwMode="auto">
          <a:xfrm>
            <a:off x="762000" y="3352800"/>
            <a:ext cx="7010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CCFCE9"/>
                </a:solidFill>
                <a:latin typeface="Georgia" pitchFamily="18" charset="0"/>
              </a:rPr>
              <a:t>      </a:t>
            </a:r>
          </a:p>
        </p:txBody>
      </p:sp>
      <p:sp>
        <p:nvSpPr>
          <p:cNvPr id="22534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5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6" name="Rectangle 13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253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8" name="Rectangle 16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2539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22540" name="TextBox 16"/>
          <p:cNvSpPr txBox="1">
            <a:spLocks noChangeArrowheads="1"/>
          </p:cNvSpPr>
          <p:nvPr/>
        </p:nvSpPr>
        <p:spPr bwMode="auto">
          <a:xfrm>
            <a:off x="76200" y="685800"/>
            <a:ext cx="19827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</a:rPr>
              <a:t>Example 5:</a:t>
            </a:r>
          </a:p>
        </p:txBody>
      </p:sp>
      <p:sp>
        <p:nvSpPr>
          <p:cNvPr id="22541" name="TextBox 12"/>
          <p:cNvSpPr txBox="1">
            <a:spLocks noChangeArrowheads="1"/>
          </p:cNvSpPr>
          <p:nvPr/>
        </p:nvSpPr>
        <p:spPr bwMode="auto">
          <a:xfrm>
            <a:off x="609600" y="1219200"/>
            <a:ext cx="8229600" cy="230822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D4FC9E"/>
                </a:solidFill>
                <a:latin typeface="Georgia" pitchFamily="18" charset="0"/>
              </a:rPr>
              <a:t>Obtain the state diagram and state transition diagram (DFA Schematic) of the finite state Automaton M=(Q, 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, , q</a:t>
            </a:r>
            <a:r>
              <a:rPr lang="en-US" sz="2400" baseline="-250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0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, F), where Q = {q</a:t>
            </a:r>
            <a:r>
              <a:rPr lang="en-US" sz="2400" baseline="-250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0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, q</a:t>
            </a:r>
            <a:r>
              <a:rPr lang="en-US" sz="2400" baseline="-250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1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, q</a:t>
            </a:r>
            <a:r>
              <a:rPr lang="en-US" sz="2400" baseline="-250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2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, q</a:t>
            </a:r>
            <a:r>
              <a:rPr lang="en-US" sz="2400" baseline="-250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3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, },  = {a, b}, q</a:t>
            </a:r>
            <a:r>
              <a:rPr lang="en-US" sz="2400" baseline="-250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0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 is the initial state , F is the final state with the transition defined by </a:t>
            </a:r>
          </a:p>
          <a:p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(q</a:t>
            </a:r>
            <a:r>
              <a:rPr lang="en-US" sz="2400" baseline="-250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0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, a) = q</a:t>
            </a:r>
            <a:r>
              <a:rPr lang="en-US" sz="2400" baseline="-250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2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, (q</a:t>
            </a:r>
            <a:r>
              <a:rPr lang="en-US" sz="2400" baseline="-250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1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, a) = q</a:t>
            </a:r>
            <a:r>
              <a:rPr lang="en-US" sz="2400" baseline="-250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3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, (q</a:t>
            </a:r>
            <a:r>
              <a:rPr lang="en-US" sz="2400" baseline="-250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2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, a) = q</a:t>
            </a:r>
            <a:r>
              <a:rPr lang="en-US" sz="2400" baseline="-250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0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, (q</a:t>
            </a:r>
            <a:r>
              <a:rPr lang="en-US" sz="2400" baseline="-250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3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, a) = q</a:t>
            </a:r>
            <a:r>
              <a:rPr lang="en-US" sz="2400" baseline="-250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1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,</a:t>
            </a:r>
          </a:p>
          <a:p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(q</a:t>
            </a:r>
            <a:r>
              <a:rPr lang="en-US" sz="2400" baseline="-250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0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, b) = q</a:t>
            </a:r>
            <a:r>
              <a:rPr lang="en-US" sz="2400" baseline="-250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1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, (q</a:t>
            </a:r>
            <a:r>
              <a:rPr lang="en-US" sz="2400" baseline="-250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1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, b) = q</a:t>
            </a:r>
            <a:r>
              <a:rPr lang="en-US" sz="2400" baseline="-250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0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, (q</a:t>
            </a:r>
            <a:r>
              <a:rPr lang="en-US" sz="2400" baseline="-250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2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, b) = q</a:t>
            </a:r>
            <a:r>
              <a:rPr lang="en-US" sz="2400" baseline="-250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3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, (q</a:t>
            </a:r>
            <a:r>
              <a:rPr lang="en-US" sz="2400" baseline="-250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3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, b) = q</a:t>
            </a:r>
            <a:r>
              <a:rPr lang="en-US" sz="2400" baseline="-250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2</a:t>
            </a:r>
            <a:endParaRPr lang="en-US" sz="2400">
              <a:solidFill>
                <a:srgbClr val="D4FC9E"/>
              </a:solidFill>
              <a:latin typeface="Georgia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33400" y="3581400"/>
            <a:ext cx="31210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State Table Diagram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85800" y="4191000"/>
          <a:ext cx="3124200" cy="2209799"/>
        </p:xfrm>
        <a:graphic>
          <a:graphicData uri="http://schemas.openxmlformats.org/drawingml/2006/table">
            <a:tbl>
              <a:tblPr/>
              <a:tblGrid>
                <a:gridCol w="1041400"/>
                <a:gridCol w="1041400"/>
                <a:gridCol w="1041400"/>
              </a:tblGrid>
              <a:tr h="4167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latin typeface="Symbol"/>
                        </a:rPr>
                        <a:t>d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FC"/>
                    </a:solidFill>
                  </a:tcPr>
                </a:tc>
              </a:tr>
              <a:tr h="4545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*q</a:t>
                      </a:r>
                      <a:r>
                        <a:rPr lang="en-US" sz="2400" b="0" i="0" u="none" strike="noStrike" baseline="-25000" dirty="0" smtClean="0">
                          <a:solidFill>
                            <a:srgbClr val="0070C0"/>
                          </a:solidFill>
                          <a:latin typeface="Calibri"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q</a:t>
                      </a:r>
                      <a:r>
                        <a:rPr lang="en-US" sz="2400" b="0" i="0" u="none" strike="noStrike" baseline="-25000" dirty="0">
                          <a:solidFill>
                            <a:srgbClr val="0070C0"/>
                          </a:solidFill>
                          <a:latin typeface="Calibri"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q</a:t>
                      </a:r>
                      <a:r>
                        <a:rPr lang="en-US" sz="2400" b="0" i="0" u="none" strike="noStrike" baseline="-25000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FC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q</a:t>
                      </a:r>
                      <a:r>
                        <a:rPr lang="en-US" sz="2400" b="0" i="0" u="none" strike="noStrike" baseline="-25000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q</a:t>
                      </a:r>
                      <a:r>
                        <a:rPr lang="en-US" sz="2400" b="0" i="0" u="none" strike="noStrike" baseline="-25000" dirty="0">
                          <a:solidFill>
                            <a:srgbClr val="0070C0"/>
                          </a:solidFill>
                          <a:latin typeface="Calibri"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q</a:t>
                      </a:r>
                      <a:r>
                        <a:rPr lang="en-US" sz="2400" b="0" i="0" u="none" strike="noStrike" baseline="-25000" dirty="0">
                          <a:solidFill>
                            <a:srgbClr val="0070C0"/>
                          </a:solidFill>
                          <a:latin typeface="Calibri"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FC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q</a:t>
                      </a:r>
                      <a:r>
                        <a:rPr lang="en-US" sz="2400" b="0" i="0" u="none" strike="noStrike" baseline="-25000" dirty="0">
                          <a:solidFill>
                            <a:srgbClr val="0070C0"/>
                          </a:solidFill>
                          <a:latin typeface="Calibri"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q</a:t>
                      </a:r>
                      <a:r>
                        <a:rPr lang="en-US" sz="2400" b="0" i="0" u="none" strike="noStrike" baseline="-25000" dirty="0">
                          <a:solidFill>
                            <a:srgbClr val="0070C0"/>
                          </a:solidFill>
                          <a:latin typeface="Calibri"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q</a:t>
                      </a:r>
                      <a:r>
                        <a:rPr lang="en-US" sz="2400" b="0" i="0" u="none" strike="noStrike" baseline="-25000" dirty="0">
                          <a:solidFill>
                            <a:srgbClr val="0070C0"/>
                          </a:solidFill>
                          <a:latin typeface="Calibri"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FC"/>
                    </a:solidFill>
                  </a:tcPr>
                </a:tc>
              </a:tr>
              <a:tr h="4545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q</a:t>
                      </a:r>
                      <a:r>
                        <a:rPr lang="en-US" sz="2400" b="0" i="0" u="none" strike="noStrike" baseline="-25000">
                          <a:solidFill>
                            <a:srgbClr val="0070C0"/>
                          </a:solidFill>
                          <a:latin typeface="Calibri"/>
                        </a:rPr>
                        <a:t>3</a:t>
                      </a:r>
                      <a:endParaRPr lang="en-US" sz="24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q</a:t>
                      </a:r>
                      <a:r>
                        <a:rPr lang="en-US" sz="2400" b="0" i="0" u="none" strike="noStrike" baseline="-2500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q</a:t>
                      </a:r>
                      <a:r>
                        <a:rPr lang="en-US" sz="2400" b="0" i="0" u="none" strike="noStrike" baseline="-25000" dirty="0">
                          <a:solidFill>
                            <a:srgbClr val="0070C0"/>
                          </a:solidFill>
                          <a:latin typeface="Calibri"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FC"/>
                    </a:solidFill>
                  </a:tcPr>
                </a:tc>
              </a:tr>
            </a:tbl>
          </a:graphicData>
        </a:graphic>
      </p:graphicFrame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916363" y="3581400"/>
            <a:ext cx="164623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Transition</a:t>
            </a:r>
          </a:p>
          <a:p>
            <a:r>
              <a:rPr lang="en-US" sz="28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Diagram</a:t>
            </a:r>
          </a:p>
        </p:txBody>
      </p:sp>
      <p:pic>
        <p:nvPicPr>
          <p:cNvPr id="2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3657600"/>
            <a:ext cx="347662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Straight Arrow Connector 20"/>
          <p:cNvCxnSpPr/>
          <p:nvPr/>
        </p:nvCxnSpPr>
        <p:spPr>
          <a:xfrm>
            <a:off x="685800" y="4951413"/>
            <a:ext cx="457200" cy="1587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8078215-9D1C-4F2A-9171-3147280631C7}" type="slidenum">
              <a:rPr lang="en-US" sz="1100" smtClean="0">
                <a:solidFill>
                  <a:srgbClr val="F95439"/>
                </a:solidFill>
              </a:rPr>
              <a:pPr/>
              <a:t>11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6977063" y="304800"/>
            <a:ext cx="220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</a:t>
            </a:r>
          </a:p>
        </p:txBody>
      </p:sp>
      <p:sp>
        <p:nvSpPr>
          <p:cNvPr id="23557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23558" name="TextBox 16"/>
          <p:cNvSpPr txBox="1">
            <a:spLocks noChangeArrowheads="1"/>
          </p:cNvSpPr>
          <p:nvPr/>
        </p:nvSpPr>
        <p:spPr bwMode="auto">
          <a:xfrm>
            <a:off x="76200" y="685800"/>
            <a:ext cx="19827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</a:rPr>
              <a:t>Example 6:</a:t>
            </a:r>
          </a:p>
        </p:txBody>
      </p:sp>
      <p:sp>
        <p:nvSpPr>
          <p:cNvPr id="23559" name="TextBox 6"/>
          <p:cNvSpPr txBox="1">
            <a:spLocks noChangeArrowheads="1"/>
          </p:cNvSpPr>
          <p:nvPr/>
        </p:nvSpPr>
        <p:spPr bwMode="auto">
          <a:xfrm>
            <a:off x="609600" y="1219200"/>
            <a:ext cx="8229600" cy="830263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D4FC9E"/>
                </a:solidFill>
                <a:latin typeface="Georgia" pitchFamily="18" charset="0"/>
              </a:rPr>
              <a:t>Obtain the DFA (A) that accepts/recognizes the language </a:t>
            </a:r>
          </a:p>
          <a:p>
            <a:r>
              <a:rPr lang="en-US" sz="2400">
                <a:solidFill>
                  <a:srgbClr val="D4FC9E"/>
                </a:solidFill>
                <a:latin typeface="Georgia" pitchFamily="18" charset="0"/>
              </a:rPr>
              <a:t>L(A) = {w|w 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 {a,b,c}* and w contains the pattern </a:t>
            </a:r>
            <a:r>
              <a:rPr lang="en-US" sz="2400">
                <a:solidFill>
                  <a:srgbClr val="FF4FFF"/>
                </a:solidFill>
                <a:latin typeface="Georgia" pitchFamily="18" charset="0"/>
                <a:sym typeface="Symbol" pitchFamily="18" charset="2"/>
              </a:rPr>
              <a:t>abac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}</a:t>
            </a:r>
            <a:endParaRPr lang="en-US" sz="2400">
              <a:solidFill>
                <a:srgbClr val="D4FC9E"/>
              </a:solidFill>
              <a:latin typeface="Georgia" pitchFamily="18" charset="0"/>
            </a:endParaRPr>
          </a:p>
        </p:txBody>
      </p:sp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4850" y="3619500"/>
            <a:ext cx="737235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5F905E1-5A6E-4A62-A409-9D5184EA76FC}" type="slidenum">
              <a:rPr lang="en-US" sz="1100" smtClean="0">
                <a:solidFill>
                  <a:srgbClr val="F95439"/>
                </a:solidFill>
              </a:rPr>
              <a:pPr/>
              <a:t>12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6977063" y="304800"/>
            <a:ext cx="220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</a:t>
            </a:r>
          </a:p>
        </p:txBody>
      </p:sp>
      <p:sp>
        <p:nvSpPr>
          <p:cNvPr id="24581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24582" name="TextBox 16"/>
          <p:cNvSpPr txBox="1">
            <a:spLocks noChangeArrowheads="1"/>
          </p:cNvSpPr>
          <p:nvPr/>
        </p:nvSpPr>
        <p:spPr bwMode="auto">
          <a:xfrm>
            <a:off x="76200" y="685800"/>
            <a:ext cx="19827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</a:rPr>
              <a:t>Example 7:</a:t>
            </a:r>
          </a:p>
        </p:txBody>
      </p:sp>
      <p:sp>
        <p:nvSpPr>
          <p:cNvPr id="24583" name="TextBox 6"/>
          <p:cNvSpPr txBox="1">
            <a:spLocks noChangeArrowheads="1"/>
          </p:cNvSpPr>
          <p:nvPr/>
        </p:nvSpPr>
        <p:spPr bwMode="auto">
          <a:xfrm>
            <a:off x="609600" y="1219200"/>
            <a:ext cx="8229600" cy="830263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D4FC9E"/>
                </a:solidFill>
                <a:latin typeface="Georgia" pitchFamily="18" charset="0"/>
              </a:rPr>
              <a:t>Obtain the DFA (A) that accepts/recognizes the language </a:t>
            </a:r>
          </a:p>
          <a:p>
            <a:r>
              <a:rPr lang="en-US" sz="2400">
                <a:solidFill>
                  <a:srgbClr val="D4FC9E"/>
                </a:solidFill>
                <a:latin typeface="Georgia" pitchFamily="18" charset="0"/>
              </a:rPr>
              <a:t>L(A) = set of strings 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beginning with ‘</a:t>
            </a:r>
            <a:r>
              <a:rPr lang="en-US" sz="2400">
                <a:solidFill>
                  <a:srgbClr val="FF4FFF"/>
                </a:solidFill>
                <a:latin typeface="Georgia" pitchFamily="18" charset="0"/>
                <a:sym typeface="Symbol" pitchFamily="18" charset="2"/>
              </a:rPr>
              <a:t>a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’ and ending with ‘</a:t>
            </a:r>
            <a:r>
              <a:rPr lang="en-US" sz="2400">
                <a:solidFill>
                  <a:srgbClr val="FF4FFF"/>
                </a:solidFill>
                <a:latin typeface="Georgia" pitchFamily="18" charset="0"/>
                <a:sym typeface="Symbol" pitchFamily="18" charset="2"/>
              </a:rPr>
              <a:t>b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’</a:t>
            </a:r>
            <a:endParaRPr lang="en-US" sz="2400">
              <a:solidFill>
                <a:srgbClr val="D4FC9E"/>
              </a:solidFill>
              <a:latin typeface="Georgia" pitchFamily="18" charset="0"/>
            </a:endParaRPr>
          </a:p>
        </p:txBody>
      </p:sp>
      <p:pic>
        <p:nvPicPr>
          <p:cNvPr id="2458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8175" y="3276600"/>
            <a:ext cx="5686425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B6B2078-FC03-4AD8-95F2-B7E852C439D5}" type="slidenum">
              <a:rPr lang="en-US" sz="1100" smtClean="0">
                <a:solidFill>
                  <a:srgbClr val="F95439"/>
                </a:solidFill>
              </a:rPr>
              <a:pPr/>
              <a:t>13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6977063" y="304800"/>
            <a:ext cx="220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</a:t>
            </a:r>
          </a:p>
        </p:txBody>
      </p:sp>
      <p:sp>
        <p:nvSpPr>
          <p:cNvPr id="25605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276850" y="2133600"/>
            <a:ext cx="3714750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7" name="TextBox 6"/>
          <p:cNvSpPr txBox="1">
            <a:spLocks noChangeArrowheads="1"/>
          </p:cNvSpPr>
          <p:nvPr/>
        </p:nvSpPr>
        <p:spPr bwMode="auto">
          <a:xfrm>
            <a:off x="152400" y="838200"/>
            <a:ext cx="8001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FF00"/>
                </a:solidFill>
                <a:sym typeface="Symbol" pitchFamily="18" charset="2"/>
              </a:rPr>
              <a:t>Language of a DFA</a:t>
            </a:r>
          </a:p>
          <a:p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	In 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</a:rPr>
              <a:t> Example 7, change 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= {a, b}  to   = {1,0}</a:t>
            </a:r>
            <a:endParaRPr lang="en-US" sz="2400">
              <a:solidFill>
                <a:srgbClr val="D4FC9E"/>
              </a:solidFill>
              <a:latin typeface="Georgia" pitchFamily="18" charset="0"/>
            </a:endParaRPr>
          </a:p>
        </p:txBody>
      </p:sp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04800" y="1981200"/>
            <a:ext cx="478155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9" name="TextBox 8"/>
          <p:cNvSpPr txBox="1">
            <a:spLocks noChangeArrowheads="1"/>
          </p:cNvSpPr>
          <p:nvPr/>
        </p:nvSpPr>
        <p:spPr bwMode="auto">
          <a:xfrm>
            <a:off x="228600" y="5257800"/>
            <a:ext cx="8204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D4FC9E"/>
                </a:solidFill>
                <a:latin typeface="Georgia" pitchFamily="18" charset="0"/>
              </a:rPr>
              <a:t>The language of a DFA A= (Q, 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, , q</a:t>
            </a:r>
            <a:r>
              <a:rPr lang="en-US" sz="2400" baseline="-250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0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, F) is denoted L(A), and is defined by  L(A) = { w|</a:t>
            </a:r>
            <a:r>
              <a:rPr lang="en-US" sz="2400" i="1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 </a:t>
            </a:r>
            <a:r>
              <a:rPr lang="en-US" sz="2400" i="1">
                <a:solidFill>
                  <a:srgbClr val="D4FC9E"/>
                </a:solidFill>
                <a:sym typeface="Symbol" pitchFamily="18" charset="2"/>
              </a:rPr>
              <a:t>̂</a:t>
            </a:r>
            <a:r>
              <a:rPr lang="en-US" sz="2400" i="1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 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(q</a:t>
            </a:r>
            <a:r>
              <a:rPr lang="en-US" sz="2400" baseline="-250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0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, w) is in F }. If L is L(A) for some DFA  A, then L is a Regular Language.</a:t>
            </a:r>
            <a:endParaRPr lang="en-US" sz="2400">
              <a:solidFill>
                <a:srgbClr val="D4FC9E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07BB712-17F1-46BB-955F-8A08F7E07078}" type="slidenum">
              <a:rPr lang="en-US" sz="1100" smtClean="0">
                <a:solidFill>
                  <a:srgbClr val="F95439"/>
                </a:solidFill>
              </a:rPr>
              <a:pPr/>
              <a:t>14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6977063" y="304800"/>
            <a:ext cx="220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</a:t>
            </a:r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-304800" y="838200"/>
            <a:ext cx="9372600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00150" lvl="1" indent="-742950">
              <a:buFontTx/>
              <a:buAutoNum type="arabicPeriod" startAt="3"/>
              <a:tabLst>
                <a:tab pos="693738" algn="l"/>
                <a:tab pos="914400" algn="l"/>
                <a:tab pos="1371600" algn="l"/>
                <a:tab pos="1608138" algn="l"/>
                <a:tab pos="1828800" algn="l"/>
                <a:tab pos="2065338" algn="l"/>
                <a:tab pos="2286000" algn="l"/>
                <a:tab pos="2522538" algn="l"/>
                <a:tab pos="2684463" algn="l"/>
              </a:tabLs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Non-deterministic Finite Automata</a:t>
            </a:r>
          </a:p>
          <a:p>
            <a:pPr marL="1200150" lvl="1" indent="-742950" algn="ctr">
              <a:tabLst>
                <a:tab pos="693738" algn="l"/>
                <a:tab pos="914400" algn="l"/>
                <a:tab pos="1371600" algn="l"/>
                <a:tab pos="1608138" algn="l"/>
                <a:tab pos="1828800" algn="l"/>
                <a:tab pos="2065338" algn="l"/>
                <a:tab pos="2286000" algn="l"/>
                <a:tab pos="2522538" algn="l"/>
                <a:tab pos="2684463" algn="l"/>
              </a:tabLs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			(NFA)</a:t>
            </a:r>
          </a:p>
        </p:txBody>
      </p:sp>
      <p:sp>
        <p:nvSpPr>
          <p:cNvPr id="26631" name="TextBox 8"/>
          <p:cNvSpPr txBox="1">
            <a:spLocks noChangeArrowheads="1"/>
          </p:cNvSpPr>
          <p:nvPr/>
        </p:nvSpPr>
        <p:spPr bwMode="auto">
          <a:xfrm>
            <a:off x="838200" y="2133600"/>
            <a:ext cx="7848600" cy="15700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D4FC9E"/>
                </a:solidFill>
                <a:latin typeface="Georgia" pitchFamily="18" charset="0"/>
              </a:rPr>
              <a:t>NFA is represented like a DFA  A = (Q, 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, , q</a:t>
            </a:r>
            <a:r>
              <a:rPr lang="en-US" sz="2400" baseline="-250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0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, F), the difference between  an NFA and a DFA  is the value returned by transition function  : a set of states in the case of an NFA and a single state in the case of a DFA.</a:t>
            </a:r>
            <a:endParaRPr lang="en-US" sz="2400">
              <a:solidFill>
                <a:srgbClr val="D4FC9E"/>
              </a:solidFill>
              <a:latin typeface="Georgia" pitchFamily="18" charset="0"/>
            </a:endParaRPr>
          </a:p>
        </p:txBody>
      </p:sp>
      <p:pic>
        <p:nvPicPr>
          <p:cNvPr id="26632" name="Picture 8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810000" y="5105400"/>
            <a:ext cx="487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38200" y="4572000"/>
            <a:ext cx="2819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62000" y="3957638"/>
            <a:ext cx="6654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890E2"/>
                </a:solidFill>
                <a:latin typeface="Georgia" pitchFamily="18" charset="0"/>
                <a:sym typeface="Symbol" pitchFamily="18" charset="2"/>
              </a:rPr>
              <a:t>Following NFA accepts all strings that end in 01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BF36B36-60CA-4654-9567-2CE3B1A28DD6}" type="slidenum">
              <a:rPr lang="en-US" sz="1100" smtClean="0">
                <a:solidFill>
                  <a:srgbClr val="F95439"/>
                </a:solidFill>
              </a:rPr>
              <a:pPr/>
              <a:t>15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6977063" y="304800"/>
            <a:ext cx="220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</a:t>
            </a:r>
          </a:p>
        </p:txBody>
      </p:sp>
      <p:sp>
        <p:nvSpPr>
          <p:cNvPr id="27653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76313" y="1133475"/>
            <a:ext cx="719137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39C0CD1-69AA-43C1-A3D5-C7C89B0500E0}" type="slidenum">
              <a:rPr lang="en-US" sz="1100" smtClean="0">
                <a:solidFill>
                  <a:srgbClr val="F95439"/>
                </a:solidFill>
              </a:rPr>
              <a:pPr/>
              <a:t>16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6977063" y="304800"/>
            <a:ext cx="220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</a:t>
            </a:r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grpSp>
        <p:nvGrpSpPr>
          <p:cNvPr id="28678" name="Group 8"/>
          <p:cNvGrpSpPr>
            <a:grpSpLocks/>
          </p:cNvGrpSpPr>
          <p:nvPr/>
        </p:nvGrpSpPr>
        <p:grpSpPr bwMode="auto">
          <a:xfrm>
            <a:off x="1738313" y="3971925"/>
            <a:ext cx="5576887" cy="2581275"/>
            <a:chOff x="914400" y="914400"/>
            <a:chExt cx="5577348" cy="2581275"/>
          </a:xfrm>
        </p:grpSpPr>
        <p:pic>
          <p:nvPicPr>
            <p:cNvPr id="30726" name="Picture 6"/>
            <p:cNvPicPr>
              <a:picLocks noChangeAspect="1" noChangeArrowheads="1"/>
            </p:cNvPicPr>
            <p:nvPr/>
          </p:nvPicPr>
          <p:blipFill>
            <a:blip r:embed="rId3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914400" y="914400"/>
              <a:ext cx="3095625" cy="895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728" name="Picture 8"/>
            <p:cNvPicPr>
              <a:picLocks noChangeAspect="1" noChangeArrowheads="1"/>
            </p:cNvPicPr>
            <p:nvPr/>
          </p:nvPicPr>
          <p:blipFill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929148" y="1752600"/>
              <a:ext cx="5562600" cy="1743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30730" name="Picture 10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724025" y="762000"/>
            <a:ext cx="7191375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680" name="TextBox 11"/>
          <p:cNvSpPr txBox="1">
            <a:spLocks noChangeArrowheads="1"/>
          </p:cNvSpPr>
          <p:nvPr/>
        </p:nvSpPr>
        <p:spPr bwMode="auto">
          <a:xfrm>
            <a:off x="76200" y="762000"/>
            <a:ext cx="16049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D4FC9E"/>
                </a:solidFill>
                <a:latin typeface="Georgia" pitchFamily="18" charset="0"/>
              </a:rPr>
              <a:t>Extended</a:t>
            </a:r>
          </a:p>
          <a:p>
            <a:r>
              <a:rPr lang="en-US" sz="2400">
                <a:solidFill>
                  <a:srgbClr val="D4FC9E"/>
                </a:solidFill>
                <a:latin typeface="Georgia" pitchFamily="18" charset="0"/>
              </a:rPr>
              <a:t>Transition</a:t>
            </a:r>
          </a:p>
          <a:p>
            <a:r>
              <a:rPr lang="en-US" sz="2400">
                <a:solidFill>
                  <a:srgbClr val="D4FC9E"/>
                </a:solidFill>
                <a:latin typeface="Georgia" pitchFamily="18" charset="0"/>
              </a:rPr>
              <a:t>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194E066-E643-4824-A8CB-90FF4206E25F}" type="slidenum">
              <a:rPr lang="en-US" sz="1100" smtClean="0">
                <a:solidFill>
                  <a:srgbClr val="F95439"/>
                </a:solidFill>
              </a:rPr>
              <a:pPr/>
              <a:t>17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6977063" y="304800"/>
            <a:ext cx="220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</a:t>
            </a:r>
          </a:p>
        </p:txBody>
      </p:sp>
      <p:sp>
        <p:nvSpPr>
          <p:cNvPr id="29701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29702" name="Rectangle 8"/>
          <p:cNvSpPr>
            <a:spLocks noChangeArrowheads="1"/>
          </p:cNvSpPr>
          <p:nvPr/>
        </p:nvSpPr>
        <p:spPr bwMode="auto">
          <a:xfrm>
            <a:off x="228600" y="914400"/>
            <a:ext cx="19827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</a:rPr>
              <a:t>Example 8:</a:t>
            </a:r>
          </a:p>
        </p:txBody>
      </p:sp>
      <p:sp>
        <p:nvSpPr>
          <p:cNvPr id="29703" name="TextBox 9"/>
          <p:cNvSpPr txBox="1">
            <a:spLocks noChangeArrowheads="1"/>
          </p:cNvSpPr>
          <p:nvPr/>
        </p:nvSpPr>
        <p:spPr bwMode="auto">
          <a:xfrm>
            <a:off x="533400" y="1600200"/>
            <a:ext cx="8382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D4FC9E"/>
                </a:solidFill>
                <a:latin typeface="Georgia" pitchFamily="18" charset="0"/>
              </a:rPr>
              <a:t>Determine an NFA accepting all strings over {0,1} which end in 1 but do not contain the substring 00.</a:t>
            </a:r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2514600"/>
            <a:ext cx="340042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9A5902D-44DB-40B5-82BE-904BAFD383C8}" type="slidenum">
              <a:rPr lang="en-US" sz="1100" smtClean="0">
                <a:solidFill>
                  <a:srgbClr val="F95439"/>
                </a:solidFill>
              </a:rPr>
              <a:pPr/>
              <a:t>18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6977063" y="304800"/>
            <a:ext cx="220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</a:t>
            </a:r>
          </a:p>
        </p:txBody>
      </p:sp>
      <p:sp>
        <p:nvSpPr>
          <p:cNvPr id="30725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26" name="TextBox 5"/>
          <p:cNvSpPr txBox="1">
            <a:spLocks noChangeArrowheads="1"/>
          </p:cNvSpPr>
          <p:nvPr/>
        </p:nvSpPr>
        <p:spPr bwMode="auto">
          <a:xfrm>
            <a:off x="533400" y="990600"/>
            <a:ext cx="350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FF00"/>
                </a:solidFill>
                <a:sym typeface="Symbol" pitchFamily="18" charset="2"/>
              </a:rPr>
              <a:t>Language of an NFA</a:t>
            </a:r>
            <a:endParaRPr lang="en-US"/>
          </a:p>
        </p:txBody>
      </p:sp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9600" y="2133600"/>
            <a:ext cx="8305800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28" name="TextBox 7"/>
          <p:cNvSpPr txBox="1">
            <a:spLocks noChangeArrowheads="1"/>
          </p:cNvSpPr>
          <p:nvPr/>
        </p:nvSpPr>
        <p:spPr bwMode="auto">
          <a:xfrm>
            <a:off x="533400" y="1524000"/>
            <a:ext cx="5178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D4FC9E"/>
                </a:solidFill>
                <a:latin typeface="Georgia" pitchFamily="18" charset="0"/>
              </a:rPr>
              <a:t>If A= (Q, 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, , q</a:t>
            </a:r>
            <a:r>
              <a:rPr lang="en-US" sz="2400" baseline="-250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0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, F) is an NFA, then </a:t>
            </a:r>
            <a:endParaRPr lang="en-US" sz="2400">
              <a:solidFill>
                <a:srgbClr val="D4FC9E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23C041C-C391-4B7D-A35D-86B9CFE643C6}" type="slidenum">
              <a:rPr lang="en-US" sz="1100" smtClean="0">
                <a:solidFill>
                  <a:srgbClr val="F95439"/>
                </a:solidFill>
              </a:rPr>
              <a:pPr/>
              <a:t>19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6977063" y="304800"/>
            <a:ext cx="220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</a:t>
            </a:r>
          </a:p>
        </p:txBody>
      </p:sp>
      <p:sp>
        <p:nvSpPr>
          <p:cNvPr id="31749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1750" name="TextBox 5"/>
          <p:cNvSpPr txBox="1">
            <a:spLocks noChangeArrowheads="1"/>
          </p:cNvSpPr>
          <p:nvPr/>
        </p:nvSpPr>
        <p:spPr bwMode="auto">
          <a:xfrm>
            <a:off x="762000" y="950913"/>
            <a:ext cx="57912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FF00"/>
                </a:solidFill>
                <a:sym typeface="Symbol" pitchFamily="18" charset="2"/>
              </a:rPr>
              <a:t>Equivalence of Deterministic and Nondeterministic Finite Automata</a:t>
            </a:r>
          </a:p>
        </p:txBody>
      </p:sp>
      <p:sp>
        <p:nvSpPr>
          <p:cNvPr id="31751" name="TextBox 7"/>
          <p:cNvSpPr txBox="1">
            <a:spLocks noChangeArrowheads="1"/>
          </p:cNvSpPr>
          <p:nvPr/>
        </p:nvSpPr>
        <p:spPr bwMode="auto">
          <a:xfrm>
            <a:off x="762000" y="2386013"/>
            <a:ext cx="7696200" cy="3786187"/>
          </a:xfrm>
          <a:prstGeom prst="rect">
            <a:avLst/>
          </a:prstGeom>
          <a:noFill/>
          <a:ln w="28575">
            <a:solidFill>
              <a:srgbClr val="B6D6F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  <a:tabLst>
                <a:tab pos="236538" algn="l"/>
                <a:tab pos="457200" algn="l"/>
                <a:tab pos="693738" algn="l"/>
                <a:tab pos="914400" algn="l"/>
                <a:tab pos="1150938" algn="l"/>
                <a:tab pos="1371600" algn="l"/>
              </a:tabLst>
            </a:pPr>
            <a:r>
              <a:rPr lang="en-US" sz="2400">
                <a:solidFill>
                  <a:srgbClr val="D4FC9E"/>
                </a:solidFill>
                <a:latin typeface="Georgia" pitchFamily="18" charset="0"/>
              </a:rPr>
              <a:t> Every language of an </a:t>
            </a:r>
            <a:r>
              <a:rPr lang="en-US" sz="2400">
                <a:solidFill>
                  <a:srgbClr val="00B0F0"/>
                </a:solidFill>
                <a:latin typeface="Georgia" pitchFamily="18" charset="0"/>
              </a:rPr>
              <a:t>NFA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</a:rPr>
              <a:t>  can also be a language of 		a	</a:t>
            </a:r>
            <a:r>
              <a:rPr lang="en-US" sz="2400">
                <a:solidFill>
                  <a:srgbClr val="00B0F0"/>
                </a:solidFill>
                <a:latin typeface="Georgia" pitchFamily="18" charset="0"/>
              </a:rPr>
              <a:t>DFA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</a:rPr>
              <a:t>. </a:t>
            </a:r>
          </a:p>
          <a:p>
            <a:pPr>
              <a:buFont typeface="Wingdings" pitchFamily="2" charset="2"/>
              <a:buChar char="v"/>
              <a:tabLst>
                <a:tab pos="236538" algn="l"/>
                <a:tab pos="457200" algn="l"/>
                <a:tab pos="693738" algn="l"/>
                <a:tab pos="914400" algn="l"/>
                <a:tab pos="1150938" algn="l"/>
                <a:tab pos="1371600" algn="l"/>
              </a:tabLst>
            </a:pPr>
            <a:r>
              <a:rPr lang="en-US" sz="2400">
                <a:solidFill>
                  <a:srgbClr val="D4FC9E"/>
                </a:solidFill>
                <a:latin typeface="Georgia" pitchFamily="18" charset="0"/>
              </a:rPr>
              <a:t> </a:t>
            </a:r>
            <a:r>
              <a:rPr lang="en-US" sz="2400">
                <a:solidFill>
                  <a:srgbClr val="00B0F0"/>
                </a:solidFill>
                <a:latin typeface="Georgia" pitchFamily="18" charset="0"/>
              </a:rPr>
              <a:t>DFA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</a:rPr>
              <a:t> has as many states as </a:t>
            </a:r>
            <a:r>
              <a:rPr lang="en-US" sz="2400">
                <a:solidFill>
                  <a:srgbClr val="00B0F0"/>
                </a:solidFill>
                <a:latin typeface="Georgia" pitchFamily="18" charset="0"/>
              </a:rPr>
              <a:t>NFA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</a:rPr>
              <a:t> although it may have 		more transitions. </a:t>
            </a:r>
          </a:p>
          <a:p>
            <a:pPr>
              <a:buFont typeface="Wingdings" pitchFamily="2" charset="2"/>
              <a:buChar char="v"/>
              <a:tabLst>
                <a:tab pos="236538" algn="l"/>
                <a:tab pos="457200" algn="l"/>
                <a:tab pos="693738" algn="l"/>
                <a:tab pos="914400" algn="l"/>
                <a:tab pos="1150938" algn="l"/>
                <a:tab pos="1371600" algn="l"/>
              </a:tabLst>
            </a:pPr>
            <a:r>
              <a:rPr lang="en-US" sz="2400">
                <a:solidFill>
                  <a:srgbClr val="D4FC9E"/>
                </a:solidFill>
                <a:latin typeface="Georgia" pitchFamily="18" charset="0"/>
              </a:rPr>
              <a:t> The smallest </a:t>
            </a:r>
            <a:r>
              <a:rPr lang="en-US" sz="2400">
                <a:solidFill>
                  <a:srgbClr val="00B0F0"/>
                </a:solidFill>
                <a:latin typeface="Georgia" pitchFamily="18" charset="0"/>
              </a:rPr>
              <a:t>DFA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</a:rPr>
              <a:t> can have 2</a:t>
            </a:r>
            <a:r>
              <a:rPr lang="en-US" sz="2400" baseline="30000">
                <a:solidFill>
                  <a:srgbClr val="D4FC9E"/>
                </a:solidFill>
                <a:latin typeface="Georgia" pitchFamily="18" charset="0"/>
              </a:rPr>
              <a:t>n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</a:rPr>
              <a:t> states while the 			smallest  </a:t>
            </a:r>
            <a:r>
              <a:rPr lang="en-US" sz="2400">
                <a:solidFill>
                  <a:srgbClr val="00B0F0"/>
                </a:solidFill>
                <a:latin typeface="Georgia" pitchFamily="18" charset="0"/>
              </a:rPr>
              <a:t>NFA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</a:rPr>
              <a:t> for the same language has only n 			states.</a:t>
            </a:r>
          </a:p>
          <a:p>
            <a:pPr>
              <a:buFont typeface="Wingdings" pitchFamily="2" charset="2"/>
              <a:buChar char="v"/>
              <a:tabLst>
                <a:tab pos="236538" algn="l"/>
                <a:tab pos="457200" algn="l"/>
                <a:tab pos="693738" algn="l"/>
                <a:tab pos="914400" algn="l"/>
                <a:tab pos="1150938" algn="l"/>
                <a:tab pos="1371600" algn="l"/>
              </a:tabLst>
            </a:pPr>
            <a:r>
              <a:rPr lang="en-US" sz="2400">
                <a:solidFill>
                  <a:srgbClr val="D4FC9E"/>
                </a:solidFill>
                <a:latin typeface="Georgia" pitchFamily="18" charset="0"/>
              </a:rPr>
              <a:t> </a:t>
            </a:r>
            <a:r>
              <a:rPr lang="en-US" sz="2400">
                <a:solidFill>
                  <a:srgbClr val="00B0F0"/>
                </a:solidFill>
                <a:latin typeface="Georgia" pitchFamily="18" charset="0"/>
              </a:rPr>
              <a:t>DFA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</a:rPr>
              <a:t> can do whatever </a:t>
            </a:r>
            <a:r>
              <a:rPr lang="en-US" sz="2400">
                <a:solidFill>
                  <a:srgbClr val="00B0F0"/>
                </a:solidFill>
                <a:latin typeface="Georgia" pitchFamily="18" charset="0"/>
              </a:rPr>
              <a:t>NFA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</a:rPr>
              <a:t> can do.</a:t>
            </a:r>
          </a:p>
          <a:p>
            <a:pPr>
              <a:buFont typeface="Wingdings" pitchFamily="2" charset="2"/>
              <a:buChar char="v"/>
              <a:tabLst>
                <a:tab pos="236538" algn="l"/>
                <a:tab pos="457200" algn="l"/>
                <a:tab pos="693738" algn="l"/>
                <a:tab pos="914400" algn="l"/>
                <a:tab pos="1150938" algn="l"/>
                <a:tab pos="1371600" algn="l"/>
              </a:tabLst>
            </a:pPr>
            <a:r>
              <a:rPr lang="en-US" sz="2400">
                <a:solidFill>
                  <a:srgbClr val="D4FC9E"/>
                </a:solidFill>
                <a:latin typeface="Georgia" pitchFamily="18" charset="0"/>
              </a:rPr>
              <a:t> A </a:t>
            </a:r>
            <a:r>
              <a:rPr lang="en-US" sz="2400">
                <a:solidFill>
                  <a:srgbClr val="00B0F0"/>
                </a:solidFill>
                <a:latin typeface="Georgia" pitchFamily="18" charset="0"/>
              </a:rPr>
              <a:t>DFA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</a:rPr>
              <a:t> can be constructed from an </a:t>
            </a:r>
            <a:r>
              <a:rPr lang="en-US" sz="2400">
                <a:solidFill>
                  <a:srgbClr val="00B0F0"/>
                </a:solidFill>
                <a:latin typeface="Georgia" pitchFamily="18" charset="0"/>
              </a:rPr>
              <a:t>NFA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</a:rPr>
              <a:t> by subset 			construction.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304800" y="642938"/>
            <a:ext cx="8610600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50938" lvl="1" indent="-693738">
              <a:tabLst>
                <a:tab pos="693738" algn="l"/>
                <a:tab pos="914400" algn="l"/>
                <a:tab pos="1371600" algn="l"/>
                <a:tab pos="1608138" algn="l"/>
                <a:tab pos="1828800" algn="l"/>
                <a:tab pos="2065338" algn="l"/>
                <a:tab pos="2286000" algn="l"/>
              </a:tabLs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1.	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Defs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.</a:t>
            </a:r>
          </a:p>
          <a:p>
            <a:pPr marL="1150938" lvl="1" indent="-693738">
              <a:tabLst>
                <a:tab pos="693738" algn="l"/>
                <a:tab pos="914400" algn="l"/>
                <a:tab pos="1371600" algn="l"/>
                <a:tab pos="1608138" algn="l"/>
                <a:tab pos="1828800" algn="l"/>
                <a:tab pos="2065338" algn="l"/>
                <a:tab pos="2286000" algn="l"/>
              </a:tabLs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		</a:t>
            </a:r>
            <a:r>
              <a:rPr lang="en-US" sz="3000" i="1" dirty="0"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a)	Finite  Automaton:</a:t>
            </a:r>
          </a:p>
          <a:p>
            <a:pPr marL="1150938" lvl="1" indent="-693738">
              <a:tabLst>
                <a:tab pos="693738" algn="l"/>
                <a:tab pos="914400" algn="l"/>
                <a:tab pos="1371600" algn="l"/>
                <a:tab pos="1608138" algn="l"/>
                <a:tab pos="1828800" algn="l"/>
                <a:tab pos="2065338" algn="l"/>
                <a:tab pos="2286000" algn="l"/>
              </a:tabLst>
              <a:defRPr/>
            </a:pPr>
            <a:r>
              <a:rPr lang="en-US" sz="2800" dirty="0">
                <a:solidFill>
                  <a:srgbClr val="CCFCE9"/>
                </a:solidFill>
                <a:latin typeface="Georgia" pitchFamily="18" charset="0"/>
              </a:rPr>
              <a:t>				A Finite Automaton ( FA ) has finite set of  	‘states’ ( Q={q</a:t>
            </a:r>
            <a:r>
              <a:rPr lang="en-US" sz="2800" baseline="-25000" dirty="0">
                <a:solidFill>
                  <a:srgbClr val="CCFCE9"/>
                </a:solidFill>
                <a:latin typeface="Georgia" pitchFamily="18" charset="0"/>
              </a:rPr>
              <a:t>0,</a:t>
            </a:r>
            <a:r>
              <a:rPr lang="en-US" sz="2800" dirty="0">
                <a:solidFill>
                  <a:srgbClr val="CCFCE9"/>
                </a:solidFill>
                <a:latin typeface="Georgia" pitchFamily="18" charset="0"/>
              </a:rPr>
              <a:t> q</a:t>
            </a:r>
            <a:r>
              <a:rPr lang="en-US" sz="2800" baseline="-25000" dirty="0">
                <a:solidFill>
                  <a:srgbClr val="CCFCE9"/>
                </a:solidFill>
                <a:latin typeface="Georgia" pitchFamily="18" charset="0"/>
              </a:rPr>
              <a:t>1,</a:t>
            </a:r>
            <a:r>
              <a:rPr lang="en-US" sz="2800" dirty="0">
                <a:solidFill>
                  <a:srgbClr val="CCFCE9"/>
                </a:solidFill>
                <a:latin typeface="Georgia" pitchFamily="18" charset="0"/>
              </a:rPr>
              <a:t> q</a:t>
            </a:r>
            <a:r>
              <a:rPr lang="en-US" sz="2800" baseline="-25000" dirty="0">
                <a:solidFill>
                  <a:srgbClr val="CCFCE9"/>
                </a:solidFill>
                <a:latin typeface="Georgia" pitchFamily="18" charset="0"/>
              </a:rPr>
              <a:t>2,</a:t>
            </a:r>
            <a:r>
              <a:rPr lang="en-US" sz="2800" dirty="0">
                <a:solidFill>
                  <a:srgbClr val="CCFCE9"/>
                </a:solidFill>
                <a:latin typeface="Georgia" pitchFamily="18" charset="0"/>
              </a:rPr>
              <a:t> ….. ) and its ‘control’ 	moves from state to state in response to 	external ‘inputs’(</a:t>
            </a:r>
            <a:r>
              <a:rPr lang="en-US" sz="2800" dirty="0">
                <a:solidFill>
                  <a:srgbClr val="CCFCE9"/>
                </a:solidFill>
                <a:latin typeface="Georgia" pitchFamily="18" charset="0"/>
                <a:sym typeface="Symbol"/>
              </a:rPr>
              <a:t> = {a, b, c,…. }).</a:t>
            </a:r>
            <a:endParaRPr lang="en-US" sz="2800" dirty="0">
              <a:solidFill>
                <a:srgbClr val="CCFCE9"/>
              </a:solidFill>
              <a:latin typeface="Georgia" pitchFamily="18" charset="0"/>
            </a:endParaRPr>
          </a:p>
          <a:p>
            <a:pPr marL="1150938" lvl="1" indent="-693738">
              <a:tabLst>
                <a:tab pos="693738" algn="l"/>
                <a:tab pos="914400" algn="l"/>
                <a:tab pos="1371600" algn="l"/>
                <a:tab pos="1608138" algn="l"/>
                <a:tab pos="1828800" algn="l"/>
                <a:tab pos="2065338" algn="l"/>
                <a:tab pos="2286000" algn="l"/>
              </a:tabLst>
              <a:defRPr/>
            </a:pPr>
            <a:r>
              <a:rPr lang="en-US" sz="2800" dirty="0">
                <a:solidFill>
                  <a:srgbClr val="CCFCE9"/>
                </a:solidFill>
                <a:latin typeface="Georgia" pitchFamily="18" charset="0"/>
              </a:rPr>
              <a:t>		</a:t>
            </a:r>
            <a:r>
              <a:rPr lang="en-US" sz="3000" i="1" dirty="0"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b)	Deterministic  Finite Automata ( DFA )</a:t>
            </a:r>
          </a:p>
          <a:p>
            <a:pPr marL="1150938" lvl="1" indent="-693738">
              <a:tabLst>
                <a:tab pos="693738" algn="l"/>
                <a:tab pos="914400" algn="l"/>
                <a:tab pos="1371600" algn="l"/>
                <a:tab pos="1608138" algn="l"/>
                <a:tab pos="1828800" algn="l"/>
                <a:tab pos="2065338" algn="l"/>
                <a:tab pos="2286000" algn="l"/>
              </a:tabLst>
              <a:defRPr/>
            </a:pPr>
            <a:r>
              <a:rPr lang="en-US" sz="2800" dirty="0">
                <a:solidFill>
                  <a:srgbClr val="CCFCE9"/>
                </a:solidFill>
                <a:latin typeface="Georgia" pitchFamily="18" charset="0"/>
              </a:rPr>
              <a:t>				It consists of  a finite set of states (Q), a  	finite set of input symbols (</a:t>
            </a:r>
            <a:r>
              <a:rPr lang="en-US" sz="2800" dirty="0">
                <a:solidFill>
                  <a:srgbClr val="CCFCE9"/>
                </a:solidFill>
                <a:latin typeface="Georgia" pitchFamily="18" charset="0"/>
                <a:sym typeface="Symbol"/>
              </a:rPr>
              <a:t>), a	transition 	function ((</a:t>
            </a:r>
            <a:r>
              <a:rPr lang="en-US" sz="2800" dirty="0" err="1">
                <a:solidFill>
                  <a:srgbClr val="CCFCE9"/>
                </a:solidFill>
                <a:latin typeface="Georgia" pitchFamily="18" charset="0"/>
                <a:sym typeface="Symbol"/>
              </a:rPr>
              <a:t>q</a:t>
            </a:r>
            <a:r>
              <a:rPr lang="en-US" sz="2800" baseline="-25000" dirty="0" err="1">
                <a:solidFill>
                  <a:srgbClr val="CCFCE9"/>
                </a:solidFill>
                <a:latin typeface="Georgia" pitchFamily="18" charset="0"/>
                <a:sym typeface="Symbol"/>
              </a:rPr>
              <a:t>i</a:t>
            </a:r>
            <a:r>
              <a:rPr lang="en-US" sz="2800" dirty="0">
                <a:solidFill>
                  <a:srgbClr val="CCFCE9"/>
                </a:solidFill>
                <a:latin typeface="Georgia" pitchFamily="18" charset="0"/>
                <a:sym typeface="Symbol"/>
              </a:rPr>
              <a:t> , a ) = </a:t>
            </a:r>
            <a:r>
              <a:rPr lang="en-US" sz="2800" dirty="0" err="1">
                <a:solidFill>
                  <a:srgbClr val="CCFCE9"/>
                </a:solidFill>
                <a:latin typeface="Georgia" pitchFamily="18" charset="0"/>
                <a:sym typeface="Symbol"/>
              </a:rPr>
              <a:t>q</a:t>
            </a:r>
            <a:r>
              <a:rPr lang="en-US" sz="2800" baseline="-25000" dirty="0" err="1">
                <a:solidFill>
                  <a:srgbClr val="CCFCE9"/>
                </a:solidFill>
                <a:latin typeface="Georgia" pitchFamily="18" charset="0"/>
                <a:sym typeface="Symbol"/>
              </a:rPr>
              <a:t>j</a:t>
            </a:r>
            <a:r>
              <a:rPr lang="en-US" sz="2800" dirty="0">
                <a:solidFill>
                  <a:srgbClr val="CCFCE9"/>
                </a:solidFill>
                <a:latin typeface="Georgia" pitchFamily="18" charset="0"/>
                <a:sym typeface="Symbol"/>
              </a:rPr>
              <a:t>), a start state (</a:t>
            </a:r>
            <a:r>
              <a:rPr lang="en-US" sz="2800" dirty="0">
                <a:solidFill>
                  <a:srgbClr val="CCFCE9"/>
                </a:solidFill>
                <a:latin typeface="Georgia" pitchFamily="18" charset="0"/>
              </a:rPr>
              <a:t>q</a:t>
            </a:r>
            <a:r>
              <a:rPr lang="en-US" sz="2800" baseline="-25000" dirty="0">
                <a:solidFill>
                  <a:srgbClr val="CCFCE9"/>
                </a:solidFill>
                <a:latin typeface="Georgia" pitchFamily="18" charset="0"/>
              </a:rPr>
              <a:t>0</a:t>
            </a:r>
            <a:r>
              <a:rPr lang="en-US" sz="2800" dirty="0">
                <a:solidFill>
                  <a:srgbClr val="CCFCE9"/>
                </a:solidFill>
                <a:latin typeface="Georgia" pitchFamily="18" charset="0"/>
              </a:rPr>
              <a:t>) 	and 	a set final or accepting states (F </a:t>
            </a:r>
            <a:r>
              <a:rPr lang="en-US" sz="2800" dirty="0">
                <a:solidFill>
                  <a:srgbClr val="CCFCE9"/>
                </a:solidFill>
                <a:latin typeface="Georgia" pitchFamily="18" charset="0"/>
                <a:sym typeface="Symbol"/>
              </a:rPr>
              <a:t> Q). 	Briefly a DFA ‘</a:t>
            </a:r>
            <a:r>
              <a:rPr lang="en-US" sz="2800" dirty="0">
                <a:solidFill>
                  <a:srgbClr val="CCFCE9"/>
                </a:solidFill>
                <a:latin typeface="Georgia" pitchFamily="18" charset="0"/>
              </a:rPr>
              <a:t>A’ = ( Q, </a:t>
            </a:r>
            <a:r>
              <a:rPr lang="en-US" sz="2800" dirty="0">
                <a:solidFill>
                  <a:srgbClr val="CCFCE9"/>
                </a:solidFill>
                <a:latin typeface="Georgia" pitchFamily="18" charset="0"/>
                <a:sym typeface="Symbol"/>
              </a:rPr>
              <a:t>, , </a:t>
            </a:r>
            <a:r>
              <a:rPr lang="en-US" sz="2800" dirty="0">
                <a:solidFill>
                  <a:srgbClr val="CCFCE9"/>
                </a:solidFill>
                <a:latin typeface="Georgia" pitchFamily="18" charset="0"/>
              </a:rPr>
              <a:t>q</a:t>
            </a:r>
            <a:r>
              <a:rPr lang="en-US" sz="2800" baseline="-25000" dirty="0">
                <a:solidFill>
                  <a:srgbClr val="CCFCE9"/>
                </a:solidFill>
                <a:latin typeface="Georgia" pitchFamily="18" charset="0"/>
              </a:rPr>
              <a:t>0</a:t>
            </a:r>
            <a:r>
              <a:rPr lang="en-US" sz="2800" dirty="0">
                <a:solidFill>
                  <a:srgbClr val="CCFCE9"/>
                </a:solidFill>
                <a:latin typeface="Georgia" pitchFamily="18" charset="0"/>
              </a:rPr>
              <a:t>, F )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	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4339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60198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A68E171-1783-4C44-97F1-5570F73BE18C}" type="slidenum">
              <a:rPr lang="en-US" sz="1100" smtClean="0">
                <a:solidFill>
                  <a:srgbClr val="F95439"/>
                </a:solidFill>
              </a:rPr>
              <a:pPr/>
              <a:t>2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705600" y="304800"/>
            <a:ext cx="220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6637955-9E21-4823-997C-7D0385364E88}" type="slidenum">
              <a:rPr lang="en-US" sz="1100" smtClean="0">
                <a:solidFill>
                  <a:srgbClr val="F95439"/>
                </a:solidFill>
              </a:rPr>
              <a:pPr/>
              <a:t>20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2" name="Rectangle 5"/>
          <p:cNvSpPr>
            <a:spLocks noChangeArrowheads="1"/>
          </p:cNvSpPr>
          <p:nvPr/>
        </p:nvSpPr>
        <p:spPr bwMode="auto">
          <a:xfrm>
            <a:off x="6977063" y="304800"/>
            <a:ext cx="220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</a:t>
            </a:r>
          </a:p>
        </p:txBody>
      </p:sp>
      <p:sp>
        <p:nvSpPr>
          <p:cNvPr id="32773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62400" y="2438400"/>
            <a:ext cx="487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14400" y="1905000"/>
            <a:ext cx="2819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776" name="TextBox 7"/>
          <p:cNvSpPr txBox="1">
            <a:spLocks noChangeArrowheads="1"/>
          </p:cNvSpPr>
          <p:nvPr/>
        </p:nvSpPr>
        <p:spPr bwMode="auto">
          <a:xfrm>
            <a:off x="762000" y="1143000"/>
            <a:ext cx="3422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</a:rPr>
              <a:t>Subset Construction</a:t>
            </a:r>
          </a:p>
        </p:txBody>
      </p:sp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14400" y="3733800"/>
            <a:ext cx="4143375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172200" y="3886200"/>
            <a:ext cx="2028825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B7E5F45-1164-4DBE-A93E-B919035350DA}" type="slidenum">
              <a:rPr lang="en-US" sz="1100" smtClean="0">
                <a:solidFill>
                  <a:srgbClr val="F95439"/>
                </a:solidFill>
              </a:rPr>
              <a:pPr/>
              <a:t>21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96" name="Rectangle 5"/>
          <p:cNvSpPr>
            <a:spLocks noChangeArrowheads="1"/>
          </p:cNvSpPr>
          <p:nvPr/>
        </p:nvSpPr>
        <p:spPr bwMode="auto">
          <a:xfrm>
            <a:off x="6977063" y="304800"/>
            <a:ext cx="220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</a:t>
            </a:r>
          </a:p>
        </p:txBody>
      </p:sp>
      <p:sp>
        <p:nvSpPr>
          <p:cNvPr id="33797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04875" y="1600200"/>
            <a:ext cx="595312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799" name="TextBox 6"/>
          <p:cNvSpPr txBox="1">
            <a:spLocks noChangeArrowheads="1"/>
          </p:cNvSpPr>
          <p:nvPr/>
        </p:nvSpPr>
        <p:spPr bwMode="auto">
          <a:xfrm>
            <a:off x="762000" y="838200"/>
            <a:ext cx="4438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sym typeface="Symbol" pitchFamily="18" charset="2"/>
              </a:rPr>
              <a:t>DFA constructed from NFA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4D287C5-137F-44D4-BEE1-0A285F6CFA11}" type="slidenum">
              <a:rPr lang="en-US" sz="1100" smtClean="0">
                <a:solidFill>
                  <a:srgbClr val="F95439"/>
                </a:solidFill>
              </a:rPr>
              <a:pPr/>
              <a:t>22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6977063" y="304800"/>
            <a:ext cx="220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</a:t>
            </a:r>
          </a:p>
        </p:txBody>
      </p:sp>
      <p:sp>
        <p:nvSpPr>
          <p:cNvPr id="34821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grpSp>
        <p:nvGrpSpPr>
          <p:cNvPr id="34822" name="Group 10"/>
          <p:cNvGrpSpPr>
            <a:grpSpLocks/>
          </p:cNvGrpSpPr>
          <p:nvPr/>
        </p:nvGrpSpPr>
        <p:grpSpPr bwMode="auto">
          <a:xfrm>
            <a:off x="304800" y="838200"/>
            <a:ext cx="8458200" cy="1557338"/>
            <a:chOff x="304800" y="838200"/>
            <a:chExt cx="8458200" cy="1557338"/>
          </a:xfrm>
        </p:grpSpPr>
        <p:pic>
          <p:nvPicPr>
            <p:cNvPr id="34826" name="Picture 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71600" y="838200"/>
              <a:ext cx="7391400" cy="155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27" name="TextBox 9"/>
            <p:cNvSpPr txBox="1">
              <a:spLocks noChangeArrowheads="1"/>
            </p:cNvSpPr>
            <p:nvPr/>
          </p:nvSpPr>
          <p:spPr bwMode="auto">
            <a:xfrm>
              <a:off x="304800" y="1381125"/>
              <a:ext cx="88265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FFFF00"/>
                  </a:solidFill>
                  <a:sym typeface="Symbol" pitchFamily="18" charset="2"/>
                </a:rPr>
                <a:t>NFA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04800" y="2590800"/>
            <a:ext cx="7162800" cy="3838575"/>
            <a:chOff x="304800" y="2590800"/>
            <a:chExt cx="7162800" cy="3838575"/>
          </a:xfrm>
        </p:grpSpPr>
        <p:pic>
          <p:nvPicPr>
            <p:cNvPr id="34824" name="Picture 1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371600" y="2590800"/>
              <a:ext cx="6096000" cy="3838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25" name="TextBox 9"/>
            <p:cNvSpPr txBox="1">
              <a:spLocks noChangeArrowheads="1"/>
            </p:cNvSpPr>
            <p:nvPr/>
          </p:nvSpPr>
          <p:spPr bwMode="auto">
            <a:xfrm>
              <a:off x="304800" y="4114800"/>
              <a:ext cx="88265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FFFF00"/>
                  </a:solidFill>
                  <a:sym typeface="Symbol" pitchFamily="18" charset="2"/>
                </a:rPr>
                <a:t>DFA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1DF4168-D5A2-4D02-859F-7935EC7C5AAE}" type="slidenum">
              <a:rPr lang="en-US" sz="1100" smtClean="0">
                <a:solidFill>
                  <a:srgbClr val="F95439"/>
                </a:solidFill>
              </a:rPr>
              <a:pPr/>
              <a:t>23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4" name="Rectangle 5"/>
          <p:cNvSpPr>
            <a:spLocks noChangeArrowheads="1"/>
          </p:cNvSpPr>
          <p:nvPr/>
        </p:nvSpPr>
        <p:spPr bwMode="auto">
          <a:xfrm>
            <a:off x="6977063" y="304800"/>
            <a:ext cx="220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</a:t>
            </a:r>
          </a:p>
        </p:txBody>
      </p:sp>
      <p:sp>
        <p:nvSpPr>
          <p:cNvPr id="35845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pic>
        <p:nvPicPr>
          <p:cNvPr id="358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371600"/>
            <a:ext cx="7848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7" name="TextBox 9"/>
          <p:cNvSpPr txBox="1">
            <a:spLocks noChangeArrowheads="1"/>
          </p:cNvSpPr>
          <p:nvPr/>
        </p:nvSpPr>
        <p:spPr bwMode="auto">
          <a:xfrm>
            <a:off x="762000" y="762000"/>
            <a:ext cx="882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sym typeface="Symbol" pitchFamily="18" charset="2"/>
              </a:rPr>
              <a:t>NFA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BB785A7-92F3-4685-9AEC-9CFE3603231F}" type="slidenum">
              <a:rPr lang="en-US" sz="1100" smtClean="0">
                <a:solidFill>
                  <a:srgbClr val="F95439"/>
                </a:solidFill>
              </a:rPr>
              <a:pPr/>
              <a:t>24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68" name="Rectangle 5"/>
          <p:cNvSpPr>
            <a:spLocks noChangeArrowheads="1"/>
          </p:cNvSpPr>
          <p:nvPr/>
        </p:nvSpPr>
        <p:spPr bwMode="auto">
          <a:xfrm>
            <a:off x="6977063" y="304800"/>
            <a:ext cx="220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</a:t>
            </a:r>
          </a:p>
        </p:txBody>
      </p:sp>
      <p:sp>
        <p:nvSpPr>
          <p:cNvPr id="36869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pic>
        <p:nvPicPr>
          <p:cNvPr id="368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676400"/>
            <a:ext cx="6705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1" name="TextBox 9"/>
          <p:cNvSpPr txBox="1">
            <a:spLocks noChangeArrowheads="1"/>
          </p:cNvSpPr>
          <p:nvPr/>
        </p:nvSpPr>
        <p:spPr bwMode="auto">
          <a:xfrm>
            <a:off x="457200" y="914400"/>
            <a:ext cx="882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sym typeface="Symbol" pitchFamily="18" charset="2"/>
              </a:rPr>
              <a:t>DFA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155896A-3315-4DD9-96AD-EC158D163D2F}" type="slidenum">
              <a:rPr lang="en-US" sz="1100" smtClean="0">
                <a:solidFill>
                  <a:srgbClr val="F95439"/>
                </a:solidFill>
              </a:rPr>
              <a:pPr/>
              <a:t>25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92" name="Rectangle 5"/>
          <p:cNvSpPr>
            <a:spLocks noChangeArrowheads="1"/>
          </p:cNvSpPr>
          <p:nvPr/>
        </p:nvSpPr>
        <p:spPr bwMode="auto">
          <a:xfrm>
            <a:off x="6977063" y="304800"/>
            <a:ext cx="220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</a:t>
            </a:r>
          </a:p>
        </p:txBody>
      </p:sp>
      <p:sp>
        <p:nvSpPr>
          <p:cNvPr id="37893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209800"/>
            <a:ext cx="8229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5" name="TextBox 9"/>
          <p:cNvSpPr txBox="1">
            <a:spLocks noChangeArrowheads="1"/>
          </p:cNvSpPr>
          <p:nvPr/>
        </p:nvSpPr>
        <p:spPr bwMode="auto">
          <a:xfrm>
            <a:off x="381000" y="1533525"/>
            <a:ext cx="882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sym typeface="Symbol" pitchFamily="18" charset="2"/>
              </a:rPr>
              <a:t>NFA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01BC659-8C16-487A-948D-5748B7ABD264}" type="slidenum">
              <a:rPr lang="en-US" sz="1100" smtClean="0">
                <a:solidFill>
                  <a:srgbClr val="F95439"/>
                </a:solidFill>
              </a:rPr>
              <a:pPr/>
              <a:t>26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16" name="Rectangle 5"/>
          <p:cNvSpPr>
            <a:spLocks noChangeArrowheads="1"/>
          </p:cNvSpPr>
          <p:nvPr/>
        </p:nvSpPr>
        <p:spPr bwMode="auto">
          <a:xfrm>
            <a:off x="6977063" y="304800"/>
            <a:ext cx="220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</a:t>
            </a:r>
          </a:p>
        </p:txBody>
      </p:sp>
      <p:sp>
        <p:nvSpPr>
          <p:cNvPr id="38917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pic>
        <p:nvPicPr>
          <p:cNvPr id="389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981200"/>
            <a:ext cx="8534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9" name="TextBox 9"/>
          <p:cNvSpPr txBox="1">
            <a:spLocks noChangeArrowheads="1"/>
          </p:cNvSpPr>
          <p:nvPr/>
        </p:nvSpPr>
        <p:spPr bwMode="auto">
          <a:xfrm>
            <a:off x="152400" y="1228725"/>
            <a:ext cx="882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sym typeface="Symbol" pitchFamily="18" charset="2"/>
              </a:rPr>
              <a:t>DFA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DC2545D-CFD5-48F6-8155-37B8C4BDB531}" type="slidenum">
              <a:rPr lang="en-US" sz="1100" smtClean="0">
                <a:solidFill>
                  <a:srgbClr val="F95439"/>
                </a:solidFill>
              </a:rPr>
              <a:pPr/>
              <a:t>27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40" name="Rectangle 5"/>
          <p:cNvSpPr>
            <a:spLocks noChangeArrowheads="1"/>
          </p:cNvSpPr>
          <p:nvPr/>
        </p:nvSpPr>
        <p:spPr bwMode="auto">
          <a:xfrm>
            <a:off x="6977063" y="304800"/>
            <a:ext cx="220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</a:t>
            </a:r>
          </a:p>
        </p:txBody>
      </p:sp>
      <p:sp>
        <p:nvSpPr>
          <p:cNvPr id="39941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9942" name="TextBox 6"/>
          <p:cNvSpPr txBox="1">
            <a:spLocks noChangeArrowheads="1"/>
          </p:cNvSpPr>
          <p:nvPr/>
        </p:nvSpPr>
        <p:spPr bwMode="auto">
          <a:xfrm>
            <a:off x="762000" y="914400"/>
            <a:ext cx="5992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sym typeface="Symbol" pitchFamily="18" charset="2"/>
              </a:rPr>
              <a:t>Convert the following NFA’s to DFA’s</a:t>
            </a:r>
          </a:p>
        </p:txBody>
      </p:sp>
      <p:sp>
        <p:nvSpPr>
          <p:cNvPr id="39943" name="TextBox 7"/>
          <p:cNvSpPr txBox="1">
            <a:spLocks noChangeArrowheads="1"/>
          </p:cNvSpPr>
          <p:nvPr/>
        </p:nvSpPr>
        <p:spPr bwMode="auto">
          <a:xfrm>
            <a:off x="304800" y="3043238"/>
            <a:ext cx="458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B6D6FC"/>
                </a:solidFill>
              </a:rPr>
              <a:t>1)</a:t>
            </a:r>
          </a:p>
        </p:txBody>
      </p:sp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14400" y="1600200"/>
            <a:ext cx="2790825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8612" name="Picture 4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486400" y="1600200"/>
            <a:ext cx="3048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946" name="TextBox 10"/>
          <p:cNvSpPr txBox="1">
            <a:spLocks noChangeArrowheads="1"/>
          </p:cNvSpPr>
          <p:nvPr/>
        </p:nvSpPr>
        <p:spPr bwMode="auto">
          <a:xfrm>
            <a:off x="4875213" y="3043238"/>
            <a:ext cx="4587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B6D6FC"/>
                </a:solidFill>
              </a:rPr>
              <a:t>2)</a:t>
            </a:r>
          </a:p>
        </p:txBody>
      </p:sp>
      <p:pic>
        <p:nvPicPr>
          <p:cNvPr id="68613" name="Picture 5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971800" y="3886200"/>
            <a:ext cx="3124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948" name="TextBox 12"/>
          <p:cNvSpPr txBox="1">
            <a:spLocks noChangeArrowheads="1"/>
          </p:cNvSpPr>
          <p:nvPr/>
        </p:nvSpPr>
        <p:spPr bwMode="auto">
          <a:xfrm>
            <a:off x="4876800" y="3048000"/>
            <a:ext cx="458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B6D6FC"/>
                </a:solidFill>
              </a:rPr>
              <a:t>2)</a:t>
            </a:r>
          </a:p>
        </p:txBody>
      </p:sp>
      <p:sp>
        <p:nvSpPr>
          <p:cNvPr id="39949" name="TextBox 14"/>
          <p:cNvSpPr txBox="1">
            <a:spLocks noChangeArrowheads="1"/>
          </p:cNvSpPr>
          <p:nvPr/>
        </p:nvSpPr>
        <p:spPr bwMode="auto">
          <a:xfrm>
            <a:off x="2286000" y="5786438"/>
            <a:ext cx="458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B6D6FC"/>
                </a:solidFill>
              </a:rPr>
              <a:t>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391A20-DF89-4975-B7F0-AF350B4F87E4}" type="slidenum">
              <a:rPr lang="en-US" sz="1100" smtClean="0">
                <a:solidFill>
                  <a:srgbClr val="F95439"/>
                </a:solidFill>
              </a:rPr>
              <a:pPr/>
              <a:t>28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4" name="Rectangle 5"/>
          <p:cNvSpPr>
            <a:spLocks noChangeArrowheads="1"/>
          </p:cNvSpPr>
          <p:nvPr/>
        </p:nvSpPr>
        <p:spPr bwMode="auto">
          <a:xfrm>
            <a:off x="6977063" y="304800"/>
            <a:ext cx="220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</a:t>
            </a:r>
          </a:p>
        </p:txBody>
      </p:sp>
      <p:sp>
        <p:nvSpPr>
          <p:cNvPr id="40965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40966" name="TextBox 6"/>
          <p:cNvSpPr txBox="1">
            <a:spLocks noChangeArrowheads="1"/>
          </p:cNvSpPr>
          <p:nvPr/>
        </p:nvSpPr>
        <p:spPr bwMode="auto">
          <a:xfrm>
            <a:off x="3733800" y="914400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CC780"/>
                </a:solidFill>
                <a:sym typeface="Symbol" pitchFamily="18" charset="2"/>
              </a:rPr>
              <a:t>Text Search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33400" y="2166938"/>
            <a:ext cx="8305800" cy="385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68" name="TextBox 10"/>
          <p:cNvSpPr txBox="1">
            <a:spLocks noChangeArrowheads="1"/>
          </p:cNvSpPr>
          <p:nvPr/>
        </p:nvSpPr>
        <p:spPr bwMode="auto">
          <a:xfrm>
            <a:off x="400050" y="1600200"/>
            <a:ext cx="1885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sym typeface="Symbol" pitchFamily="18" charset="2"/>
              </a:rPr>
              <a:t>Conditions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256580C-478B-47DF-9504-CAAEEFE44C20}" type="slidenum">
              <a:rPr lang="en-US" sz="1100" smtClean="0">
                <a:solidFill>
                  <a:srgbClr val="F95439"/>
                </a:solidFill>
              </a:rPr>
              <a:pPr/>
              <a:t>29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88" name="Rectangle 5"/>
          <p:cNvSpPr>
            <a:spLocks noChangeArrowheads="1"/>
          </p:cNvSpPr>
          <p:nvPr/>
        </p:nvSpPr>
        <p:spPr bwMode="auto">
          <a:xfrm>
            <a:off x="6977063" y="304800"/>
            <a:ext cx="220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</a:t>
            </a:r>
          </a:p>
        </p:txBody>
      </p:sp>
      <p:sp>
        <p:nvSpPr>
          <p:cNvPr id="41989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grpSp>
        <p:nvGrpSpPr>
          <p:cNvPr id="41990" name="Group 5"/>
          <p:cNvGrpSpPr>
            <a:grpSpLocks/>
          </p:cNvGrpSpPr>
          <p:nvPr/>
        </p:nvGrpSpPr>
        <p:grpSpPr bwMode="auto">
          <a:xfrm>
            <a:off x="717550" y="2447925"/>
            <a:ext cx="7607300" cy="3190875"/>
            <a:chOff x="717550" y="2066925"/>
            <a:chExt cx="7607300" cy="3190875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819150" y="2657475"/>
              <a:ext cx="7505700" cy="2600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1993" name="TextBox 9"/>
            <p:cNvSpPr txBox="1">
              <a:spLocks noChangeArrowheads="1"/>
            </p:cNvSpPr>
            <p:nvPr/>
          </p:nvSpPr>
          <p:spPr bwMode="auto">
            <a:xfrm>
              <a:off x="717550" y="2066925"/>
              <a:ext cx="88265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FFFF00"/>
                  </a:solidFill>
                  <a:sym typeface="Symbol" pitchFamily="18" charset="2"/>
                </a:rPr>
                <a:t>NFA</a:t>
              </a:r>
            </a:p>
          </p:txBody>
        </p:sp>
      </p:grpSp>
      <p:sp>
        <p:nvSpPr>
          <p:cNvPr id="41991" name="Rectangle 8"/>
          <p:cNvSpPr>
            <a:spLocks noChangeArrowheads="1"/>
          </p:cNvSpPr>
          <p:nvPr/>
        </p:nvSpPr>
        <p:spPr bwMode="auto">
          <a:xfrm>
            <a:off x="685800" y="990600"/>
            <a:ext cx="7467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CC780"/>
                </a:solidFill>
                <a:sym typeface="Symbol" pitchFamily="18" charset="2"/>
              </a:rPr>
              <a:t>Text Search for two strings “web” and “ebay”.  stands for  all ASCII characters.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2BDAAFA-3DA2-4352-9A72-8FA08D70633A}" type="slidenum">
              <a:rPr lang="zh-TW" altLang="en-US" smtClean="0"/>
              <a:pPr/>
              <a:t>3</a:t>
            </a:fld>
            <a:endParaRPr lang="en-US" altLang="zh-TW" smtClean="0"/>
          </a:p>
        </p:txBody>
      </p:sp>
      <p:sp>
        <p:nvSpPr>
          <p:cNvPr id="15363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6977063" y="304800"/>
            <a:ext cx="220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57200" y="1066800"/>
            <a:ext cx="8458200" cy="71913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150938" lvl="1" indent="-693738">
              <a:tabLst>
                <a:tab pos="693738" algn="l"/>
                <a:tab pos="914400" algn="l"/>
                <a:tab pos="1371600" algn="l"/>
                <a:tab pos="1608138" algn="l"/>
                <a:tab pos="1828800" algn="l"/>
                <a:tab pos="2065338" algn="l"/>
                <a:tab pos="2286000" algn="l"/>
              </a:tabLst>
              <a:defRPr/>
            </a:pPr>
            <a:r>
              <a:rPr lang="en-US" sz="3000" i="1" dirty="0"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	b)	Nondeterministic  Finite Automata (NFA)</a:t>
            </a:r>
          </a:p>
          <a:p>
            <a:pPr marL="1150938" lvl="1" indent="-693738">
              <a:tabLst>
                <a:tab pos="693738" algn="l"/>
                <a:tab pos="914400" algn="l"/>
                <a:tab pos="1371600" algn="l"/>
                <a:tab pos="1608138" algn="l"/>
                <a:tab pos="1828800" algn="l"/>
                <a:tab pos="2065338" algn="l"/>
                <a:tab pos="2286000" algn="l"/>
              </a:tabLst>
              <a:defRPr/>
            </a:pPr>
            <a:r>
              <a:rPr lang="en-US" sz="2800" dirty="0">
                <a:solidFill>
                  <a:srgbClr val="CCFCE9"/>
                </a:solidFill>
                <a:latin typeface="Georgia" pitchFamily="18" charset="0"/>
              </a:rPr>
              <a:t>			It consists of  a finite set of states (Q), a  finite set of input symbols (</a:t>
            </a:r>
            <a:r>
              <a:rPr lang="en-US" sz="2800" dirty="0">
                <a:solidFill>
                  <a:srgbClr val="CCFCE9"/>
                </a:solidFill>
                <a:latin typeface="Georgia" pitchFamily="18" charset="0"/>
                <a:sym typeface="Symbol"/>
              </a:rPr>
              <a:t>), a	transition function ((q , a ) = {…} Q ), a start state (</a:t>
            </a:r>
            <a:r>
              <a:rPr lang="en-US" sz="2800" dirty="0">
                <a:solidFill>
                  <a:srgbClr val="CCFCE9"/>
                </a:solidFill>
                <a:latin typeface="Georgia" pitchFamily="18" charset="0"/>
              </a:rPr>
              <a:t>q</a:t>
            </a:r>
            <a:r>
              <a:rPr lang="en-US" sz="2800" baseline="-25000" dirty="0">
                <a:solidFill>
                  <a:srgbClr val="CCFCE9"/>
                </a:solidFill>
                <a:latin typeface="Georgia" pitchFamily="18" charset="0"/>
              </a:rPr>
              <a:t>0</a:t>
            </a:r>
            <a:r>
              <a:rPr lang="en-US" sz="2800" dirty="0">
                <a:solidFill>
                  <a:srgbClr val="CCFCE9"/>
                </a:solidFill>
                <a:latin typeface="Georgia" pitchFamily="18" charset="0"/>
              </a:rPr>
              <a:t>) and a set final or accepting state or states (F </a:t>
            </a:r>
            <a:r>
              <a:rPr lang="en-US" sz="2800" dirty="0">
                <a:solidFill>
                  <a:srgbClr val="CCFCE9"/>
                </a:solidFill>
                <a:latin typeface="Georgia" pitchFamily="18" charset="0"/>
                <a:sym typeface="Symbol"/>
              </a:rPr>
              <a:t> Q).</a:t>
            </a:r>
          </a:p>
          <a:p>
            <a:pPr marL="1150938" lvl="1" indent="-693738">
              <a:tabLst>
                <a:tab pos="693738" algn="l"/>
                <a:tab pos="914400" algn="l"/>
                <a:tab pos="1371600" algn="l"/>
                <a:tab pos="1608138" algn="l"/>
                <a:tab pos="1828800" algn="l"/>
                <a:tab pos="2065338" algn="l"/>
                <a:tab pos="2286000" algn="l"/>
              </a:tabLst>
              <a:defRPr/>
            </a:pPr>
            <a:r>
              <a:rPr lang="en-US" sz="2800" dirty="0">
                <a:solidFill>
                  <a:srgbClr val="CCFCE9"/>
                </a:solidFill>
                <a:latin typeface="Georgia" pitchFamily="18" charset="0"/>
                <a:sym typeface="Symbol"/>
              </a:rPr>
              <a:t>			Briefly NFA ‘A</a:t>
            </a:r>
            <a:r>
              <a:rPr lang="en-US" sz="2800" dirty="0">
                <a:solidFill>
                  <a:srgbClr val="CCFCE9"/>
                </a:solidFill>
                <a:latin typeface="Georgia" pitchFamily="18" charset="0"/>
              </a:rPr>
              <a:t>’ = ( Q, </a:t>
            </a:r>
            <a:r>
              <a:rPr lang="en-US" sz="2800" dirty="0">
                <a:solidFill>
                  <a:srgbClr val="CCFCE9"/>
                </a:solidFill>
                <a:latin typeface="Georgia" pitchFamily="18" charset="0"/>
                <a:sym typeface="Symbol"/>
              </a:rPr>
              <a:t>, , </a:t>
            </a:r>
            <a:r>
              <a:rPr lang="en-US" sz="2800" dirty="0">
                <a:solidFill>
                  <a:srgbClr val="CCFCE9"/>
                </a:solidFill>
                <a:latin typeface="Georgia" pitchFamily="18" charset="0"/>
              </a:rPr>
              <a:t>q</a:t>
            </a:r>
            <a:r>
              <a:rPr lang="en-US" sz="2800" baseline="-25000" dirty="0">
                <a:solidFill>
                  <a:srgbClr val="CCFCE9"/>
                </a:solidFill>
                <a:latin typeface="Georgia" pitchFamily="18" charset="0"/>
              </a:rPr>
              <a:t>0</a:t>
            </a:r>
            <a:r>
              <a:rPr lang="en-US" sz="2800" dirty="0">
                <a:solidFill>
                  <a:srgbClr val="CCFCE9"/>
                </a:solidFill>
                <a:latin typeface="Georgia" pitchFamily="18" charset="0"/>
              </a:rPr>
              <a:t>, F )</a:t>
            </a:r>
          </a:p>
          <a:p>
            <a:pPr marL="1150938" lvl="1" indent="-693738">
              <a:tabLst>
                <a:tab pos="693738" algn="l"/>
                <a:tab pos="914400" algn="l"/>
                <a:tab pos="1371600" algn="l"/>
                <a:tab pos="1608138" algn="l"/>
                <a:tab pos="1828800" algn="l"/>
                <a:tab pos="2065338" algn="l"/>
                <a:tab pos="2286000" algn="l"/>
              </a:tabLst>
              <a:defRPr/>
            </a:pPr>
            <a:r>
              <a:rPr lang="en-US" sz="2800" dirty="0">
                <a:solidFill>
                  <a:srgbClr val="CCFCE9"/>
                </a:solidFill>
                <a:latin typeface="Georgia" pitchFamily="18" charset="0"/>
              </a:rPr>
              <a:t>	</a:t>
            </a:r>
            <a:r>
              <a:rPr lang="en-US" sz="3000" i="1" dirty="0"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c</a:t>
            </a:r>
            <a:r>
              <a:rPr lang="en-US" sz="2800" i="1" dirty="0"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)	Language of  Finite Automata ( L )</a:t>
            </a:r>
          </a:p>
          <a:p>
            <a:pPr marL="1150938" lvl="1" indent="-693738">
              <a:tabLst>
                <a:tab pos="693738" algn="l"/>
                <a:tab pos="914400" algn="l"/>
                <a:tab pos="1371600" algn="l"/>
                <a:tab pos="1608138" algn="l"/>
                <a:tab pos="1828800" algn="l"/>
                <a:tab pos="2065338" algn="l"/>
                <a:tab pos="2286000" algn="l"/>
              </a:tabLst>
              <a:defRPr/>
            </a:pPr>
            <a:r>
              <a:rPr lang="en-US" sz="2800" i="1" dirty="0"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			</a:t>
            </a:r>
            <a:r>
              <a:rPr lang="en-US" sz="2800" dirty="0">
                <a:solidFill>
                  <a:srgbClr val="CCFCE9"/>
                </a:solidFill>
                <a:latin typeface="Georgia" pitchFamily="18" charset="0"/>
              </a:rPr>
              <a:t>The set of all strings accepted by an       Automaton. </a:t>
            </a:r>
            <a:endParaRPr lang="en-US" sz="2800" i="1" dirty="0">
              <a:solidFill>
                <a:srgbClr val="FF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marL="1150938" lvl="1" indent="-693738">
              <a:tabLst>
                <a:tab pos="693738" algn="l"/>
                <a:tab pos="914400" algn="l"/>
                <a:tab pos="1371600" algn="l"/>
                <a:tab pos="1608138" algn="l"/>
                <a:tab pos="1828800" algn="l"/>
                <a:tab pos="2065338" algn="l"/>
                <a:tab pos="2286000" algn="l"/>
              </a:tabLst>
              <a:defRPr/>
            </a:pPr>
            <a:endParaRPr lang="en-US" sz="2800" dirty="0">
              <a:solidFill>
                <a:srgbClr val="CCFCE9"/>
              </a:solidFill>
              <a:latin typeface="Georgia" pitchFamily="18" charset="0"/>
            </a:endParaRPr>
          </a:p>
          <a:p>
            <a:pPr marL="1150938" lvl="1" indent="-693738">
              <a:tabLst>
                <a:tab pos="693738" algn="l"/>
                <a:tab pos="914400" algn="l"/>
                <a:tab pos="1371600" algn="l"/>
                <a:tab pos="1608138" algn="l"/>
                <a:tab pos="1828800" algn="l"/>
                <a:tab pos="2065338" algn="l"/>
                <a:tab pos="2286000" algn="l"/>
              </a:tabLst>
              <a:defRPr/>
            </a:pPr>
            <a:endParaRPr lang="en-US" sz="2800" baseline="-25000" dirty="0">
              <a:solidFill>
                <a:srgbClr val="CCFCE9"/>
              </a:solidFill>
              <a:latin typeface="Georgia" pitchFamily="18" charset="0"/>
            </a:endParaRPr>
          </a:p>
          <a:p>
            <a:pPr marL="1150938" lvl="1" indent="-693738">
              <a:tabLst>
                <a:tab pos="693738" algn="l"/>
                <a:tab pos="914400" algn="l"/>
                <a:tab pos="1371600" algn="l"/>
                <a:tab pos="1608138" algn="l"/>
                <a:tab pos="1828800" algn="l"/>
                <a:tab pos="2065338" algn="l"/>
                <a:tab pos="2286000" algn="l"/>
              </a:tabLst>
              <a:defRPr/>
            </a:pPr>
            <a:endParaRPr lang="en-US" sz="2800" baseline="-25000" dirty="0">
              <a:solidFill>
                <a:srgbClr val="CCFCE9"/>
              </a:solidFill>
              <a:latin typeface="Georgia" pitchFamily="18" charset="0"/>
            </a:endParaRPr>
          </a:p>
          <a:p>
            <a:pPr marL="1150938" lvl="1" indent="-693738">
              <a:tabLst>
                <a:tab pos="693738" algn="l"/>
                <a:tab pos="914400" algn="l"/>
                <a:tab pos="1371600" algn="l"/>
                <a:tab pos="1608138" algn="l"/>
                <a:tab pos="1828800" algn="l"/>
                <a:tab pos="2065338" algn="l"/>
                <a:tab pos="2286000" algn="l"/>
              </a:tabLst>
              <a:defRPr/>
            </a:pPr>
            <a:endParaRPr lang="en-US" sz="2800" baseline="-25000" dirty="0">
              <a:solidFill>
                <a:srgbClr val="CCFCE9"/>
              </a:solidFill>
              <a:latin typeface="Georgia" pitchFamily="18" charset="0"/>
            </a:endParaRPr>
          </a:p>
          <a:p>
            <a:pPr marL="1150938" lvl="1" indent="-693738">
              <a:tabLst>
                <a:tab pos="693738" algn="l"/>
                <a:tab pos="914400" algn="l"/>
                <a:tab pos="1371600" algn="l"/>
                <a:tab pos="1608138" algn="l"/>
                <a:tab pos="1828800" algn="l"/>
                <a:tab pos="2065338" algn="l"/>
                <a:tab pos="2286000" algn="l"/>
              </a:tabLst>
              <a:defRPr/>
            </a:pPr>
            <a:endParaRPr lang="en-US" sz="2800" baseline="-25000" dirty="0">
              <a:solidFill>
                <a:srgbClr val="CCFCE9"/>
              </a:solidFill>
              <a:latin typeface="Georgia" pitchFamily="18" charset="0"/>
            </a:endParaRPr>
          </a:p>
          <a:p>
            <a:pPr marL="1150938" lvl="1" indent="-693738">
              <a:tabLst>
                <a:tab pos="693738" algn="l"/>
                <a:tab pos="914400" algn="l"/>
                <a:tab pos="1371600" algn="l"/>
                <a:tab pos="1608138" algn="l"/>
                <a:tab pos="1828800" algn="l"/>
                <a:tab pos="2065338" algn="l"/>
                <a:tab pos="2286000" algn="l"/>
              </a:tabLst>
              <a:defRPr/>
            </a:pPr>
            <a:endParaRPr lang="en-US" sz="2800" baseline="-25000" dirty="0">
              <a:solidFill>
                <a:srgbClr val="CCFCE9"/>
              </a:solidFill>
              <a:latin typeface="Georgia" pitchFamily="18" charset="0"/>
            </a:endParaRPr>
          </a:p>
          <a:p>
            <a:pPr marL="1150938" lvl="1" indent="-693738">
              <a:tabLst>
                <a:tab pos="693738" algn="l"/>
                <a:tab pos="914400" algn="l"/>
                <a:tab pos="1371600" algn="l"/>
                <a:tab pos="1608138" algn="l"/>
                <a:tab pos="1828800" algn="l"/>
                <a:tab pos="2065338" algn="l"/>
                <a:tab pos="2286000" algn="l"/>
              </a:tabLst>
              <a:defRPr/>
            </a:pPr>
            <a:endParaRPr lang="en-US" sz="2800" baseline="-25000" dirty="0">
              <a:solidFill>
                <a:srgbClr val="CCFCE9"/>
              </a:solidFill>
              <a:latin typeface="Georgia" pitchFamily="18" charset="0"/>
            </a:endParaRPr>
          </a:p>
          <a:p>
            <a:pPr marL="1150938" lvl="1" indent="-693738">
              <a:tabLst>
                <a:tab pos="693738" algn="l"/>
                <a:tab pos="914400" algn="l"/>
                <a:tab pos="1371600" algn="l"/>
                <a:tab pos="1608138" algn="l"/>
                <a:tab pos="1828800" algn="l"/>
                <a:tab pos="2065338" algn="l"/>
                <a:tab pos="2286000" algn="l"/>
              </a:tabLst>
              <a:defRPr/>
            </a:pPr>
            <a:endParaRPr lang="en-US" sz="2800" baseline="-25000" dirty="0">
              <a:solidFill>
                <a:srgbClr val="CCFCE9"/>
              </a:solidFill>
              <a:latin typeface="Georgia" pitchFamily="18" charset="0"/>
            </a:endParaRPr>
          </a:p>
          <a:p>
            <a:pPr marL="1150938" lvl="1" indent="-693738">
              <a:tabLst>
                <a:tab pos="693738" algn="l"/>
                <a:tab pos="914400" algn="l"/>
                <a:tab pos="1371600" algn="l"/>
                <a:tab pos="1608138" algn="l"/>
                <a:tab pos="1828800" algn="l"/>
                <a:tab pos="2065338" algn="l"/>
                <a:tab pos="2286000" algn="l"/>
              </a:tabLst>
              <a:defRPr/>
            </a:pPr>
            <a:r>
              <a:rPr lang="en-US" sz="2800" baseline="-25000" dirty="0">
                <a:solidFill>
                  <a:srgbClr val="CCFCE9"/>
                </a:solidFill>
                <a:latin typeface="Georgi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7AD6BCF-0762-4C8D-AADB-1AEF3FA15D94}" type="slidenum">
              <a:rPr lang="en-US" sz="1100" smtClean="0">
                <a:solidFill>
                  <a:srgbClr val="F95439"/>
                </a:solidFill>
              </a:rPr>
              <a:pPr/>
              <a:t>30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12" name="Rectangle 5"/>
          <p:cNvSpPr>
            <a:spLocks noChangeArrowheads="1"/>
          </p:cNvSpPr>
          <p:nvPr/>
        </p:nvSpPr>
        <p:spPr bwMode="auto">
          <a:xfrm>
            <a:off x="6977063" y="304800"/>
            <a:ext cx="220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</a:t>
            </a:r>
          </a:p>
        </p:txBody>
      </p:sp>
      <p:sp>
        <p:nvSpPr>
          <p:cNvPr id="43013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43014" name="TextBox 9"/>
          <p:cNvSpPr txBox="1">
            <a:spLocks noChangeArrowheads="1"/>
          </p:cNvSpPr>
          <p:nvPr/>
        </p:nvSpPr>
        <p:spPr bwMode="auto">
          <a:xfrm>
            <a:off x="152400" y="3057525"/>
            <a:ext cx="882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sym typeface="Symbol" pitchFamily="18" charset="2"/>
              </a:rPr>
              <a:t>DFA</a:t>
            </a:r>
          </a:p>
        </p:txBody>
      </p:sp>
      <p:pic>
        <p:nvPicPr>
          <p:cNvPr id="70660" name="Picture 4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219200" y="838200"/>
            <a:ext cx="6858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05AB7F9-94C8-4C0C-8506-50810B8F8F87}" type="slidenum">
              <a:rPr lang="en-US" sz="1100" smtClean="0">
                <a:solidFill>
                  <a:srgbClr val="F95439"/>
                </a:solidFill>
              </a:rPr>
              <a:pPr/>
              <a:t>31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36" name="Rectangle 5"/>
          <p:cNvSpPr>
            <a:spLocks noChangeArrowheads="1"/>
          </p:cNvSpPr>
          <p:nvPr/>
        </p:nvSpPr>
        <p:spPr bwMode="auto">
          <a:xfrm>
            <a:off x="6977063" y="304800"/>
            <a:ext cx="220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</a:t>
            </a:r>
          </a:p>
        </p:txBody>
      </p:sp>
      <p:sp>
        <p:nvSpPr>
          <p:cNvPr id="44037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44038" name="TextBox 6"/>
          <p:cNvSpPr txBox="1">
            <a:spLocks noChangeArrowheads="1"/>
          </p:cNvSpPr>
          <p:nvPr/>
        </p:nvSpPr>
        <p:spPr bwMode="auto">
          <a:xfrm>
            <a:off x="762000" y="1066800"/>
            <a:ext cx="815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FF00"/>
                </a:solidFill>
                <a:sym typeface="Symbol" pitchFamily="18" charset="2"/>
              </a:rPr>
              <a:t>Finite Automata With Epsilon(Lambda) Transitions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0" y="1905000"/>
            <a:ext cx="8077200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D4FC9E"/>
                </a:solidFill>
                <a:latin typeface="Georgia" pitchFamily="18" charset="0"/>
              </a:rPr>
              <a:t>An </a:t>
            </a:r>
            <a:r>
              <a:rPr lang="en-US" sz="2400" dirty="0">
                <a:solidFill>
                  <a:srgbClr val="D4FC9E"/>
                </a:solidFill>
                <a:latin typeface="Georgia" pitchFamily="18" charset="0"/>
                <a:sym typeface="Symbol"/>
              </a:rPr>
              <a:t>-NFA  A= (Q, , , q</a:t>
            </a:r>
            <a:r>
              <a:rPr lang="en-US" sz="2400" baseline="-25000" dirty="0">
                <a:solidFill>
                  <a:srgbClr val="D4FC9E"/>
                </a:solidFill>
                <a:latin typeface="Georgia" pitchFamily="18" charset="0"/>
                <a:sym typeface="Symbol"/>
              </a:rPr>
              <a:t>0,</a:t>
            </a:r>
            <a:r>
              <a:rPr lang="en-US" sz="2400" dirty="0">
                <a:solidFill>
                  <a:srgbClr val="D4FC9E"/>
                </a:solidFill>
                <a:latin typeface="Georgia" pitchFamily="18" charset="0"/>
                <a:sym typeface="Symbol"/>
              </a:rPr>
              <a:t> F ), where  = Q x (   )  accepts decimal numbers  consisting of:</a:t>
            </a:r>
          </a:p>
          <a:p>
            <a:pPr marL="800100" lvl="1" indent="-342900">
              <a:buFontTx/>
              <a:buAutoNum type="arabicParenR"/>
              <a:tabLst>
                <a:tab pos="236538" algn="l"/>
                <a:tab pos="457200" algn="l"/>
                <a:tab pos="693738" algn="l"/>
                <a:tab pos="914400" algn="l"/>
                <a:tab pos="1150938" algn="l"/>
                <a:tab pos="1371600" algn="l"/>
              </a:tabLst>
              <a:defRPr/>
            </a:pPr>
            <a:r>
              <a:rPr lang="en-US" sz="2400" dirty="0">
                <a:solidFill>
                  <a:srgbClr val="D4FC9E"/>
                </a:solidFill>
                <a:latin typeface="Georgia" pitchFamily="18" charset="0"/>
                <a:sym typeface="Symbol"/>
              </a:rPr>
              <a:t>An optional + or – sign,</a:t>
            </a:r>
          </a:p>
          <a:p>
            <a:pPr marL="800100" lvl="1" indent="-342900">
              <a:buFontTx/>
              <a:buAutoNum type="arabicParenR"/>
              <a:tabLst>
                <a:tab pos="236538" algn="l"/>
                <a:tab pos="457200" algn="l"/>
                <a:tab pos="693738" algn="l"/>
                <a:tab pos="914400" algn="l"/>
                <a:tab pos="1150938" algn="l"/>
                <a:tab pos="1371600" algn="l"/>
              </a:tabLst>
              <a:defRPr/>
            </a:pPr>
            <a:r>
              <a:rPr lang="en-US" sz="2400" dirty="0">
                <a:solidFill>
                  <a:srgbClr val="D4FC9E"/>
                </a:solidFill>
                <a:latin typeface="Georgia" pitchFamily="18" charset="0"/>
                <a:sym typeface="Symbol"/>
              </a:rPr>
              <a:t>A string of digits,</a:t>
            </a:r>
          </a:p>
          <a:p>
            <a:pPr marL="800100" lvl="1" indent="-342900">
              <a:buFontTx/>
              <a:buAutoNum type="arabicParenR"/>
              <a:tabLst>
                <a:tab pos="236538" algn="l"/>
                <a:tab pos="457200" algn="l"/>
                <a:tab pos="693738" algn="l"/>
                <a:tab pos="914400" algn="l"/>
                <a:tab pos="1150938" algn="l"/>
                <a:tab pos="1371600" algn="l"/>
              </a:tabLst>
              <a:defRPr/>
            </a:pPr>
            <a:r>
              <a:rPr lang="en-US" sz="2400" dirty="0">
                <a:solidFill>
                  <a:srgbClr val="D4FC9E"/>
                </a:solidFill>
                <a:latin typeface="Georgia" pitchFamily="18" charset="0"/>
                <a:sym typeface="Symbol"/>
              </a:rPr>
              <a:t>A decimal point, and </a:t>
            </a:r>
          </a:p>
          <a:p>
            <a:pPr marL="800100" lvl="1" indent="-342900">
              <a:buFontTx/>
              <a:buAutoNum type="arabicParenR"/>
              <a:tabLst>
                <a:tab pos="236538" algn="l"/>
                <a:tab pos="457200" algn="l"/>
                <a:tab pos="693738" algn="l"/>
                <a:tab pos="914400" algn="l"/>
                <a:tab pos="1150938" algn="l"/>
                <a:tab pos="1371600" algn="l"/>
              </a:tabLst>
              <a:defRPr/>
            </a:pPr>
            <a:r>
              <a:rPr lang="en-US" sz="2400" dirty="0">
                <a:solidFill>
                  <a:srgbClr val="D4FC9E"/>
                </a:solidFill>
                <a:latin typeface="Georgia" pitchFamily="18" charset="0"/>
                <a:sym typeface="Symbol"/>
              </a:rPr>
              <a:t>Another string of digits. Either of the strings can be empty, but not both.</a:t>
            </a:r>
          </a:p>
          <a:p>
            <a:pPr marL="460375" lvl="1" indent="-460375">
              <a:tabLst>
                <a:tab pos="236538" algn="l"/>
                <a:tab pos="457200" algn="l"/>
                <a:tab pos="693738" algn="l"/>
                <a:tab pos="914400" algn="l"/>
                <a:tab pos="1150938" algn="l"/>
                <a:tab pos="1371600" algn="l"/>
              </a:tabLst>
              <a:defRPr/>
            </a:pPr>
            <a:r>
              <a:rPr lang="en-US" sz="2400" dirty="0">
                <a:solidFill>
                  <a:srgbClr val="D4FC9E"/>
                </a:solidFill>
                <a:latin typeface="Georgia" pitchFamily="18" charset="0"/>
                <a:sym typeface="Symbol"/>
              </a:rPr>
              <a:t>-NFA  A is formally represented as</a:t>
            </a:r>
          </a:p>
          <a:p>
            <a:pPr marL="460375" lvl="1" indent="-460375">
              <a:tabLst>
                <a:tab pos="236538" algn="l"/>
                <a:tab pos="457200" algn="l"/>
                <a:tab pos="693738" algn="l"/>
                <a:tab pos="914400" algn="l"/>
                <a:tab pos="1150938" algn="l"/>
                <a:tab pos="1371600" algn="l"/>
              </a:tabLst>
              <a:defRPr/>
            </a:pPr>
            <a:r>
              <a:rPr lang="en-US" sz="2400" dirty="0">
                <a:solidFill>
                  <a:srgbClr val="D4FC9E"/>
                </a:solidFill>
                <a:latin typeface="Georgia" pitchFamily="18" charset="0"/>
                <a:sym typeface="Symbol"/>
              </a:rPr>
              <a:t>A = ( {q</a:t>
            </a:r>
            <a:r>
              <a:rPr lang="en-US" sz="2400" baseline="-25000" dirty="0">
                <a:solidFill>
                  <a:srgbClr val="D4FC9E"/>
                </a:solidFill>
                <a:latin typeface="Georgia" pitchFamily="18" charset="0"/>
                <a:sym typeface="Symbol"/>
              </a:rPr>
              <a:t>0</a:t>
            </a:r>
            <a:r>
              <a:rPr lang="en-US" sz="2400" dirty="0">
                <a:solidFill>
                  <a:srgbClr val="D4FC9E"/>
                </a:solidFill>
                <a:latin typeface="Georgia" pitchFamily="18" charset="0"/>
                <a:sym typeface="Symbol"/>
              </a:rPr>
              <a:t>, q</a:t>
            </a:r>
            <a:r>
              <a:rPr lang="en-US" sz="2400" baseline="-25000" dirty="0">
                <a:solidFill>
                  <a:srgbClr val="D4FC9E"/>
                </a:solidFill>
                <a:latin typeface="Georgia" pitchFamily="18" charset="0"/>
                <a:sym typeface="Symbol"/>
              </a:rPr>
              <a:t>1</a:t>
            </a:r>
            <a:r>
              <a:rPr lang="en-US" sz="2400" dirty="0">
                <a:solidFill>
                  <a:srgbClr val="D4FC9E"/>
                </a:solidFill>
                <a:latin typeface="Georgia" pitchFamily="18" charset="0"/>
                <a:sym typeface="Symbol"/>
              </a:rPr>
              <a:t>, ……. q</a:t>
            </a:r>
            <a:r>
              <a:rPr lang="en-US" sz="2400" baseline="-25000" dirty="0">
                <a:solidFill>
                  <a:srgbClr val="D4FC9E"/>
                </a:solidFill>
                <a:latin typeface="Georgia" pitchFamily="18" charset="0"/>
                <a:sym typeface="Symbol"/>
              </a:rPr>
              <a:t>5</a:t>
            </a:r>
            <a:r>
              <a:rPr lang="en-US" sz="2400" dirty="0">
                <a:solidFill>
                  <a:srgbClr val="D4FC9E"/>
                </a:solidFill>
                <a:latin typeface="Georgia" pitchFamily="18" charset="0"/>
                <a:sym typeface="Symbol"/>
              </a:rPr>
              <a:t> }, { +, -, ., 0, 1, …… 9 },, q</a:t>
            </a:r>
            <a:r>
              <a:rPr lang="en-US" sz="2400" baseline="-25000" dirty="0">
                <a:solidFill>
                  <a:srgbClr val="D4FC9E"/>
                </a:solidFill>
                <a:latin typeface="Georgia" pitchFamily="18" charset="0"/>
                <a:sym typeface="Symbol"/>
              </a:rPr>
              <a:t>0 </a:t>
            </a:r>
            <a:r>
              <a:rPr lang="en-US" sz="2400" dirty="0">
                <a:solidFill>
                  <a:srgbClr val="D4FC9E"/>
                </a:solidFill>
                <a:latin typeface="Georgia" pitchFamily="18" charset="0"/>
                <a:sym typeface="Symbol"/>
              </a:rPr>
              <a:t>, {q</a:t>
            </a:r>
            <a:r>
              <a:rPr lang="en-US" sz="2400" baseline="-25000" dirty="0">
                <a:solidFill>
                  <a:srgbClr val="D4FC9E"/>
                </a:solidFill>
                <a:latin typeface="Georgia" pitchFamily="18" charset="0"/>
                <a:sym typeface="Symbol"/>
              </a:rPr>
              <a:t>5</a:t>
            </a:r>
            <a:r>
              <a:rPr lang="en-US" sz="2400" dirty="0">
                <a:solidFill>
                  <a:srgbClr val="D4FC9E"/>
                </a:solidFill>
                <a:latin typeface="Georgia" pitchFamily="18" charset="0"/>
                <a:sym typeface="Symbol"/>
              </a:rPr>
              <a:t> })</a:t>
            </a:r>
            <a:endParaRPr lang="en-US" sz="2400" dirty="0">
              <a:solidFill>
                <a:srgbClr val="D4FC9E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A893037-6D68-41F7-BABE-B06CDC721271}" type="slidenum">
              <a:rPr lang="en-US" sz="1100" smtClean="0">
                <a:solidFill>
                  <a:srgbClr val="F95439"/>
                </a:solidFill>
              </a:rPr>
              <a:pPr/>
              <a:t>32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60" name="Rectangle 5"/>
          <p:cNvSpPr>
            <a:spLocks noChangeArrowheads="1"/>
          </p:cNvSpPr>
          <p:nvPr/>
        </p:nvSpPr>
        <p:spPr bwMode="auto">
          <a:xfrm>
            <a:off x="6977063" y="304800"/>
            <a:ext cx="220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</a:t>
            </a:r>
          </a:p>
        </p:txBody>
      </p:sp>
      <p:sp>
        <p:nvSpPr>
          <p:cNvPr id="45061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grpSp>
        <p:nvGrpSpPr>
          <p:cNvPr id="45062" name="Group 8"/>
          <p:cNvGrpSpPr>
            <a:grpSpLocks/>
          </p:cNvGrpSpPr>
          <p:nvPr/>
        </p:nvGrpSpPr>
        <p:grpSpPr bwMode="auto">
          <a:xfrm>
            <a:off x="533400" y="990600"/>
            <a:ext cx="7239000" cy="2390775"/>
            <a:chOff x="762000" y="1800225"/>
            <a:chExt cx="7239000" cy="2390775"/>
          </a:xfrm>
        </p:grpSpPr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3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047875" y="1800225"/>
              <a:ext cx="5953125" cy="2390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5065" name="TextBox 7"/>
            <p:cNvSpPr txBox="1">
              <a:spLocks noChangeArrowheads="1"/>
            </p:cNvSpPr>
            <p:nvPr/>
          </p:nvSpPr>
          <p:spPr bwMode="auto">
            <a:xfrm>
              <a:off x="762000" y="2677180"/>
              <a:ext cx="116031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FFFF00"/>
                  </a:solidFill>
                  <a:sym typeface="Symbol" pitchFamily="18" charset="2"/>
                </a:rPr>
                <a:t>-NFA</a:t>
              </a:r>
            </a:p>
          </p:txBody>
        </p:sp>
      </p:grpSp>
      <p:pic>
        <p:nvPicPr>
          <p:cNvPr id="46086" name="Picture 6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828800" y="3581400"/>
            <a:ext cx="5943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B6143BF-66FF-461E-94CE-197571D257F2}" type="slidenum">
              <a:rPr lang="en-US" sz="1100" smtClean="0">
                <a:solidFill>
                  <a:srgbClr val="F95439"/>
                </a:solidFill>
              </a:rPr>
              <a:pPr/>
              <a:t>33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84" name="Rectangle 5"/>
          <p:cNvSpPr>
            <a:spLocks noChangeArrowheads="1"/>
          </p:cNvSpPr>
          <p:nvPr/>
        </p:nvSpPr>
        <p:spPr bwMode="auto">
          <a:xfrm>
            <a:off x="6977063" y="304800"/>
            <a:ext cx="220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</a:t>
            </a:r>
          </a:p>
        </p:txBody>
      </p:sp>
      <p:sp>
        <p:nvSpPr>
          <p:cNvPr id="46085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grpSp>
        <p:nvGrpSpPr>
          <p:cNvPr id="46086" name="Group 10"/>
          <p:cNvGrpSpPr>
            <a:grpSpLocks/>
          </p:cNvGrpSpPr>
          <p:nvPr/>
        </p:nvGrpSpPr>
        <p:grpSpPr bwMode="auto">
          <a:xfrm>
            <a:off x="381000" y="1143000"/>
            <a:ext cx="7924800" cy="2600325"/>
            <a:chOff x="381000" y="1276350"/>
            <a:chExt cx="7924800" cy="2600325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1447800" y="1276350"/>
              <a:ext cx="6858000" cy="2600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6091" name="TextBox 9"/>
            <p:cNvSpPr txBox="1">
              <a:spLocks noChangeArrowheads="1"/>
            </p:cNvSpPr>
            <p:nvPr/>
          </p:nvSpPr>
          <p:spPr bwMode="auto">
            <a:xfrm>
              <a:off x="381000" y="2371725"/>
              <a:ext cx="9144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>
                  <a:solidFill>
                    <a:srgbClr val="FFFF00"/>
                  </a:solidFill>
                  <a:sym typeface="Symbol" pitchFamily="18" charset="2"/>
                </a:rPr>
                <a:t>NFA</a:t>
              </a:r>
            </a:p>
          </p:txBody>
        </p:sp>
      </p:grpSp>
      <p:grpSp>
        <p:nvGrpSpPr>
          <p:cNvPr id="46087" name="Group 11"/>
          <p:cNvGrpSpPr>
            <a:grpSpLocks/>
          </p:cNvGrpSpPr>
          <p:nvPr/>
        </p:nvGrpSpPr>
        <p:grpSpPr bwMode="auto">
          <a:xfrm>
            <a:off x="228600" y="4048125"/>
            <a:ext cx="8077200" cy="2352675"/>
            <a:chOff x="228600" y="4048125"/>
            <a:chExt cx="8077200" cy="2352675"/>
          </a:xfrm>
        </p:grpSpPr>
        <p:pic>
          <p:nvPicPr>
            <p:cNvPr id="45064" name="Picture 8"/>
            <p:cNvPicPr>
              <a:picLocks noChangeAspect="1" noChangeArrowheads="1"/>
            </p:cNvPicPr>
            <p:nvPr/>
          </p:nvPicPr>
          <p:blipFill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1457325" y="4048125"/>
              <a:ext cx="6848475" cy="2352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6089" name="TextBox 11"/>
            <p:cNvSpPr txBox="1">
              <a:spLocks noChangeArrowheads="1"/>
            </p:cNvSpPr>
            <p:nvPr/>
          </p:nvSpPr>
          <p:spPr bwMode="auto">
            <a:xfrm>
              <a:off x="228600" y="4953000"/>
              <a:ext cx="1160463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FFFF00"/>
                  </a:solidFill>
                  <a:sym typeface="Symbol" pitchFamily="18" charset="2"/>
                </a:rPr>
                <a:t>-NFA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06DFCB8-ED16-44F7-B9C6-61E793178AB5}" type="slidenum">
              <a:rPr lang="en-US" sz="1100" smtClean="0">
                <a:solidFill>
                  <a:srgbClr val="F95439"/>
                </a:solidFill>
              </a:rPr>
              <a:pPr/>
              <a:t>34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08" name="Rectangle 5"/>
          <p:cNvSpPr>
            <a:spLocks noChangeArrowheads="1"/>
          </p:cNvSpPr>
          <p:nvPr/>
        </p:nvSpPr>
        <p:spPr bwMode="auto">
          <a:xfrm>
            <a:off x="6977063" y="304800"/>
            <a:ext cx="220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</a:t>
            </a:r>
          </a:p>
        </p:txBody>
      </p:sp>
      <p:sp>
        <p:nvSpPr>
          <p:cNvPr id="47109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47110" name="TextBox 5"/>
          <p:cNvSpPr txBox="1">
            <a:spLocks noChangeArrowheads="1"/>
          </p:cNvSpPr>
          <p:nvPr/>
        </p:nvSpPr>
        <p:spPr bwMode="auto">
          <a:xfrm>
            <a:off x="784225" y="1228725"/>
            <a:ext cx="1882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sym typeface="Symbol" pitchFamily="18" charset="2"/>
              </a:rPr>
              <a:t>-Closures</a:t>
            </a:r>
          </a:p>
        </p:txBody>
      </p:sp>
      <p:grpSp>
        <p:nvGrpSpPr>
          <p:cNvPr id="47111" name="Group 8"/>
          <p:cNvGrpSpPr>
            <a:grpSpLocks/>
          </p:cNvGrpSpPr>
          <p:nvPr/>
        </p:nvGrpSpPr>
        <p:grpSpPr bwMode="auto">
          <a:xfrm>
            <a:off x="781050" y="2209800"/>
            <a:ext cx="4781550" cy="2824163"/>
            <a:chOff x="780692" y="1600200"/>
            <a:chExt cx="4781908" cy="2823865"/>
          </a:xfrm>
        </p:grpSpPr>
        <p:pic>
          <p:nvPicPr>
            <p:cNvPr id="2" name="Picture 6"/>
            <p:cNvPicPr>
              <a:picLocks noChangeAspect="1" noChangeArrowheads="1"/>
            </p:cNvPicPr>
            <p:nvPr/>
          </p:nvPicPr>
          <p:blipFill>
            <a:blip r:embed="rId3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914400" y="1600200"/>
              <a:ext cx="4648200" cy="2257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7113" name="TextBox 7"/>
            <p:cNvSpPr txBox="1">
              <a:spLocks noChangeArrowheads="1"/>
            </p:cNvSpPr>
            <p:nvPr/>
          </p:nvSpPr>
          <p:spPr bwMode="auto">
            <a:xfrm>
              <a:off x="780692" y="3962400"/>
              <a:ext cx="386750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rgbClr val="D4FC9E"/>
                  </a:solidFill>
                  <a:latin typeface="Georgia" pitchFamily="18" charset="0"/>
                  <a:sym typeface="Symbol" pitchFamily="18" charset="2"/>
                </a:rPr>
                <a:t>ECLOSE(1) = {1, 2, 3, 4, 6}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3E39532-9FAE-4E34-AAA7-D627E37F65B7}" type="slidenum">
              <a:rPr lang="en-US" sz="1100" smtClean="0">
                <a:solidFill>
                  <a:srgbClr val="F95439"/>
                </a:solidFill>
              </a:rPr>
              <a:pPr/>
              <a:t>35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132" name="Rectangle 5"/>
          <p:cNvSpPr>
            <a:spLocks noChangeArrowheads="1"/>
          </p:cNvSpPr>
          <p:nvPr/>
        </p:nvSpPr>
        <p:spPr bwMode="auto">
          <a:xfrm>
            <a:off x="6977063" y="304800"/>
            <a:ext cx="220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</a:t>
            </a:r>
          </a:p>
        </p:txBody>
      </p:sp>
      <p:sp>
        <p:nvSpPr>
          <p:cNvPr id="48133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48134" name="TextBox 5"/>
          <p:cNvSpPr txBox="1">
            <a:spLocks noChangeArrowheads="1"/>
          </p:cNvSpPr>
          <p:nvPr/>
        </p:nvSpPr>
        <p:spPr bwMode="auto">
          <a:xfrm>
            <a:off x="0" y="685800"/>
            <a:ext cx="220821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  <a:sym typeface="Symbol" pitchFamily="18" charset="2"/>
              </a:rPr>
              <a:t>Eliminating </a:t>
            </a:r>
          </a:p>
          <a:p>
            <a:r>
              <a:rPr lang="en-US" sz="2800">
                <a:solidFill>
                  <a:srgbClr val="FFFF00"/>
                </a:solidFill>
                <a:sym typeface="Symbol" pitchFamily="18" charset="2"/>
              </a:rPr>
              <a:t>-Transitions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038475" y="762000"/>
            <a:ext cx="595312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136" name="TextBox 7"/>
          <p:cNvSpPr txBox="1">
            <a:spLocks noChangeArrowheads="1"/>
          </p:cNvSpPr>
          <p:nvPr/>
        </p:nvSpPr>
        <p:spPr bwMode="auto">
          <a:xfrm>
            <a:off x="1887538" y="2133600"/>
            <a:ext cx="11604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sym typeface="Symbol" pitchFamily="18" charset="2"/>
              </a:rPr>
              <a:t>-NFA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209800" y="3200400"/>
            <a:ext cx="6781800" cy="3390900"/>
            <a:chOff x="2209800" y="3200400"/>
            <a:chExt cx="6781800" cy="3390900"/>
          </a:xfrm>
        </p:grpSpPr>
        <p:pic>
          <p:nvPicPr>
            <p:cNvPr id="3" name="Picture 6"/>
            <p:cNvPicPr>
              <a:picLocks noChangeAspect="1" noChangeArrowheads="1"/>
            </p:cNvPicPr>
            <p:nvPr/>
          </p:nvPicPr>
          <p:blipFill>
            <a:blip r:embed="rId4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3048000" y="3200400"/>
              <a:ext cx="5943600" cy="3390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8139" name="TextBox 10"/>
            <p:cNvSpPr txBox="1">
              <a:spLocks noChangeArrowheads="1"/>
            </p:cNvSpPr>
            <p:nvPr/>
          </p:nvSpPr>
          <p:spPr bwMode="auto">
            <a:xfrm>
              <a:off x="2209800" y="4876800"/>
              <a:ext cx="88299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FFFF00"/>
                  </a:solidFill>
                  <a:sym typeface="Symbol" pitchFamily="18" charset="2"/>
                </a:rPr>
                <a:t>DFA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F29258E-AB77-4D3A-A048-D663E0ED6480}" type="slidenum">
              <a:rPr lang="en-US" sz="1100" smtClean="0">
                <a:solidFill>
                  <a:srgbClr val="F95439"/>
                </a:solidFill>
              </a:rPr>
              <a:pPr/>
              <a:t>36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56" name="Rectangle 5"/>
          <p:cNvSpPr>
            <a:spLocks noChangeArrowheads="1"/>
          </p:cNvSpPr>
          <p:nvPr/>
        </p:nvSpPr>
        <p:spPr bwMode="auto">
          <a:xfrm>
            <a:off x="6977063" y="304800"/>
            <a:ext cx="220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</a:t>
            </a:r>
          </a:p>
        </p:txBody>
      </p:sp>
      <p:sp>
        <p:nvSpPr>
          <p:cNvPr id="49157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49158" name="TextBox 5"/>
          <p:cNvSpPr txBox="1">
            <a:spLocks noChangeArrowheads="1"/>
          </p:cNvSpPr>
          <p:nvPr/>
        </p:nvSpPr>
        <p:spPr bwMode="auto">
          <a:xfrm>
            <a:off x="1752600" y="2667000"/>
            <a:ext cx="56165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 dirty="0">
                <a:solidFill>
                  <a:srgbClr val="36F69B"/>
                </a:solidFill>
                <a:latin typeface="Bradley Hand ITC" pitchFamily="66" charset="0"/>
              </a:rPr>
              <a:t>End of Chapter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836FDD3-B768-496F-B076-A2A7E263672F}" type="slidenum">
              <a:rPr lang="en-US" sz="1100" smtClean="0">
                <a:solidFill>
                  <a:srgbClr val="F95439"/>
                </a:solidFill>
              </a:rPr>
              <a:pPr/>
              <a:t>4</a:t>
            </a:fld>
            <a:endParaRPr lang="en-US" sz="1100" smtClean="0">
              <a:solidFill>
                <a:srgbClr val="F95439"/>
              </a:solidFill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04800" y="1104901"/>
            <a:ext cx="84582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50938" lvl="1" indent="-693738">
              <a:buFontTx/>
              <a:buAutoNum type="arabicPeriod" startAt="2"/>
              <a:tabLst>
                <a:tab pos="693738" algn="l"/>
                <a:tab pos="914400" algn="l"/>
                <a:tab pos="1371600" algn="l"/>
                <a:tab pos="1608138" algn="l"/>
                <a:tab pos="1828800" algn="l"/>
                <a:tab pos="2065338" algn="l"/>
                <a:tab pos="2286000" algn="l"/>
                <a:tab pos="2522538" algn="l"/>
                <a:tab pos="2684463" algn="l"/>
              </a:tabLs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Deterministic Finite Automata</a:t>
            </a:r>
          </a:p>
          <a:p>
            <a:pPr marL="1608138" lvl="4" indent="-693738">
              <a:buFont typeface="Georgia" pitchFamily="18" charset="0"/>
              <a:buChar char="∆"/>
              <a:tabLst>
                <a:tab pos="693738" algn="l"/>
                <a:tab pos="914400" algn="l"/>
                <a:tab pos="1150938" algn="l"/>
                <a:tab pos="1371600" algn="l"/>
                <a:tab pos="1608138" algn="l"/>
                <a:tab pos="1828800" algn="l"/>
                <a:tab pos="2065338" algn="l"/>
                <a:tab pos="2286000" algn="l"/>
                <a:tab pos="2522538" algn="l"/>
                <a:tab pos="2684463" algn="l"/>
              </a:tabLst>
              <a:defRPr/>
            </a:pPr>
            <a:r>
              <a:rPr lang="en-US" sz="2800" dirty="0">
                <a:solidFill>
                  <a:srgbClr val="CCFCE9"/>
                </a:solidFill>
                <a:latin typeface="Georgia" pitchFamily="18" charset="0"/>
              </a:rPr>
              <a:t>Transition Diagram (State Diagram)</a:t>
            </a:r>
          </a:p>
          <a:p>
            <a:pPr marL="1608138" lvl="5" indent="-693738">
              <a:tabLst>
                <a:tab pos="693738" algn="l"/>
                <a:tab pos="914400" algn="l"/>
                <a:tab pos="1150938" algn="l"/>
                <a:tab pos="1371600" algn="l"/>
                <a:tab pos="1608138" algn="l"/>
                <a:tab pos="1828800" algn="l"/>
                <a:tab pos="2286000" algn="l"/>
                <a:tab pos="2522538" algn="l"/>
                <a:tab pos="2684463" algn="l"/>
              </a:tabLst>
              <a:defRPr/>
            </a:pPr>
            <a:r>
              <a:rPr lang="en-US" sz="2800" dirty="0">
                <a:solidFill>
                  <a:srgbClr val="CCFCE9"/>
                </a:solidFill>
                <a:latin typeface="Georgia" pitchFamily="18" charset="0"/>
              </a:rPr>
              <a:t>			</a:t>
            </a:r>
            <a:r>
              <a:rPr lang="en-US" sz="2400" dirty="0">
                <a:solidFill>
                  <a:srgbClr val="D4FC9E"/>
                </a:solidFill>
                <a:latin typeface="Georgia" pitchFamily="18" charset="0"/>
              </a:rPr>
              <a:t>DFA  A = ( {q</a:t>
            </a:r>
            <a:r>
              <a:rPr lang="en-US" sz="2400" baseline="-25000" dirty="0">
                <a:solidFill>
                  <a:srgbClr val="D4FC9E"/>
                </a:solidFill>
                <a:latin typeface="Georgia" pitchFamily="18" charset="0"/>
              </a:rPr>
              <a:t>0</a:t>
            </a:r>
            <a:r>
              <a:rPr lang="en-US" sz="2400" dirty="0">
                <a:solidFill>
                  <a:srgbClr val="D4FC9E"/>
                </a:solidFill>
                <a:latin typeface="Georgia" pitchFamily="18" charset="0"/>
              </a:rPr>
              <a:t>, q</a:t>
            </a:r>
            <a:r>
              <a:rPr lang="en-US" sz="2400" baseline="-25000" dirty="0">
                <a:solidFill>
                  <a:srgbClr val="D4FC9E"/>
                </a:solidFill>
                <a:latin typeface="Georgia" pitchFamily="18" charset="0"/>
              </a:rPr>
              <a:t>1</a:t>
            </a:r>
            <a:r>
              <a:rPr lang="en-US" sz="2400" dirty="0">
                <a:solidFill>
                  <a:srgbClr val="D4FC9E"/>
                </a:solidFill>
                <a:latin typeface="Georgia" pitchFamily="18" charset="0"/>
              </a:rPr>
              <a:t>, q</a:t>
            </a:r>
            <a:r>
              <a:rPr lang="en-US" sz="2400" baseline="-25000" dirty="0">
                <a:solidFill>
                  <a:srgbClr val="D4FC9E"/>
                </a:solidFill>
                <a:latin typeface="Georgia" pitchFamily="18" charset="0"/>
              </a:rPr>
              <a:t>2</a:t>
            </a:r>
            <a:r>
              <a:rPr lang="en-US" sz="2400" dirty="0">
                <a:solidFill>
                  <a:srgbClr val="D4FC9E"/>
                </a:solidFill>
                <a:latin typeface="Georgia" pitchFamily="18" charset="0"/>
              </a:rPr>
              <a:t> }, </a:t>
            </a:r>
            <a:r>
              <a:rPr lang="en-US" sz="2400" dirty="0">
                <a:solidFill>
                  <a:srgbClr val="D4FC9E"/>
                </a:solidFill>
                <a:latin typeface="Georgia" pitchFamily="18" charset="0"/>
                <a:sym typeface="Symbol"/>
              </a:rPr>
              <a:t>{0,1}, , </a:t>
            </a:r>
            <a:r>
              <a:rPr lang="en-US" sz="2400" dirty="0">
                <a:solidFill>
                  <a:srgbClr val="D4FC9E"/>
                </a:solidFill>
                <a:latin typeface="Georgia" pitchFamily="18" charset="0"/>
              </a:rPr>
              <a:t>q</a:t>
            </a:r>
            <a:r>
              <a:rPr lang="en-US" sz="2400" baseline="-25000" dirty="0">
                <a:solidFill>
                  <a:srgbClr val="D4FC9E"/>
                </a:solidFill>
                <a:latin typeface="Georgia" pitchFamily="18" charset="0"/>
              </a:rPr>
              <a:t>0 , </a:t>
            </a:r>
            <a:r>
              <a:rPr lang="en-US" sz="2400" dirty="0">
                <a:solidFill>
                  <a:srgbClr val="D4FC9E"/>
                </a:solidFill>
                <a:latin typeface="Georgia" pitchFamily="18" charset="0"/>
              </a:rPr>
              <a:t>q</a:t>
            </a:r>
            <a:r>
              <a:rPr lang="en-US" sz="2400" baseline="-25000" dirty="0">
                <a:solidFill>
                  <a:srgbClr val="D4FC9E"/>
                </a:solidFill>
                <a:latin typeface="Georgia" pitchFamily="18" charset="0"/>
              </a:rPr>
              <a:t>1 </a:t>
            </a:r>
            <a:r>
              <a:rPr lang="en-US" sz="2400" dirty="0">
                <a:solidFill>
                  <a:srgbClr val="D4FC9E"/>
                </a:solidFill>
                <a:latin typeface="Georgia" pitchFamily="18" charset="0"/>
              </a:rPr>
              <a:t> )</a:t>
            </a:r>
          </a:p>
          <a:p>
            <a:pPr marL="1608138" lvl="5" indent="-693738">
              <a:tabLst>
                <a:tab pos="693738" algn="l"/>
                <a:tab pos="914400" algn="l"/>
                <a:tab pos="1150938" algn="l"/>
                <a:tab pos="1371600" algn="l"/>
                <a:tab pos="1608138" algn="l"/>
                <a:tab pos="1828800" algn="l"/>
                <a:tab pos="2286000" algn="l"/>
                <a:tab pos="2522538" algn="l"/>
                <a:tab pos="2684463" algn="l"/>
              </a:tabLst>
              <a:defRPr/>
            </a:pPr>
            <a:r>
              <a:rPr lang="en-US" sz="2400" dirty="0">
                <a:solidFill>
                  <a:srgbClr val="D4FC9E"/>
                </a:solidFill>
                <a:latin typeface="Georgia" pitchFamily="18" charset="0"/>
              </a:rPr>
              <a:t>			Transition Diagram of a DFA that accepts  all and only the strings of 0’s and 1’s that have the sequence 01 somewhere in the string.</a:t>
            </a:r>
          </a:p>
          <a:p>
            <a:pPr marL="1608138" lvl="5" indent="-693738">
              <a:tabLst>
                <a:tab pos="693738" algn="l"/>
                <a:tab pos="914400" algn="l"/>
                <a:tab pos="1150938" algn="l"/>
                <a:tab pos="1371600" algn="l"/>
                <a:tab pos="1608138" algn="l"/>
                <a:tab pos="1828800" algn="l"/>
                <a:tab pos="2286000" algn="l"/>
                <a:tab pos="2522538" algn="l"/>
                <a:tab pos="2684463" algn="l"/>
              </a:tabLst>
              <a:defRPr/>
            </a:pPr>
            <a:r>
              <a:rPr lang="en-US" sz="2400" dirty="0">
                <a:solidFill>
                  <a:srgbClr val="D4FC9E"/>
                </a:solidFill>
                <a:latin typeface="Georgia" pitchFamily="18" charset="0"/>
              </a:rPr>
              <a:t>			Language of DFA : </a:t>
            </a:r>
          </a:p>
          <a:p>
            <a:pPr marL="1608138" lvl="5" indent="-693738">
              <a:tabLst>
                <a:tab pos="693738" algn="l"/>
                <a:tab pos="914400" algn="l"/>
                <a:tab pos="1150938" algn="l"/>
                <a:tab pos="1371600" algn="l"/>
                <a:tab pos="1608138" algn="l"/>
                <a:tab pos="1828800" algn="l"/>
                <a:tab pos="2286000" algn="l"/>
                <a:tab pos="2522538" algn="l"/>
                <a:tab pos="2684463" algn="l"/>
              </a:tabLst>
              <a:defRPr/>
            </a:pPr>
            <a:r>
              <a:rPr lang="en-US" sz="2400" dirty="0">
                <a:solidFill>
                  <a:srgbClr val="D4FC9E"/>
                </a:solidFill>
                <a:latin typeface="Georgia" pitchFamily="18" charset="0"/>
              </a:rPr>
              <a:t>			L = {x01y | x and y are any strings of 0’s and 1’s }.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6977063" y="304800"/>
            <a:ext cx="220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057400" y="4572000"/>
            <a:ext cx="53340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92" name="TextBox 7"/>
          <p:cNvSpPr txBox="1">
            <a:spLocks noChangeArrowheads="1"/>
          </p:cNvSpPr>
          <p:nvPr/>
        </p:nvSpPr>
        <p:spPr bwMode="auto">
          <a:xfrm>
            <a:off x="457200" y="5791200"/>
            <a:ext cx="8686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>
                <a:solidFill>
                  <a:srgbClr val="00B0F0"/>
                </a:solidFill>
                <a:latin typeface="Georgia" pitchFamily="18" charset="0"/>
              </a:rPr>
              <a:t>Circles represent states, double circle represents final state and arrows represent transitions showing input. Start arrow points to start state.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A10E349-238F-47BA-AB88-C76B08DF433B}" type="slidenum">
              <a:rPr lang="en-US" sz="1100" smtClean="0">
                <a:solidFill>
                  <a:srgbClr val="F95439"/>
                </a:solidFill>
              </a:rPr>
              <a:pPr/>
              <a:t>5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6977063" y="304800"/>
            <a:ext cx="220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1295400"/>
            <a:ext cx="80772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608138" lvl="4" indent="-693738">
              <a:buFont typeface="Georgia" pitchFamily="18" charset="0"/>
              <a:buChar char="∆"/>
              <a:tabLst>
                <a:tab pos="693738" algn="l"/>
                <a:tab pos="914400" algn="l"/>
                <a:tab pos="1150938" algn="l"/>
                <a:tab pos="1371600" algn="l"/>
                <a:tab pos="1608138" algn="l"/>
                <a:tab pos="1828800" algn="l"/>
                <a:tab pos="2065338" algn="l"/>
                <a:tab pos="2286000" algn="l"/>
                <a:tab pos="2522538" algn="l"/>
                <a:tab pos="2684463" algn="l"/>
              </a:tabLst>
              <a:defRPr/>
            </a:pPr>
            <a:r>
              <a:rPr lang="en-US" sz="2800" dirty="0">
                <a:solidFill>
                  <a:srgbClr val="CCFCE9"/>
                </a:solidFill>
                <a:latin typeface="Georgia" pitchFamily="18" charset="0"/>
              </a:rPr>
              <a:t>Transition Table.</a:t>
            </a:r>
          </a:p>
          <a:p>
            <a:pPr marL="1608138" lvl="5" indent="-693738">
              <a:tabLst>
                <a:tab pos="693738" algn="l"/>
                <a:tab pos="914400" algn="l"/>
                <a:tab pos="1150938" algn="l"/>
                <a:tab pos="1371600" algn="l"/>
                <a:tab pos="1608138" algn="l"/>
                <a:tab pos="1828800" algn="l"/>
                <a:tab pos="2286000" algn="l"/>
                <a:tab pos="2522538" algn="l"/>
                <a:tab pos="2684463" algn="l"/>
              </a:tabLst>
              <a:defRPr/>
            </a:pPr>
            <a:r>
              <a:rPr lang="en-US" sz="2800" dirty="0">
                <a:solidFill>
                  <a:srgbClr val="CCFCE9"/>
                </a:solidFill>
                <a:latin typeface="Georgia" pitchFamily="18" charset="0"/>
              </a:rPr>
              <a:t>			</a:t>
            </a:r>
            <a:r>
              <a:rPr lang="en-US" sz="2400" dirty="0">
                <a:solidFill>
                  <a:srgbClr val="D4FC9E"/>
                </a:solidFill>
                <a:latin typeface="Georgia" pitchFamily="18" charset="0"/>
              </a:rPr>
              <a:t>DFA  A = ( {q</a:t>
            </a:r>
            <a:r>
              <a:rPr lang="en-US" sz="2400" baseline="-25000" dirty="0">
                <a:solidFill>
                  <a:srgbClr val="D4FC9E"/>
                </a:solidFill>
                <a:latin typeface="Georgia" pitchFamily="18" charset="0"/>
              </a:rPr>
              <a:t>0</a:t>
            </a:r>
            <a:r>
              <a:rPr lang="en-US" sz="2400" dirty="0">
                <a:solidFill>
                  <a:srgbClr val="D4FC9E"/>
                </a:solidFill>
                <a:latin typeface="Georgia" pitchFamily="18" charset="0"/>
              </a:rPr>
              <a:t>, q</a:t>
            </a:r>
            <a:r>
              <a:rPr lang="en-US" sz="2400" baseline="-25000" dirty="0">
                <a:solidFill>
                  <a:srgbClr val="D4FC9E"/>
                </a:solidFill>
                <a:latin typeface="Georgia" pitchFamily="18" charset="0"/>
              </a:rPr>
              <a:t>1</a:t>
            </a:r>
            <a:r>
              <a:rPr lang="en-US" sz="2400" dirty="0">
                <a:solidFill>
                  <a:srgbClr val="D4FC9E"/>
                </a:solidFill>
                <a:latin typeface="Georgia" pitchFamily="18" charset="0"/>
              </a:rPr>
              <a:t>, q</a:t>
            </a:r>
            <a:r>
              <a:rPr lang="en-US" sz="2400" baseline="-25000" dirty="0">
                <a:solidFill>
                  <a:srgbClr val="D4FC9E"/>
                </a:solidFill>
                <a:latin typeface="Georgia" pitchFamily="18" charset="0"/>
              </a:rPr>
              <a:t>2</a:t>
            </a:r>
            <a:r>
              <a:rPr lang="en-US" sz="2400" dirty="0">
                <a:solidFill>
                  <a:srgbClr val="D4FC9E"/>
                </a:solidFill>
                <a:latin typeface="Georgia" pitchFamily="18" charset="0"/>
              </a:rPr>
              <a:t> }, </a:t>
            </a:r>
            <a:r>
              <a:rPr lang="en-US" sz="2400" dirty="0">
                <a:solidFill>
                  <a:srgbClr val="D4FC9E"/>
                </a:solidFill>
                <a:latin typeface="Georgia" pitchFamily="18" charset="0"/>
                <a:sym typeface="Symbol"/>
              </a:rPr>
              <a:t>{0,1}, , </a:t>
            </a:r>
            <a:r>
              <a:rPr lang="en-US" sz="2400" dirty="0">
                <a:solidFill>
                  <a:srgbClr val="D4FC9E"/>
                </a:solidFill>
                <a:latin typeface="Georgia" pitchFamily="18" charset="0"/>
              </a:rPr>
              <a:t>q</a:t>
            </a:r>
            <a:r>
              <a:rPr lang="en-US" sz="2400" baseline="-25000" dirty="0">
                <a:solidFill>
                  <a:srgbClr val="D4FC9E"/>
                </a:solidFill>
                <a:latin typeface="Georgia" pitchFamily="18" charset="0"/>
              </a:rPr>
              <a:t>0 , </a:t>
            </a:r>
            <a:r>
              <a:rPr lang="en-US" sz="2400" dirty="0">
                <a:solidFill>
                  <a:srgbClr val="D4FC9E"/>
                </a:solidFill>
                <a:latin typeface="Georgia" pitchFamily="18" charset="0"/>
              </a:rPr>
              <a:t>q</a:t>
            </a:r>
            <a:r>
              <a:rPr lang="en-US" sz="2400" baseline="-25000" dirty="0">
                <a:solidFill>
                  <a:srgbClr val="D4FC9E"/>
                </a:solidFill>
                <a:latin typeface="Georgia" pitchFamily="18" charset="0"/>
              </a:rPr>
              <a:t>1</a:t>
            </a:r>
            <a:r>
              <a:rPr lang="en-US" sz="2400" dirty="0">
                <a:solidFill>
                  <a:srgbClr val="D4FC9E"/>
                </a:solidFill>
                <a:latin typeface="Georgia" pitchFamily="18" charset="0"/>
              </a:rPr>
              <a:t> )with the same definition as  in the last slide. 	</a:t>
            </a:r>
            <a:endParaRPr lang="en-US" dirty="0"/>
          </a:p>
        </p:txBody>
      </p:sp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4600" y="2981325"/>
            <a:ext cx="35052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0"/>
          <p:cNvSpPr txBox="1">
            <a:spLocks noChangeArrowheads="1"/>
          </p:cNvSpPr>
          <p:nvPr/>
        </p:nvSpPr>
        <p:spPr bwMode="auto">
          <a:xfrm>
            <a:off x="228600" y="5232400"/>
            <a:ext cx="8686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>
                <a:solidFill>
                  <a:srgbClr val="00B0F0"/>
                </a:solidFill>
                <a:latin typeface="Georgia" pitchFamily="18" charset="0"/>
              </a:rPr>
              <a:t>Rows of the table correspond to the states and columns correspond to inputs. The start state is marked with an arrow and the accepting states are marked with a star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2E3F5A6-3870-4CDD-A221-2F3B7D9CF431}" type="slidenum">
              <a:rPr lang="en-US" sz="1100" smtClean="0">
                <a:solidFill>
                  <a:srgbClr val="F95439"/>
                </a:solidFill>
              </a:rPr>
              <a:pPr/>
              <a:t>6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6" name="Rectangle 9"/>
          <p:cNvSpPr>
            <a:spLocks noChangeArrowheads="1"/>
          </p:cNvSpPr>
          <p:nvPr/>
        </p:nvSpPr>
        <p:spPr bwMode="auto">
          <a:xfrm>
            <a:off x="6977063" y="304800"/>
            <a:ext cx="20145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</a:t>
            </a:r>
          </a:p>
        </p:txBody>
      </p:sp>
      <p:sp>
        <p:nvSpPr>
          <p:cNvPr id="18437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1455003"/>
            <a:ext cx="8305800" cy="830997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>
            <a:spAutoFit/>
          </a:bodyPr>
          <a:lstStyle/>
          <a:p>
            <a:pPr marL="457200" lvl="5">
              <a:tabLst>
                <a:tab pos="693738" algn="l"/>
                <a:tab pos="914400" algn="l"/>
                <a:tab pos="1150938" algn="l"/>
                <a:tab pos="1371600" algn="l"/>
                <a:tab pos="1608138" algn="l"/>
                <a:tab pos="1828800" algn="l"/>
                <a:tab pos="2065338" algn="l"/>
                <a:tab pos="2286000" algn="l"/>
                <a:tab pos="2522538" algn="l"/>
                <a:tab pos="2684463" algn="l"/>
              </a:tabLst>
              <a:defRPr/>
            </a:pPr>
            <a:r>
              <a:rPr lang="en-US" sz="2400" dirty="0">
                <a:solidFill>
                  <a:srgbClr val="D4FC9E"/>
                </a:solidFill>
                <a:latin typeface="Georgia" pitchFamily="18" charset="0"/>
              </a:rPr>
              <a:t>Given a Transition Table , draw a Transition diagram as DFA  A = ( {q</a:t>
            </a:r>
            <a:r>
              <a:rPr lang="en-US" sz="2400" baseline="-25000" dirty="0">
                <a:solidFill>
                  <a:srgbClr val="D4FC9E"/>
                </a:solidFill>
                <a:latin typeface="Georgia" pitchFamily="18" charset="0"/>
              </a:rPr>
              <a:t>1</a:t>
            </a:r>
            <a:r>
              <a:rPr lang="en-US" sz="2400" dirty="0">
                <a:solidFill>
                  <a:srgbClr val="D4FC9E"/>
                </a:solidFill>
                <a:latin typeface="Georgia" pitchFamily="18" charset="0"/>
              </a:rPr>
              <a:t>, q</a:t>
            </a:r>
            <a:r>
              <a:rPr lang="en-US" sz="2400" baseline="-25000" dirty="0">
                <a:solidFill>
                  <a:srgbClr val="D4FC9E"/>
                </a:solidFill>
                <a:latin typeface="Georgia" pitchFamily="18" charset="0"/>
              </a:rPr>
              <a:t>2</a:t>
            </a:r>
            <a:r>
              <a:rPr lang="en-US" sz="2400" dirty="0">
                <a:solidFill>
                  <a:srgbClr val="D4FC9E"/>
                </a:solidFill>
                <a:latin typeface="Georgia" pitchFamily="18" charset="0"/>
              </a:rPr>
              <a:t>, q</a:t>
            </a:r>
            <a:r>
              <a:rPr lang="en-US" sz="2400" baseline="-25000" dirty="0">
                <a:solidFill>
                  <a:srgbClr val="D4FC9E"/>
                </a:solidFill>
                <a:latin typeface="Georgia" pitchFamily="18" charset="0"/>
              </a:rPr>
              <a:t>3</a:t>
            </a:r>
            <a:r>
              <a:rPr lang="en-US" sz="2400" dirty="0">
                <a:solidFill>
                  <a:srgbClr val="D4FC9E"/>
                </a:solidFill>
                <a:latin typeface="Georgia" pitchFamily="18" charset="0"/>
              </a:rPr>
              <a:t> }, </a:t>
            </a:r>
            <a:r>
              <a:rPr lang="en-US" sz="2400" dirty="0">
                <a:solidFill>
                  <a:srgbClr val="D4FC9E"/>
                </a:solidFill>
                <a:latin typeface="Georgia" pitchFamily="18" charset="0"/>
                <a:sym typeface="Symbol"/>
              </a:rPr>
              <a:t>{0,1}, , </a:t>
            </a:r>
            <a:r>
              <a:rPr lang="en-US" sz="2400" dirty="0">
                <a:solidFill>
                  <a:srgbClr val="D4FC9E"/>
                </a:solidFill>
                <a:latin typeface="Georgia" pitchFamily="18" charset="0"/>
              </a:rPr>
              <a:t>q</a:t>
            </a:r>
            <a:r>
              <a:rPr lang="en-US" sz="2400" baseline="-25000" dirty="0">
                <a:solidFill>
                  <a:srgbClr val="D4FC9E"/>
                </a:solidFill>
                <a:latin typeface="Georgia" pitchFamily="18" charset="0"/>
              </a:rPr>
              <a:t>1 , </a:t>
            </a:r>
            <a:r>
              <a:rPr lang="en-US" sz="2400" dirty="0">
                <a:solidFill>
                  <a:srgbClr val="D4FC9E"/>
                </a:solidFill>
                <a:latin typeface="Georgia" pitchFamily="18" charset="0"/>
              </a:rPr>
              <a:t>q</a:t>
            </a:r>
            <a:r>
              <a:rPr lang="en-US" sz="2400" baseline="-25000" dirty="0">
                <a:solidFill>
                  <a:srgbClr val="D4FC9E"/>
                </a:solidFill>
                <a:latin typeface="Georgia" pitchFamily="18" charset="0"/>
              </a:rPr>
              <a:t>2 </a:t>
            </a:r>
            <a:r>
              <a:rPr lang="en-US" sz="2400" dirty="0">
                <a:solidFill>
                  <a:srgbClr val="D4FC9E"/>
                </a:solidFill>
                <a:latin typeface="Georgia" pitchFamily="18" charset="0"/>
              </a:rPr>
              <a:t>	)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" y="2590800"/>
          <a:ext cx="3200400" cy="2133601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</a:tblGrid>
              <a:tr h="512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FF0000"/>
                          </a:solidFill>
                          <a:latin typeface="Symbol"/>
                        </a:rPr>
                        <a:t>d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FC"/>
                    </a:solidFill>
                  </a:tcPr>
                </a:tc>
              </a:tr>
              <a:tr h="545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66FF"/>
                          </a:solidFill>
                          <a:latin typeface="Calibri"/>
                          <a:sym typeface="Symbol"/>
                        </a:rPr>
                        <a:t></a:t>
                      </a:r>
                      <a:r>
                        <a:rPr lang="en-US" sz="2800" b="0" i="0" u="none" strike="noStrike" dirty="0" smtClean="0">
                          <a:solidFill>
                            <a:srgbClr val="0066FF"/>
                          </a:solidFill>
                          <a:latin typeface="Calibri"/>
                        </a:rPr>
                        <a:t>q</a:t>
                      </a:r>
                      <a:r>
                        <a:rPr lang="en-US" sz="2800" b="0" i="0" u="none" strike="noStrike" baseline="-25000" dirty="0" smtClean="0">
                          <a:solidFill>
                            <a:srgbClr val="0066FF"/>
                          </a:solidFill>
                          <a:latin typeface="Calibri"/>
                        </a:rPr>
                        <a:t>1</a:t>
                      </a:r>
                      <a:endParaRPr lang="en-US" sz="2800" b="0" i="0" u="none" strike="noStrike" dirty="0">
                        <a:solidFill>
                          <a:srgbClr val="00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66FF"/>
                          </a:solidFill>
                          <a:latin typeface="Calibri"/>
                        </a:rPr>
                        <a:t>q</a:t>
                      </a:r>
                      <a:r>
                        <a:rPr lang="en-US" sz="2800" b="0" i="0" u="none" strike="noStrike" baseline="-25000" dirty="0" smtClean="0">
                          <a:solidFill>
                            <a:srgbClr val="0066FF"/>
                          </a:solidFill>
                          <a:latin typeface="Calibri"/>
                        </a:rPr>
                        <a:t>1</a:t>
                      </a:r>
                      <a:endParaRPr lang="en-US" sz="2800" b="0" i="0" u="none" strike="noStrike" dirty="0">
                        <a:solidFill>
                          <a:srgbClr val="00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66FF"/>
                          </a:solidFill>
                          <a:latin typeface="Calibri"/>
                        </a:rPr>
                        <a:t>q</a:t>
                      </a:r>
                      <a:r>
                        <a:rPr lang="en-US" sz="2800" b="0" i="0" u="none" strike="noStrike" baseline="-25000" dirty="0">
                          <a:solidFill>
                            <a:srgbClr val="0066FF"/>
                          </a:solidFill>
                          <a:latin typeface="Calibri"/>
                        </a:rPr>
                        <a:t>2</a:t>
                      </a:r>
                      <a:endParaRPr lang="en-US" sz="2800" b="0" i="0" u="none" strike="noStrike" dirty="0">
                        <a:solidFill>
                          <a:srgbClr val="00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FC"/>
                    </a:solidFill>
                  </a:tcPr>
                </a:tc>
              </a:tr>
              <a:tr h="5292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66FF"/>
                          </a:solidFill>
                          <a:latin typeface="Calibri"/>
                        </a:rPr>
                        <a:t>*q</a:t>
                      </a:r>
                      <a:r>
                        <a:rPr lang="en-US" sz="2800" b="0" i="0" u="none" strike="noStrike" baseline="-25000" dirty="0" smtClean="0">
                          <a:solidFill>
                            <a:srgbClr val="0066FF"/>
                          </a:solidFill>
                          <a:latin typeface="Calibri"/>
                        </a:rPr>
                        <a:t>2</a:t>
                      </a:r>
                      <a:endParaRPr lang="en-US" sz="2800" b="0" i="0" u="none" strike="noStrike" dirty="0">
                        <a:solidFill>
                          <a:srgbClr val="00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66FF"/>
                          </a:solidFill>
                          <a:latin typeface="Calibri"/>
                        </a:rPr>
                        <a:t>q</a:t>
                      </a:r>
                      <a:r>
                        <a:rPr lang="en-US" sz="2800" b="0" i="0" u="none" strike="noStrike" baseline="-25000" dirty="0" smtClean="0">
                          <a:solidFill>
                            <a:srgbClr val="0066FF"/>
                          </a:solidFill>
                          <a:latin typeface="Calibri"/>
                        </a:rPr>
                        <a:t>3</a:t>
                      </a:r>
                      <a:endParaRPr lang="en-US" sz="2800" b="0" i="0" u="none" strike="noStrike" dirty="0">
                        <a:solidFill>
                          <a:srgbClr val="00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66FF"/>
                          </a:solidFill>
                          <a:latin typeface="Calibri"/>
                        </a:rPr>
                        <a:t>q</a:t>
                      </a:r>
                      <a:r>
                        <a:rPr lang="en-US" sz="2800" b="0" i="0" u="none" strike="noStrike" baseline="-25000" dirty="0">
                          <a:solidFill>
                            <a:srgbClr val="0066FF"/>
                          </a:solidFill>
                          <a:latin typeface="Calibri"/>
                        </a:rPr>
                        <a:t>2</a:t>
                      </a:r>
                      <a:endParaRPr lang="en-US" sz="2800" b="0" i="0" u="none" strike="noStrike" dirty="0">
                        <a:solidFill>
                          <a:srgbClr val="00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FC"/>
                    </a:solidFill>
                  </a:tcPr>
                </a:tc>
              </a:tr>
              <a:tr h="545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66FF"/>
                          </a:solidFill>
                          <a:latin typeface="Calibri"/>
                        </a:rPr>
                        <a:t>q</a:t>
                      </a:r>
                      <a:r>
                        <a:rPr lang="en-US" sz="2800" b="0" i="0" u="none" strike="noStrike" baseline="-25000" dirty="0">
                          <a:solidFill>
                            <a:srgbClr val="0066FF"/>
                          </a:solidFill>
                          <a:latin typeface="Calibri"/>
                        </a:rPr>
                        <a:t>3</a:t>
                      </a:r>
                      <a:endParaRPr lang="en-US" sz="2800" b="0" i="0" u="none" strike="noStrike" dirty="0">
                        <a:solidFill>
                          <a:srgbClr val="00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66FF"/>
                          </a:solidFill>
                          <a:latin typeface="Calibri"/>
                        </a:rPr>
                        <a:t>q</a:t>
                      </a:r>
                      <a:r>
                        <a:rPr lang="en-US" sz="2800" b="0" i="0" u="none" strike="noStrike" baseline="-25000" dirty="0" smtClean="0">
                          <a:solidFill>
                            <a:srgbClr val="0066FF"/>
                          </a:solidFill>
                          <a:latin typeface="Calibri"/>
                        </a:rPr>
                        <a:t>2</a:t>
                      </a:r>
                      <a:endParaRPr lang="en-US" sz="2800" b="0" i="0" u="none" strike="noStrike" dirty="0">
                        <a:solidFill>
                          <a:srgbClr val="00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66FF"/>
                          </a:solidFill>
                          <a:latin typeface="Calibri"/>
                        </a:rPr>
                        <a:t>q</a:t>
                      </a:r>
                      <a:r>
                        <a:rPr lang="en-US" sz="2800" b="0" i="0" u="none" strike="noStrike" baseline="-25000" dirty="0">
                          <a:solidFill>
                            <a:srgbClr val="0066FF"/>
                          </a:solidFill>
                          <a:latin typeface="Calibri"/>
                        </a:rPr>
                        <a:t>2</a:t>
                      </a:r>
                      <a:endParaRPr lang="en-US" sz="2800" b="0" i="0" u="none" strike="noStrike" dirty="0">
                        <a:solidFill>
                          <a:srgbClr val="00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FC"/>
                    </a:solidFill>
                  </a:tcPr>
                </a:tc>
              </a:tr>
            </a:tbl>
          </a:graphicData>
        </a:graphic>
      </p:graphicFrame>
      <p:pic>
        <p:nvPicPr>
          <p:cNvPr id="1846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3352800"/>
            <a:ext cx="5715000" cy="13716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</p:pic>
      <p:sp>
        <p:nvSpPr>
          <p:cNvPr id="18462" name="TextBox 11"/>
          <p:cNvSpPr txBox="1">
            <a:spLocks noChangeArrowheads="1"/>
          </p:cNvSpPr>
          <p:nvPr/>
        </p:nvSpPr>
        <p:spPr bwMode="auto">
          <a:xfrm>
            <a:off x="304800" y="914400"/>
            <a:ext cx="1947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</a:rPr>
              <a:t>Example 1</a:t>
            </a:r>
            <a:r>
              <a:rPr lang="en-US"/>
              <a:t>.</a:t>
            </a:r>
          </a:p>
        </p:txBody>
      </p:sp>
      <p:sp>
        <p:nvSpPr>
          <p:cNvPr id="18463" name="TextBox 13"/>
          <p:cNvSpPr txBox="1">
            <a:spLocks noChangeArrowheads="1"/>
          </p:cNvSpPr>
          <p:nvPr/>
        </p:nvSpPr>
        <p:spPr bwMode="auto">
          <a:xfrm>
            <a:off x="1752600" y="5570538"/>
            <a:ext cx="7315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66FFFF"/>
                </a:solidFill>
                <a:latin typeface="Georgia" pitchFamily="18" charset="0"/>
              </a:rPr>
              <a:t>L(A) = {w|w contains at least one 1 and an even number 0f 0,s follow the last 1}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BF74D82-55ED-4E43-B6B0-199A4EE0033D}" type="slidenum">
              <a:rPr lang="en-US" sz="1100" smtClean="0">
                <a:solidFill>
                  <a:srgbClr val="F95439"/>
                </a:solidFill>
              </a:rPr>
              <a:pPr/>
              <a:t>7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0" name="Rectangle 14"/>
          <p:cNvSpPr>
            <a:spLocks noChangeArrowheads="1"/>
          </p:cNvSpPr>
          <p:nvPr/>
        </p:nvSpPr>
        <p:spPr bwMode="auto">
          <a:xfrm>
            <a:off x="6977063" y="304800"/>
            <a:ext cx="220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</a:t>
            </a:r>
          </a:p>
        </p:txBody>
      </p:sp>
      <p:sp>
        <p:nvSpPr>
          <p:cNvPr id="19461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791200" y="3886200"/>
          <a:ext cx="3048000" cy="2438398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</a:tblGrid>
              <a:tr h="4445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FCD5B4"/>
                          </a:solidFill>
                          <a:latin typeface="Calibri"/>
                          <a:sym typeface="Symbol"/>
                        </a:rPr>
                        <a:t></a:t>
                      </a:r>
                      <a:endParaRPr lang="en-US" sz="2400" b="0" i="0" u="none" strike="noStrike" dirty="0">
                        <a:solidFill>
                          <a:srgbClr val="FCD5B4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CD5B4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CD5B4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4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FF4FFF"/>
                          </a:solidFill>
                          <a:latin typeface="Calibri"/>
                        </a:rPr>
                        <a:t>*</a:t>
                      </a:r>
                      <a:r>
                        <a:rPr lang="en-US" sz="2400" b="0" i="0" u="none" strike="noStrike" dirty="0" smtClean="0">
                          <a:solidFill>
                            <a:srgbClr val="FCD5B4"/>
                          </a:solidFill>
                          <a:latin typeface="Calibri"/>
                        </a:rPr>
                        <a:t>q</a:t>
                      </a:r>
                      <a:r>
                        <a:rPr lang="en-US" sz="2400" b="0" i="0" u="none" strike="noStrike" baseline="-25000" dirty="0" smtClean="0">
                          <a:solidFill>
                            <a:srgbClr val="FCD5B4"/>
                          </a:solidFill>
                          <a:latin typeface="Calibri"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FCD5B4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CD5B4"/>
                          </a:solidFill>
                          <a:latin typeface="Calibri"/>
                        </a:rPr>
                        <a:t>q</a:t>
                      </a:r>
                      <a:r>
                        <a:rPr lang="en-US" sz="2400" b="0" i="0" u="none" strike="noStrike" baseline="-25000" dirty="0">
                          <a:solidFill>
                            <a:srgbClr val="FCD5B4"/>
                          </a:solidFill>
                          <a:latin typeface="Calibri"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FCD5B4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CD5B4"/>
                          </a:solidFill>
                          <a:latin typeface="Calibri"/>
                        </a:rPr>
                        <a:t>q</a:t>
                      </a:r>
                      <a:r>
                        <a:rPr lang="en-US" sz="2400" b="0" i="0" u="none" strike="noStrike" baseline="-25000" dirty="0">
                          <a:solidFill>
                            <a:srgbClr val="FCD5B4"/>
                          </a:solidFill>
                          <a:latin typeface="Calibri"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FCD5B4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457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2400" b="0" i="0" u="none" strike="noStrike" kern="1200" dirty="0" smtClean="0">
                          <a:solidFill>
                            <a:srgbClr val="FF4FFF"/>
                          </a:solidFill>
                          <a:latin typeface="Calibri"/>
                          <a:ea typeface="+mn-ea"/>
                          <a:cs typeface="+mn-cs"/>
                        </a:rPr>
                        <a:t>*</a:t>
                      </a:r>
                      <a:r>
                        <a:rPr lang="en-US" sz="2400" b="0" i="0" u="none" strike="noStrike" dirty="0" smtClean="0">
                          <a:solidFill>
                            <a:srgbClr val="FCD5B4"/>
                          </a:solidFill>
                          <a:latin typeface="Calibri"/>
                        </a:rPr>
                        <a:t>q</a:t>
                      </a:r>
                      <a:r>
                        <a:rPr lang="en-US" sz="2400" b="0" i="0" u="none" strike="noStrike" baseline="-25000" dirty="0" smtClean="0">
                          <a:solidFill>
                            <a:srgbClr val="FCD5B4"/>
                          </a:solidFill>
                          <a:latin typeface="Calibri"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FCD5B4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FCD5B4"/>
                          </a:solidFill>
                          <a:latin typeface="Calibri"/>
                        </a:rPr>
                        <a:t>q</a:t>
                      </a:r>
                      <a:r>
                        <a:rPr lang="en-US" sz="2400" b="0" i="0" u="none" strike="noStrike" baseline="-25000">
                          <a:solidFill>
                            <a:srgbClr val="FCD5B4"/>
                          </a:solidFill>
                          <a:latin typeface="Calibri"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FCD5B4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CD5B4"/>
                          </a:solidFill>
                          <a:latin typeface="Calibri"/>
                        </a:rPr>
                        <a:t>q</a:t>
                      </a:r>
                      <a:r>
                        <a:rPr lang="en-US" sz="2400" b="0" i="0" u="none" strike="noStrike" baseline="-25000" dirty="0">
                          <a:solidFill>
                            <a:srgbClr val="FCD5B4"/>
                          </a:solidFill>
                          <a:latin typeface="Calibri"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FCD5B4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457"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2400" b="0" i="0" u="none" strike="noStrike" kern="1200" dirty="0" smtClean="0">
                          <a:solidFill>
                            <a:srgbClr val="FF4FFF"/>
                          </a:solidFill>
                          <a:latin typeface="Calibri"/>
                          <a:ea typeface="+mn-ea"/>
                          <a:cs typeface="+mn-cs"/>
                        </a:rPr>
                        <a:t>*</a:t>
                      </a:r>
                      <a:r>
                        <a:rPr lang="en-US" sz="2400" b="0" i="0" u="none" strike="noStrike" dirty="0" smtClean="0">
                          <a:solidFill>
                            <a:srgbClr val="FCD5B4"/>
                          </a:solidFill>
                          <a:latin typeface="Calibri"/>
                        </a:rPr>
                        <a:t>q</a:t>
                      </a:r>
                      <a:r>
                        <a:rPr lang="en-US" sz="2400" b="0" i="0" u="none" strike="noStrike" baseline="-25000" dirty="0" smtClean="0">
                          <a:solidFill>
                            <a:srgbClr val="FCD5B4"/>
                          </a:solidFill>
                          <a:latin typeface="Calibri"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FCD5B4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FCD5B4"/>
                          </a:solidFill>
                          <a:latin typeface="Calibri"/>
                        </a:rPr>
                        <a:t>q</a:t>
                      </a:r>
                      <a:r>
                        <a:rPr lang="en-US" sz="2400" b="0" i="0" u="none" strike="noStrike" baseline="-25000">
                          <a:solidFill>
                            <a:srgbClr val="FCD5B4"/>
                          </a:solidFill>
                          <a:latin typeface="Calibri"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FCD5B4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CD5B4"/>
                          </a:solidFill>
                          <a:latin typeface="Calibri"/>
                        </a:rPr>
                        <a:t>q</a:t>
                      </a:r>
                      <a:r>
                        <a:rPr lang="en-US" sz="2400" b="0" i="0" u="none" strike="noStrike" baseline="-25000" dirty="0">
                          <a:solidFill>
                            <a:srgbClr val="FCD5B4"/>
                          </a:solidFill>
                          <a:latin typeface="Calibri"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FCD5B4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4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FCD5B4"/>
                          </a:solidFill>
                          <a:latin typeface="Calibri"/>
                        </a:rPr>
                        <a:t>q</a:t>
                      </a:r>
                      <a:r>
                        <a:rPr lang="en-US" sz="2400" b="0" i="0" u="none" strike="noStrike" baseline="-25000">
                          <a:solidFill>
                            <a:srgbClr val="FCD5B4"/>
                          </a:solidFill>
                          <a:latin typeface="Calibri"/>
                        </a:rPr>
                        <a:t>3</a:t>
                      </a:r>
                      <a:endParaRPr lang="en-US" sz="2400" b="0" i="0" u="none" strike="noStrike">
                        <a:solidFill>
                          <a:srgbClr val="FCD5B4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FCD5B4"/>
                          </a:solidFill>
                          <a:latin typeface="Calibri"/>
                        </a:rPr>
                        <a:t>q</a:t>
                      </a:r>
                      <a:r>
                        <a:rPr lang="en-US" sz="2400" b="0" i="0" u="none" strike="noStrike" baseline="-25000">
                          <a:solidFill>
                            <a:srgbClr val="FCD5B4"/>
                          </a:solidFill>
                          <a:latin typeface="Calibri"/>
                        </a:rPr>
                        <a:t>3</a:t>
                      </a:r>
                      <a:endParaRPr lang="en-US" sz="2400" b="0" i="0" u="none" strike="noStrike">
                        <a:solidFill>
                          <a:srgbClr val="FCD5B4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CD5B4"/>
                          </a:solidFill>
                          <a:latin typeface="Calibri"/>
                        </a:rPr>
                        <a:t>q</a:t>
                      </a:r>
                      <a:r>
                        <a:rPr lang="en-US" sz="2400" b="0" i="0" u="none" strike="noStrike" baseline="-25000" dirty="0">
                          <a:solidFill>
                            <a:srgbClr val="FCD5B4"/>
                          </a:solidFill>
                          <a:latin typeface="Calibri"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FCD5B4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88" name="TextBox 13"/>
          <p:cNvSpPr txBox="1">
            <a:spLocks noChangeArrowheads="1"/>
          </p:cNvSpPr>
          <p:nvPr/>
        </p:nvSpPr>
        <p:spPr bwMode="auto">
          <a:xfrm>
            <a:off x="207963" y="3667125"/>
            <a:ext cx="2992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Transition Diagram</a:t>
            </a:r>
          </a:p>
        </p:txBody>
      </p:sp>
      <p:sp>
        <p:nvSpPr>
          <p:cNvPr id="19489" name="TextBox 14"/>
          <p:cNvSpPr txBox="1">
            <a:spLocks noChangeArrowheads="1"/>
          </p:cNvSpPr>
          <p:nvPr/>
        </p:nvSpPr>
        <p:spPr bwMode="auto">
          <a:xfrm>
            <a:off x="5486400" y="3276600"/>
            <a:ext cx="2611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Transition  Table</a:t>
            </a:r>
          </a:p>
        </p:txBody>
      </p:sp>
      <p:sp>
        <p:nvSpPr>
          <p:cNvPr id="19490" name="TextBox 16"/>
          <p:cNvSpPr txBox="1">
            <a:spLocks noChangeArrowheads="1"/>
          </p:cNvSpPr>
          <p:nvPr/>
        </p:nvSpPr>
        <p:spPr bwMode="auto">
          <a:xfrm>
            <a:off x="76200" y="762000"/>
            <a:ext cx="19827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</a:rPr>
              <a:t>Example 2:</a:t>
            </a:r>
          </a:p>
        </p:txBody>
      </p:sp>
      <p:sp>
        <p:nvSpPr>
          <p:cNvPr id="19491" name="TextBox 17"/>
          <p:cNvSpPr txBox="1">
            <a:spLocks noChangeArrowheads="1"/>
          </p:cNvSpPr>
          <p:nvPr/>
        </p:nvSpPr>
        <p:spPr bwMode="auto">
          <a:xfrm>
            <a:off x="609600" y="1295400"/>
            <a:ext cx="8077200" cy="120015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D4FC9E"/>
                </a:solidFill>
                <a:latin typeface="Georgia" pitchFamily="18" charset="0"/>
              </a:rPr>
              <a:t>Design a DFA , A, which accepts the language </a:t>
            </a:r>
          </a:p>
          <a:p>
            <a:r>
              <a:rPr lang="en-US" sz="2400">
                <a:solidFill>
                  <a:srgbClr val="D4FC9E"/>
                </a:solidFill>
                <a:latin typeface="Georgia" pitchFamily="18" charset="0"/>
              </a:rPr>
              <a:t>L(A) = { w 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 (a,b)*  : w does not contain three consecutive b’s}. Draw a Transition Table  and Transition Diagram</a:t>
            </a:r>
            <a:endParaRPr lang="en-US" sz="2400">
              <a:solidFill>
                <a:srgbClr val="D4FC9E"/>
              </a:solidFill>
              <a:latin typeface="Georgia" pitchFamily="18" charset="0"/>
            </a:endParaRPr>
          </a:p>
        </p:txBody>
      </p:sp>
      <p:pic>
        <p:nvPicPr>
          <p:cNvPr id="19492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267200"/>
            <a:ext cx="533400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Arrow Connector 14"/>
          <p:cNvCxnSpPr/>
          <p:nvPr/>
        </p:nvCxnSpPr>
        <p:spPr>
          <a:xfrm>
            <a:off x="5867400" y="4646613"/>
            <a:ext cx="304800" cy="1587"/>
          </a:xfrm>
          <a:prstGeom prst="straightConnector1">
            <a:avLst/>
          </a:prstGeom>
          <a:ln>
            <a:solidFill>
              <a:srgbClr val="FF4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8" grpId="0"/>
      <p:bldP spid="194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F7C2CF3-9B7A-4438-BC27-60DEFDD1CE7C}" type="slidenum">
              <a:rPr lang="en-US" sz="1100" smtClean="0">
                <a:solidFill>
                  <a:srgbClr val="F95439"/>
                </a:solidFill>
              </a:rPr>
              <a:pPr/>
              <a:t>8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4" name="Rectangle 9"/>
          <p:cNvSpPr>
            <a:spLocks noChangeArrowheads="1"/>
          </p:cNvSpPr>
          <p:nvPr/>
        </p:nvSpPr>
        <p:spPr bwMode="auto">
          <a:xfrm>
            <a:off x="6977063" y="304800"/>
            <a:ext cx="20145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</a:t>
            </a:r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886200"/>
            <a:ext cx="39433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TextBox 16"/>
          <p:cNvSpPr txBox="1">
            <a:spLocks noChangeArrowheads="1"/>
          </p:cNvSpPr>
          <p:nvPr/>
        </p:nvSpPr>
        <p:spPr bwMode="auto">
          <a:xfrm>
            <a:off x="76200" y="762000"/>
            <a:ext cx="19827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</a:rPr>
              <a:t>Example 3:</a:t>
            </a:r>
          </a:p>
        </p:txBody>
      </p:sp>
      <p:sp>
        <p:nvSpPr>
          <p:cNvPr id="20488" name="TextBox 9"/>
          <p:cNvSpPr txBox="1">
            <a:spLocks noChangeArrowheads="1"/>
          </p:cNvSpPr>
          <p:nvPr/>
        </p:nvSpPr>
        <p:spPr bwMode="auto">
          <a:xfrm>
            <a:off x="228600" y="1752600"/>
            <a:ext cx="8915400" cy="1938338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D4FC9E"/>
                </a:solidFill>
                <a:latin typeface="Georgia" pitchFamily="18" charset="0"/>
              </a:rPr>
              <a:t>Data for a DFA (A) :</a:t>
            </a:r>
          </a:p>
          <a:p>
            <a:r>
              <a:rPr lang="en-US" sz="2400">
                <a:solidFill>
                  <a:srgbClr val="D4FC9E"/>
                </a:solidFill>
                <a:latin typeface="Georgia" pitchFamily="18" charset="0"/>
              </a:rPr>
              <a:t>	Q={q1, q2}, 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={0,1}, Initial state =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</a:rPr>
              <a:t> q1, Final state = q2  and 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 is given as under:</a:t>
            </a:r>
            <a:endParaRPr lang="en-US" sz="2400">
              <a:solidFill>
                <a:srgbClr val="D4FC9E"/>
              </a:solidFill>
              <a:latin typeface="Georgia" pitchFamily="18" charset="0"/>
            </a:endParaRPr>
          </a:p>
          <a:p>
            <a:r>
              <a:rPr lang="en-US" sz="2400">
                <a:solidFill>
                  <a:srgbClr val="D4FC9E"/>
                </a:solidFill>
                <a:latin typeface="Georgia" pitchFamily="18" charset="0"/>
              </a:rPr>
              <a:t>	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 (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</a:rPr>
              <a:t>q1,0) = q1, 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(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</a:rPr>
              <a:t>q1,1) = q2, 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(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</a:rPr>
              <a:t>q2,0) = q1, 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(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</a:rPr>
              <a:t>q2,1) = q2 </a:t>
            </a:r>
          </a:p>
          <a:p>
            <a:r>
              <a:rPr lang="en-US" sz="2400">
                <a:solidFill>
                  <a:srgbClr val="D4FC9E"/>
                </a:solidFill>
                <a:latin typeface="Georgia" pitchFamily="18" charset="0"/>
              </a:rPr>
              <a:t>	Determine a Language L(A) that the DFA recognizes</a:t>
            </a:r>
          </a:p>
        </p:txBody>
      </p:sp>
      <p:sp>
        <p:nvSpPr>
          <p:cNvPr id="20489" name="TextBox 10"/>
          <p:cNvSpPr txBox="1">
            <a:spLocks noChangeArrowheads="1"/>
          </p:cNvSpPr>
          <p:nvPr/>
        </p:nvSpPr>
        <p:spPr bwMode="auto">
          <a:xfrm>
            <a:off x="5205413" y="5786438"/>
            <a:ext cx="35575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66FFFF"/>
                </a:solidFill>
                <a:latin typeface="Georgia" pitchFamily="18" charset="0"/>
              </a:rPr>
              <a:t>L(A) = {w| w ends in a 1}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75B6EA8-2CD9-44B9-BAE0-D4B6C23DD61E}" type="slidenum">
              <a:rPr lang="en-US" sz="1100" smtClean="0">
                <a:solidFill>
                  <a:srgbClr val="F95439"/>
                </a:solidFill>
              </a:rPr>
              <a:pPr/>
              <a:t>9</a:t>
            </a:fld>
            <a:endParaRPr lang="en-US" sz="1100" smtClean="0">
              <a:solidFill>
                <a:srgbClr val="F95439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6977063" y="304800"/>
            <a:ext cx="220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92D050"/>
                </a:solidFill>
              </a:rPr>
              <a:t>Automata Theory  II</a:t>
            </a:r>
          </a:p>
        </p:txBody>
      </p:sp>
      <p:sp>
        <p:nvSpPr>
          <p:cNvPr id="21509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76200" y="6400800"/>
            <a:ext cx="5486400" cy="3825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1100" smtClean="0">
                <a:solidFill>
                  <a:srgbClr val="F95439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21510" name="TextBox 6"/>
          <p:cNvSpPr txBox="1">
            <a:spLocks noChangeArrowheads="1"/>
          </p:cNvSpPr>
          <p:nvPr/>
        </p:nvSpPr>
        <p:spPr bwMode="auto">
          <a:xfrm>
            <a:off x="762000" y="1314450"/>
            <a:ext cx="6934200" cy="120015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D4FC9E"/>
                </a:solidFill>
                <a:latin typeface="Georgia" pitchFamily="18" charset="0"/>
              </a:rPr>
              <a:t>Design a DFA , the language recognized by the Automaton being:</a:t>
            </a:r>
          </a:p>
          <a:p>
            <a:r>
              <a:rPr lang="en-US" sz="2400">
                <a:solidFill>
                  <a:srgbClr val="D4FC9E"/>
                </a:solidFill>
                <a:latin typeface="Georgia" pitchFamily="18" charset="0"/>
              </a:rPr>
              <a:t>L = { a</a:t>
            </a:r>
            <a:r>
              <a:rPr lang="en-US" sz="2400" baseline="30000">
                <a:solidFill>
                  <a:srgbClr val="D4FC9E"/>
                </a:solidFill>
                <a:latin typeface="Georgia" pitchFamily="18" charset="0"/>
              </a:rPr>
              <a:t>n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</a:rPr>
              <a:t> b:  n</a:t>
            </a:r>
            <a:r>
              <a:rPr lang="en-US" sz="2400">
                <a:solidFill>
                  <a:srgbClr val="D4FC9E"/>
                </a:solidFill>
                <a:latin typeface="Georgia" pitchFamily="18" charset="0"/>
                <a:sym typeface="Symbol" pitchFamily="18" charset="2"/>
              </a:rPr>
              <a:t>0 } </a:t>
            </a:r>
            <a:endParaRPr lang="en-US" sz="2400">
              <a:solidFill>
                <a:srgbClr val="D4FC9E"/>
              </a:solidFill>
              <a:latin typeface="Georgia" pitchFamily="18" charset="0"/>
            </a:endParaRPr>
          </a:p>
        </p:txBody>
      </p:sp>
      <p:sp>
        <p:nvSpPr>
          <p:cNvPr id="21511" name="TextBox 7"/>
          <p:cNvSpPr txBox="1">
            <a:spLocks noChangeArrowheads="1"/>
          </p:cNvSpPr>
          <p:nvPr/>
        </p:nvSpPr>
        <p:spPr bwMode="auto">
          <a:xfrm>
            <a:off x="304800" y="838200"/>
            <a:ext cx="19827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00"/>
                </a:solidFill>
              </a:rPr>
              <a:t>Example 4:</a:t>
            </a:r>
          </a:p>
        </p:txBody>
      </p:sp>
      <p:pic>
        <p:nvPicPr>
          <p:cNvPr id="2151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3925" y="3943350"/>
            <a:ext cx="715327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2036</TotalTime>
  <Words>1413</Words>
  <Application>Microsoft Office PowerPoint</Application>
  <PresentationFormat>On-screen Show (4:3)</PresentationFormat>
  <Paragraphs>292</Paragraphs>
  <Slides>36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Verve</vt:lpstr>
      <vt:lpstr>AUTOMATA THEORY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AUTOMATA THEORY</dc:title>
  <dc:creator>ASH</dc:creator>
  <cp:lastModifiedBy>ASH</cp:lastModifiedBy>
  <cp:revision>257</cp:revision>
  <dcterms:created xsi:type="dcterms:W3CDTF">2008-02-24T08:21:06Z</dcterms:created>
  <dcterms:modified xsi:type="dcterms:W3CDTF">2008-06-01T20:06:41Z</dcterms:modified>
</cp:coreProperties>
</file>