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0" r:id="rId5"/>
    <p:sldId id="265" r:id="rId6"/>
    <p:sldId id="264" r:id="rId7"/>
    <p:sldId id="267" r:id="rId8"/>
    <p:sldId id="261" r:id="rId9"/>
    <p:sldId id="266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4122"/>
    <a:srgbClr val="196D39"/>
    <a:srgbClr val="0000CC"/>
    <a:srgbClr val="000066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DFB3-2C81-448F-83E1-4AA095ADAA15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98E9-DC2F-4537-9329-9AD4D3FC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8E9-DC2F-4537-9329-9AD4D3FC1A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544D-36D5-4A3D-970D-7F250D6D377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1013-F626-45DC-BA2A-EF5265B951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und_recording_and_reproduction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hyperlink" Target="http://en.wikipedia.org/wiki/Footage" TargetMode="External"/><Relationship Id="rId17" Type="http://schemas.openxmlformats.org/officeDocument/2006/relationships/image" Target="../media/image11.jpe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1" Type="http://schemas.microsoft.com/office/2007/relationships/media" Target="../media/media1.mp4"/><Relationship Id="rId6" Type="http://schemas.openxmlformats.org/officeDocument/2006/relationships/hyperlink" Target="http://en.wikipedia.org/wiki/Image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hyperlink" Target="http://en.wikipedia.org/wiki/Animation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869" y="1295400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62069" y="2000071"/>
            <a:ext cx="48483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</a:t>
            </a:r>
            <a:r>
              <a:rPr lang="en-US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</a:t>
            </a:r>
            <a:r>
              <a:rPr lang="en-US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</a:t>
            </a:r>
            <a:r>
              <a:rPr lang="en-US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</a:t>
            </a:r>
            <a:endParaRPr lang="en-US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5943600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Prof. Muhammad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Saeed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2.gstatic.com/images?q=tbn:ANd9GcQj6bI44Ohy-OLzDLZFK7oQxRDoF2B7J2XdC2VwANGQP5w9xvf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31478"/>
            <a:ext cx="2209800" cy="7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8800" y="4580199"/>
            <a:ext cx="21336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800" kern="12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011101110010000100101101000110111111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800" kern="12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111000011101010100110001110101010101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800" kern="12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100001110111111100001010101011110000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800" kern="12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000001110101010101011111100000000111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800" kern="12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001111101100110001100010111101010010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2286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Multimedia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895600"/>
            <a:ext cx="3231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The End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2286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Multimedia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:AC89-0437-20 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31" y="4817261"/>
            <a:ext cx="1521569" cy="15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aktica.jpg">
            <a:hlinkClick r:id="rId6" tooltip="&quot;Image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205">
            <a:off x="2191889" y="2458039"/>
            <a:ext cx="762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örlurar.jpg">
            <a:hlinkClick r:id="rId8" tooltip="&quot;Sound recording and reproduction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8" y="2609850"/>
            <a:ext cx="4762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nimhorse.gif">
            <a:hlinkClick r:id="rId10" tooltip="&quot;Animation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91840"/>
            <a:ext cx="1219200" cy="71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uybridge horse gallop animated 2.gif">
            <a:hlinkClick r:id="rId12" tooltip="&quot;Footage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65" y="5501078"/>
            <a:ext cx="939130" cy="802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0179" y="16764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679618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Images</a:t>
            </a:r>
            <a:endParaRPr lang="en-US" dirty="0"/>
          </a:p>
        </p:txBody>
      </p:sp>
      <p:pic>
        <p:nvPicPr>
          <p:cNvPr id="1028" name="Picture 4" descr="http://media.soundonsound.com/sos/may10/images/VM_BeginnerVideo_05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65" y="1996197"/>
            <a:ext cx="1211582" cy="106618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36256" y="172309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2140803"/>
            <a:ext cx="1219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“There are no tales finer than those created by life itself.”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16822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495800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52461" y="452467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1066800"/>
            <a:ext cx="375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multimedia ?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4631" y="4524676"/>
            <a:ext cx="14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Reality</a:t>
            </a:r>
            <a:endParaRPr lang="en-US" dirty="0"/>
          </a:p>
        </p:txBody>
      </p:sp>
      <p:pic>
        <p:nvPicPr>
          <p:cNvPr id="28" name="Picture 6" descr="https://encrypted-tbn3.gstatic.com/images?q=tbn:ANd9GcQbnpTy_8bjJ7tcBQXkFzs1VxjZNFyb4Md8B2EMSy92MboORJJePA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01" y="3229989"/>
            <a:ext cx="1812884" cy="120456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656805" y="1691319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2" name="Picture 4" descr="http://profmsaeed.org/wp-content/uploads/2009/03/sinemesh0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7" y="2209549"/>
            <a:ext cx="1516743" cy="7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leopatra Stratan - Ghita (English Version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43240" y="4894008"/>
            <a:ext cx="1931660" cy="1448745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2286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Multimedia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981200"/>
            <a:ext cx="6019800" cy="382745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Multimedia </a:t>
            </a:r>
            <a:r>
              <a:rPr lang="en-US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 concerned with the computer-controlled integration of text, graphics, drawings, still and moving images (Video), animation, audio, and any other media where every type of information can be represented, stored, transmitted and processed digitally</a:t>
            </a:r>
            <a:r>
              <a:rPr lang="en-US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1600" y="261736"/>
            <a:ext cx="342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Applications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762000" y="1524000"/>
            <a:ext cx="6352674" cy="412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World Wide Web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Hypermedia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Video conferencing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Video-on-demand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Interactive TV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Groupware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Home shopping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Games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Virtual reality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Digital video editing and production systems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</a:rPr>
              <a:t>Multimedia Database systems 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97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7000" y="320100"/>
            <a:ext cx="175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History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1524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First printing press was invented by Johannes Gutenberg around 1440.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First newspaper was introduced in Venice, Italy in 1566.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First primitive radio transmitter was built by H. Hertz in 1887.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1895 </a:t>
            </a:r>
            <a:r>
              <a:rPr lang="en-US" dirty="0" err="1" smtClean="0"/>
              <a:t>Guglielmo</a:t>
            </a:r>
            <a:r>
              <a:rPr lang="en-US" dirty="0" smtClean="0"/>
              <a:t> Marconi  sent his first wireless radio transmission at </a:t>
            </a:r>
            <a:r>
              <a:rPr lang="en-US" dirty="0" err="1" smtClean="0"/>
              <a:t>Pontecchio</a:t>
            </a:r>
            <a:r>
              <a:rPr lang="en-US" dirty="0" smtClean="0"/>
              <a:t> Italy. 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Silent feature films started appearing from 1910.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1927 was the year talking movies appeared on the stage.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Animated short film directed by Walt Disney was screened in 1928.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First electronic computer appeared in April 1952.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1972 first commercial video game was released.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1980 IBM introduced desktop personal computer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CD’s appeared in the market in Oct. 1982. 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Tim </a:t>
            </a:r>
            <a:r>
              <a:rPr lang="en-US" dirty="0"/>
              <a:t>Berners-Lee invented the World Wide Web in 1989.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 In 1991 PDA was introduced.</a:t>
            </a:r>
          </a:p>
        </p:txBody>
      </p:sp>
    </p:spTree>
    <p:extLst>
      <p:ext uri="{BB962C8B-B14F-4D97-AF65-F5344CB8AC3E}">
        <p14:creationId xmlns:p14="http://schemas.microsoft.com/office/powerpoint/2010/main" val="7335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543883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/>
              <a:t>MPEG-1 was approved as an international standard for video.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/>
              <a:t>JPEG was accepted as the international standard for digital image compression</a:t>
            </a:r>
            <a:r>
              <a:rPr lang="en-US" dirty="0" smtClean="0"/>
              <a:t>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</a:t>
            </a:r>
            <a:r>
              <a:rPr lang="en-US" dirty="0"/>
              <a:t>1992 first audio multicast on the net was made</a:t>
            </a:r>
            <a:r>
              <a:rPr lang="en-US" dirty="0" smtClean="0"/>
              <a:t>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</a:t>
            </a:r>
            <a:r>
              <a:rPr lang="en-US" dirty="0"/>
              <a:t>1993 full-fledged browser was launched.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/>
              <a:t>In 1995 JAVA language was created.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/>
              <a:t>In 1996 DVD video was introduced.                            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In </a:t>
            </a:r>
            <a:r>
              <a:rPr lang="en-US" dirty="0"/>
              <a:t>1998 XML 1.0 was announced.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/>
              <a:t>In 1998 handheld MP3 devices holding 32 MB </a:t>
            </a:r>
            <a:r>
              <a:rPr lang="en-US" dirty="0" smtClean="0"/>
              <a:t>memory appeared </a:t>
            </a:r>
            <a:r>
              <a:rPr lang="en-US" dirty="0"/>
              <a:t>in the market</a:t>
            </a:r>
            <a:r>
              <a:rPr lang="en-US" dirty="0" smtClean="0"/>
              <a:t>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Flash drives commercially were available from 2000.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Facebook was launched in Feb. 2004.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YouTube was  launched in Feb. 2005.</a:t>
            </a:r>
          </a:p>
          <a:p>
            <a:pPr marL="285750" indent="-285750">
              <a:buClr>
                <a:srgbClr val="0000CC"/>
              </a:buClr>
              <a:buFont typeface="Wingdings 2" panose="05020102010507070707" pitchFamily="18" charset="2"/>
              <a:buChar char="³"/>
            </a:pPr>
            <a:r>
              <a:rPr lang="en-US" dirty="0" smtClean="0"/>
              <a:t>Twitter launched in March 2006.</a:t>
            </a:r>
          </a:p>
          <a:p>
            <a:pPr>
              <a:buClr>
                <a:srgbClr val="0000CC"/>
              </a:buClr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320100"/>
            <a:ext cx="175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History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32010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Application Fields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61722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F4122"/>
                </a:solidFill>
              </a:rPr>
              <a:t>There are a number of fields where multimedia </a:t>
            </a:r>
            <a:r>
              <a:rPr lang="en-US" sz="2400" dirty="0" smtClean="0">
                <a:solidFill>
                  <a:srgbClr val="0F4122"/>
                </a:solidFill>
              </a:rPr>
              <a:t>is used.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F412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Education &amp; Training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Business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Entertainment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Visual Information Systems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Home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Public Places</a:t>
            </a:r>
          </a:p>
        </p:txBody>
      </p:sp>
    </p:spTree>
    <p:extLst>
      <p:ext uri="{BB962C8B-B14F-4D97-AF65-F5344CB8AC3E}">
        <p14:creationId xmlns:p14="http://schemas.microsoft.com/office/powerpoint/2010/main" val="1972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1800" y="329625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Linear and Non-Linear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90600" y="229549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7030A0"/>
                </a:solidFill>
              </a:rPr>
              <a:t>Multimedia Project </a:t>
            </a:r>
            <a:r>
              <a:rPr lang="en-US" sz="2400" dirty="0"/>
              <a:t>is identified as Linear when: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It is </a:t>
            </a:r>
            <a:r>
              <a:rPr lang="en-US" sz="2400" dirty="0">
                <a:cs typeface="Times New Roman" panose="02020603050405020304" pitchFamily="18" charset="0"/>
              </a:rPr>
              <a:t>not interactive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cs typeface="Times New Roman" panose="02020603050405020304" pitchFamily="18" charset="0"/>
              </a:rPr>
              <a:t>User have no control over the content that is being </a:t>
            </a:r>
            <a:r>
              <a:rPr lang="en-US" sz="2400" dirty="0" smtClean="0">
                <a:cs typeface="Times New Roman" panose="02020603050405020304" pitchFamily="18" charset="0"/>
              </a:rPr>
              <a:t>shown.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25025"/>
            <a:ext cx="1581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Linear: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133671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Example:</a:t>
            </a:r>
          </a:p>
          <a:p>
            <a:pPr lvl="1"/>
            <a:r>
              <a:rPr lang="en-US" sz="2400" dirty="0"/>
              <a:t>A movie</a:t>
            </a:r>
          </a:p>
          <a:p>
            <a:pPr lvl="1"/>
            <a:r>
              <a:rPr lang="en-US" sz="2400" dirty="0"/>
              <a:t>A non-interactive lecture / demo show</a:t>
            </a:r>
          </a:p>
        </p:txBody>
      </p:sp>
    </p:spTree>
    <p:extLst>
      <p:ext uri="{BB962C8B-B14F-4D97-AF65-F5344CB8AC3E}">
        <p14:creationId xmlns:p14="http://schemas.microsoft.com/office/powerpoint/2010/main" val="24286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939800"/>
            <a:ext cx="7239000" cy="50800"/>
          </a:xfrm>
          <a:prstGeom prst="line">
            <a:avLst/>
          </a:prstGeom>
          <a:ln w="82550" cap="rnd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"/>
            </a:lightRig>
          </a:scene3d>
          <a:sp3d extrusionH="76200" contourW="12700">
            <a:extrusionClr>
              <a:srgbClr val="FF0000"/>
            </a:extrusionClr>
            <a:contourClr>
              <a:schemeClr val="bg1"/>
            </a:contourClr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1800" y="329625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Linear and Non-Linear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208177"/>
            <a:ext cx="2527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Non-Linear: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905000"/>
            <a:ext cx="7924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</a:rPr>
              <a:t>Multimedia Project </a:t>
            </a:r>
            <a:r>
              <a:rPr lang="en-US" sz="2400" dirty="0">
                <a:solidFill>
                  <a:schemeClr val="tx1"/>
                </a:solidFill>
              </a:rPr>
              <a:t>is identified as Non-Linear when: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It is interactive 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Users have control over the content that is being showed to them.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Users are given navigational control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7030A0"/>
                </a:solidFill>
              </a:rPr>
              <a:t>Example: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Games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Courseware</a:t>
            </a: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Interactive CD</a:t>
            </a:r>
          </a:p>
          <a:p>
            <a:pPr lvl="1" algn="l">
              <a:lnSpc>
                <a:spcPct val="90000"/>
              </a:lnSpc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lvl="1" algn="l">
              <a:lnSpc>
                <a:spcPct val="90000"/>
              </a:lnSpc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459</Words>
  <Application>Microsoft Office PowerPoint</Application>
  <PresentationFormat>On-screen Show (4:3)</PresentationFormat>
  <Paragraphs>93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Forte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Haris Saeed Tanauli</dc:creator>
  <cp:lastModifiedBy>Haris Saeed Tanauli</cp:lastModifiedBy>
  <cp:revision>89</cp:revision>
  <dcterms:created xsi:type="dcterms:W3CDTF">2014-01-09T15:21:29Z</dcterms:created>
  <dcterms:modified xsi:type="dcterms:W3CDTF">2014-01-14T09:20:26Z</dcterms:modified>
</cp:coreProperties>
</file>