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0" r:id="rId2"/>
    <p:sldId id="260" r:id="rId3"/>
    <p:sldId id="281" r:id="rId4"/>
    <p:sldId id="285" r:id="rId5"/>
    <p:sldId id="284" r:id="rId6"/>
    <p:sldId id="283" r:id="rId7"/>
    <p:sldId id="289" r:id="rId8"/>
    <p:sldId id="286" r:id="rId9"/>
    <p:sldId id="282" r:id="rId10"/>
    <p:sldId id="287" r:id="rId11"/>
    <p:sldId id="271" r:id="rId12"/>
    <p:sldId id="259" r:id="rId13"/>
    <p:sldId id="258" r:id="rId14"/>
    <p:sldId id="280" r:id="rId15"/>
    <p:sldId id="257" r:id="rId16"/>
    <p:sldId id="261" r:id="rId17"/>
    <p:sldId id="290" r:id="rId18"/>
    <p:sldId id="291" r:id="rId19"/>
    <p:sldId id="27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9900CC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94660"/>
  </p:normalViewPr>
  <p:slideViewPr>
    <p:cSldViewPr>
      <p:cViewPr varScale="1">
        <p:scale>
          <a:sx n="85" d="100"/>
          <a:sy n="85" d="100"/>
        </p:scale>
        <p:origin x="1195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2E26F6-2A4C-4204-AAF0-104B9D2D280B}" type="datetimeFigureOut">
              <a:rPr lang="en-US" smtClean="0"/>
              <a:t>12/27/2018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BC83CC-55D3-4437-8D3C-29DB2F877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563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C83CC-55D3-4437-8D3C-29DB2F8776C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874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C9C2-B50D-4B4E-9735-61419CE847EA}" type="datetimeFigureOut">
              <a:rPr lang="en-US" smtClean="0"/>
              <a:t>12/27/2018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8AFEE-FE70-40C3-B937-9A681BFD6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263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C9C2-B50D-4B4E-9735-61419CE847EA}" type="datetimeFigureOut">
              <a:rPr lang="en-US" smtClean="0"/>
              <a:t>12/27/2018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8AFEE-FE70-40C3-B937-9A681BFD6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061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C9C2-B50D-4B4E-9735-61419CE847EA}" type="datetimeFigureOut">
              <a:rPr lang="en-US" smtClean="0"/>
              <a:t>12/27/2018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8AFEE-FE70-40C3-B937-9A681BFD6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294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C9C2-B50D-4B4E-9735-61419CE847EA}" type="datetimeFigureOut">
              <a:rPr lang="en-US" smtClean="0"/>
              <a:t>12/27/2018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8AFEE-FE70-40C3-B937-9A681BFD6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95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C9C2-B50D-4B4E-9735-61419CE847EA}" type="datetimeFigureOut">
              <a:rPr lang="en-US" smtClean="0"/>
              <a:t>12/27/2018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8AFEE-FE70-40C3-B937-9A681BFD6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775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C9C2-B50D-4B4E-9735-61419CE847EA}" type="datetimeFigureOut">
              <a:rPr lang="en-US" smtClean="0"/>
              <a:t>12/27/2018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8AFEE-FE70-40C3-B937-9A681BFD6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365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C9C2-B50D-4B4E-9735-61419CE847EA}" type="datetimeFigureOut">
              <a:rPr lang="en-US" smtClean="0"/>
              <a:t>12/27/2018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8AFEE-FE70-40C3-B937-9A681BFD6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977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C9C2-B50D-4B4E-9735-61419CE847EA}" type="datetimeFigureOut">
              <a:rPr lang="en-US" smtClean="0"/>
              <a:t>12/27/2018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8AFEE-FE70-40C3-B937-9A681BFD6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473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C9C2-B50D-4B4E-9735-61419CE847EA}" type="datetimeFigureOut">
              <a:rPr lang="en-US" smtClean="0"/>
              <a:t>12/27/2018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8AFEE-FE70-40C3-B937-9A681BFD6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184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C9C2-B50D-4B4E-9735-61419CE847EA}" type="datetimeFigureOut">
              <a:rPr lang="en-US" smtClean="0"/>
              <a:t>12/27/2018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8AFEE-FE70-40C3-B937-9A681BFD6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012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C9C2-B50D-4B4E-9735-61419CE847EA}" type="datetimeFigureOut">
              <a:rPr lang="en-US" smtClean="0"/>
              <a:t>12/27/2018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8AFEE-FE70-40C3-B937-9A681BFD6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568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1C9C2-B50D-4B4E-9735-61419CE847EA}" type="datetimeFigureOut">
              <a:rPr lang="en-US" smtClean="0"/>
              <a:t>12/27/2018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8AFEE-FE70-40C3-B937-9A681BFD6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939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7" Type="http://schemas.openxmlformats.org/officeDocument/2006/relationships/image" Target="../media/image9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louds Wallpaper Free Download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080"/>
            <a:ext cx="9144000" cy="3869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33600"/>
            <a:ext cx="9144000" cy="3505200"/>
          </a:xfrm>
          <a:prstGeom prst="rect">
            <a:avLst/>
          </a:prstGeom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2590800" y="533403"/>
            <a:ext cx="4495800" cy="1323439"/>
          </a:xfrm>
          <a:prstGeom prst="rect">
            <a:avLst/>
          </a:prstGeom>
          <a:noFill/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PYTHON</a:t>
            </a:r>
            <a:endParaRPr lang="en-US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1676402"/>
            <a:ext cx="1371600" cy="136239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348548" y="5757445"/>
            <a:ext cx="218585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/>
              <a:t>Prof. Muhammad Saeed</a:t>
            </a:r>
          </a:p>
        </p:txBody>
      </p:sp>
    </p:spTree>
    <p:extLst>
      <p:ext uri="{BB962C8B-B14F-4D97-AF65-F5344CB8AC3E}">
        <p14:creationId xmlns:p14="http://schemas.microsoft.com/office/powerpoint/2010/main" val="419059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1"/>
          <p:cNvSpPr txBox="1">
            <a:spLocks/>
          </p:cNvSpPr>
          <p:nvPr/>
        </p:nvSpPr>
        <p:spPr>
          <a:xfrm>
            <a:off x="838200" y="6356352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Python                                                                  Dept. Of Comp. Sc. &amp; IT, FUUAST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090128" y="2962870"/>
            <a:ext cx="72633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CC"/>
                </a:solidFill>
              </a:rPr>
              <a:t>x1 = [0.0,0.2,0.4,0.6,0.8,1.0,1.2,1.4,1.6,1.8,2.0,2.2,2.4,2.6,2.8]</a:t>
            </a:r>
          </a:p>
          <a:p>
            <a:r>
              <a:rPr lang="en-US" dirty="0">
                <a:solidFill>
                  <a:srgbClr val="0000CC"/>
                </a:solidFill>
              </a:rPr>
              <a:t>y1 =[25.0000,22.0420,18.4478,14.7561,11.4302,8.6954,6.5733,4.9793</a:t>
            </a:r>
            <a:r>
              <a:rPr lang="en-US" dirty="0" smtClean="0">
                <a:solidFill>
                  <a:srgbClr val="0000CC"/>
                </a:solidFill>
              </a:rPr>
              <a:t>,</a:t>
            </a:r>
            <a:endParaRPr lang="en-US" dirty="0">
              <a:solidFill>
                <a:srgbClr val="0000CC"/>
              </a:solidFill>
            </a:endParaRPr>
          </a:p>
          <a:p>
            <a:r>
              <a:rPr lang="en-US" dirty="0">
                <a:solidFill>
                  <a:srgbClr val="0000CC"/>
                </a:solidFill>
              </a:rPr>
              <a:t>	3.7960,2.9220,2.2737,1.7886,1.4226,1.1435, 0.9283]</a:t>
            </a:r>
          </a:p>
        </p:txBody>
      </p:sp>
      <p:sp>
        <p:nvSpPr>
          <p:cNvPr id="4" name="Rectangle 3"/>
          <p:cNvSpPr/>
          <p:nvPr/>
        </p:nvSpPr>
        <p:spPr>
          <a:xfrm>
            <a:off x="1295400" y="4535269"/>
            <a:ext cx="61203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CC"/>
                </a:solidFill>
              </a:rPr>
              <a:t>d = [ 0.005, 0.009, 0.016, 0.025, 0.040, 0.062, 0.085, 0.110]</a:t>
            </a:r>
          </a:p>
          <a:p>
            <a:r>
              <a:rPr lang="en-US" dirty="0">
                <a:solidFill>
                  <a:srgbClr val="0000CC"/>
                </a:solidFill>
              </a:rPr>
              <a:t>s = [205,150,135,97,89,80,70,67]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0600" y="228600"/>
            <a:ext cx="13740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Data</a:t>
            </a:r>
            <a:endParaRPr lang="en-US" sz="4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1533539"/>
            <a:ext cx="5985001" cy="809900"/>
          </a:xfrm>
          <a:prstGeom prst="rect">
            <a:avLst/>
          </a:prstGeom>
          <a:effectLst>
            <a:outerShdw blurRad="215900" dist="1143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84696" y="1669113"/>
            <a:ext cx="1068750" cy="427200"/>
          </a:xfrm>
          <a:prstGeom prst="rect">
            <a:avLst/>
          </a:prstGeom>
          <a:effectLst>
            <a:outerShdw blurRad="101600" dist="635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586097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1"/>
          <p:cNvSpPr txBox="1">
            <a:spLocks/>
          </p:cNvSpPr>
          <p:nvPr/>
        </p:nvSpPr>
        <p:spPr>
          <a:xfrm>
            <a:off x="838200" y="6356352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Python                                                                  Dept. Of Comp. Sc. &amp; IT, FUUAST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66800" y="76200"/>
                <a:ext cx="7073310" cy="61247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</a:tabLst>
                </a:pPr>
                <a:r>
                  <a:rPr lang="en-US" sz="3200" b="1" dirty="0" smtClean="0">
                    <a:solidFill>
                      <a:srgbClr val="0033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entury Gothic" panose="020B0502020202020204" pitchFamily="34" charset="0"/>
                  </a:rPr>
                  <a:t>Functions </a:t>
                </a:r>
                <a:r>
                  <a:rPr lang="en-US" sz="2400" b="1" u="sng" dirty="0" smtClean="0">
                    <a:solidFill>
                      <a:srgbClr val="9900CC"/>
                    </a:solidFill>
                  </a:rPr>
                  <a:t>User-defined</a:t>
                </a:r>
                <a:endParaRPr lang="en-US" sz="2400" b="1" u="sng" dirty="0">
                  <a:solidFill>
                    <a:srgbClr val="9900CC"/>
                  </a:solidFill>
                </a:endParaRPr>
              </a:p>
              <a:p>
                <a:pPr marL="457200" indent="-457200">
                  <a:buBlip>
                    <a:blip r:embed="rId3"/>
                  </a:buBlip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</a:tabLst>
                </a:pPr>
                <a:r>
                  <a:rPr lang="en-US" sz="2000" b="1" dirty="0" err="1" smtClean="0">
                    <a:solidFill>
                      <a:srgbClr val="0000CC"/>
                    </a:solidFill>
                    <a:ea typeface="Cambria Math" panose="02040503050406030204" pitchFamily="18" charset="0"/>
                    <a:cs typeface="Verdana" panose="020B0604030504040204" pitchFamily="34" charset="0"/>
                  </a:rPr>
                  <a:t>def</a:t>
                </a:r>
                <a:r>
                  <a:rPr lang="en-US" sz="2000" dirty="0" smtClean="0">
                    <a:solidFill>
                      <a:srgbClr val="0000CC"/>
                    </a:solidFill>
                    <a:ea typeface="Cambria Math" panose="02040503050406030204" pitchFamily="18" charset="0"/>
                    <a:cs typeface="Verdana" panose="020B0604030504040204" pitchFamily="34" charset="0"/>
                  </a:rPr>
                  <a:t> </a:t>
                </a:r>
                <a:r>
                  <a:rPr lang="en-US" sz="2000" dirty="0" err="1" smtClean="0">
                    <a:solidFill>
                      <a:srgbClr val="0000CC"/>
                    </a:solidFill>
                    <a:ea typeface="Cambria Math" panose="02040503050406030204" pitchFamily="18" charset="0"/>
                    <a:cs typeface="Verdana" panose="020B0604030504040204" pitchFamily="34" charset="0"/>
                  </a:rPr>
                  <a:t>evenodd</a:t>
                </a:r>
                <a:r>
                  <a:rPr lang="en-US" sz="2000" dirty="0" smtClean="0">
                    <a:solidFill>
                      <a:srgbClr val="0000CC"/>
                    </a:solidFill>
                    <a:ea typeface="Cambria Math" panose="02040503050406030204" pitchFamily="18" charset="0"/>
                    <a:cs typeface="Verdana" panose="020B0604030504040204" pitchFamily="34" charset="0"/>
                  </a:rPr>
                  <a:t>(n):</a:t>
                </a:r>
                <a14:m>
                  <m:oMath xmlns:m="http://schemas.openxmlformats.org/officeDocument/2006/math">
                    <m:r>
                      <a:rPr lang="en-US" sz="2000">
                        <a:solidFill>
                          <a:srgbClr val="0000C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Verdana" panose="020B0604030504040204" pitchFamily="34" charset="0"/>
                      </a:rPr>
                      <m:t>	</m:t>
                    </m:r>
                  </m:oMath>
                </a14:m>
                <a:r>
                  <a:rPr lang="en-US" sz="2000" dirty="0">
                    <a:solidFill>
                      <a:srgbClr val="0000CC"/>
                    </a:solidFill>
                    <a:ea typeface="Cambria Math" panose="02040503050406030204" pitchFamily="18" charset="0"/>
                    <a:cs typeface="Verdana" panose="020B0604030504040204" pitchFamily="34" charset="0"/>
                  </a:rPr>
                  <a:t>	</a:t>
                </a:r>
                <a:r>
                  <a:rPr lang="en-US" sz="2000" dirty="0" smtClean="0">
                    <a:solidFill>
                      <a:srgbClr val="0000CC"/>
                    </a:solidFill>
                    <a:ea typeface="Cambria Math" panose="02040503050406030204" pitchFamily="18" charset="0"/>
                    <a:cs typeface="Verdana" panose="020B0604030504040204" pitchFamily="34" charset="0"/>
                  </a:rPr>
                  <a:t>	</a:t>
                </a:r>
              </a:p>
              <a:p>
                <a:pPr lvl="1"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</a:tabLst>
                </a:pPr>
                <a:r>
                  <a:rPr lang="en-US" sz="2000" dirty="0">
                    <a:solidFill>
                      <a:srgbClr val="0000CC"/>
                    </a:solidFill>
                    <a:ea typeface="Cambria Math" panose="02040503050406030204" pitchFamily="18" charset="0"/>
                    <a:cs typeface="Verdana" panose="020B0604030504040204" pitchFamily="34" charset="0"/>
                  </a:rPr>
                  <a:t>	</a:t>
                </a:r>
                <a:r>
                  <a:rPr lang="en-US" sz="2000" dirty="0" smtClean="0">
                    <a:solidFill>
                      <a:srgbClr val="0000CC"/>
                    </a:solidFill>
                    <a:ea typeface="Cambria Math" panose="02040503050406030204" pitchFamily="18" charset="0"/>
                    <a:cs typeface="Verdana" panose="020B0604030504040204" pitchFamily="34" charset="0"/>
                  </a:rPr>
                  <a:t>if (n%2==0):</a:t>
                </a:r>
              </a:p>
              <a:p>
                <a:pPr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</a:tabLst>
                </a:pPr>
                <a:r>
                  <a:rPr lang="en-US" sz="2000" dirty="0">
                    <a:solidFill>
                      <a:srgbClr val="0000CC"/>
                    </a:solidFill>
                    <a:ea typeface="Cambria Math" panose="02040503050406030204" pitchFamily="18" charset="0"/>
                    <a:cs typeface="Verdana" panose="020B0604030504040204" pitchFamily="34" charset="0"/>
                  </a:rPr>
                  <a:t>	</a:t>
                </a:r>
                <a:r>
                  <a:rPr lang="en-US" sz="2000" dirty="0" smtClean="0">
                    <a:solidFill>
                      <a:srgbClr val="0000CC"/>
                    </a:solidFill>
                    <a:ea typeface="Cambria Math" panose="02040503050406030204" pitchFamily="18" charset="0"/>
                    <a:cs typeface="Verdana" panose="020B0604030504040204" pitchFamily="34" charset="0"/>
                  </a:rPr>
                  <a:t>		print(‘\</a:t>
                </a:r>
                <a:r>
                  <a:rPr lang="en-US" sz="2000" dirty="0" err="1" smtClean="0">
                    <a:solidFill>
                      <a:srgbClr val="0000CC"/>
                    </a:solidFill>
                    <a:ea typeface="Cambria Math" panose="02040503050406030204" pitchFamily="18" charset="0"/>
                    <a:cs typeface="Verdana" panose="020B0604030504040204" pitchFamily="34" charset="0"/>
                  </a:rPr>
                  <a:t>nEven</a:t>
                </a:r>
                <a:r>
                  <a:rPr lang="en-US" sz="2000" dirty="0" smtClean="0">
                    <a:solidFill>
                      <a:srgbClr val="0000CC"/>
                    </a:solidFill>
                    <a:ea typeface="Cambria Math" panose="02040503050406030204" pitchFamily="18" charset="0"/>
                    <a:cs typeface="Verdana" panose="020B0604030504040204" pitchFamily="34" charset="0"/>
                  </a:rPr>
                  <a:t>’)</a:t>
                </a:r>
              </a:p>
              <a:p>
                <a:pPr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</a:tabLst>
                </a:pPr>
                <a:r>
                  <a:rPr lang="en-US" sz="2000" dirty="0">
                    <a:solidFill>
                      <a:srgbClr val="0000CC"/>
                    </a:solidFill>
                    <a:ea typeface="Cambria Math" panose="02040503050406030204" pitchFamily="18" charset="0"/>
                    <a:cs typeface="Verdana" panose="020B0604030504040204" pitchFamily="34" charset="0"/>
                  </a:rPr>
                  <a:t>	</a:t>
                </a:r>
                <a:r>
                  <a:rPr lang="en-US" sz="2000" dirty="0" smtClean="0">
                    <a:solidFill>
                      <a:srgbClr val="0000CC"/>
                    </a:solidFill>
                    <a:ea typeface="Cambria Math" panose="02040503050406030204" pitchFamily="18" charset="0"/>
                    <a:cs typeface="Verdana" panose="020B0604030504040204" pitchFamily="34" charset="0"/>
                  </a:rPr>
                  <a:t>	else:</a:t>
                </a:r>
              </a:p>
              <a:p>
                <a:pPr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</a:tabLst>
                </a:pPr>
                <a:r>
                  <a:rPr lang="en-US" sz="2000" dirty="0">
                    <a:solidFill>
                      <a:srgbClr val="0000CC"/>
                    </a:solidFill>
                    <a:ea typeface="Cambria Math" panose="02040503050406030204" pitchFamily="18" charset="0"/>
                    <a:cs typeface="Verdana" panose="020B0604030504040204" pitchFamily="34" charset="0"/>
                  </a:rPr>
                  <a:t>	</a:t>
                </a:r>
                <a:r>
                  <a:rPr lang="en-US" sz="2000" dirty="0" smtClean="0">
                    <a:solidFill>
                      <a:srgbClr val="0000CC"/>
                    </a:solidFill>
                    <a:ea typeface="Cambria Math" panose="02040503050406030204" pitchFamily="18" charset="0"/>
                    <a:cs typeface="Verdana" panose="020B0604030504040204" pitchFamily="34" charset="0"/>
                  </a:rPr>
                  <a:t>		print(‘\</a:t>
                </a:r>
                <a:r>
                  <a:rPr lang="en-US" sz="2000" dirty="0" err="1" smtClean="0">
                    <a:solidFill>
                      <a:srgbClr val="0000CC"/>
                    </a:solidFill>
                    <a:ea typeface="Cambria Math" panose="02040503050406030204" pitchFamily="18" charset="0"/>
                    <a:cs typeface="Verdana" panose="020B0604030504040204" pitchFamily="34" charset="0"/>
                  </a:rPr>
                  <a:t>nOdd</a:t>
                </a:r>
                <a:r>
                  <a:rPr lang="en-US" sz="2000" dirty="0" smtClean="0">
                    <a:solidFill>
                      <a:srgbClr val="0000CC"/>
                    </a:solidFill>
                    <a:ea typeface="Cambria Math" panose="02040503050406030204" pitchFamily="18" charset="0"/>
                    <a:cs typeface="Verdana" panose="020B0604030504040204" pitchFamily="34" charset="0"/>
                  </a:rPr>
                  <a:t>’)</a:t>
                </a:r>
              </a:p>
              <a:p>
                <a:pPr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</a:tabLst>
                </a:pPr>
                <a:r>
                  <a:rPr lang="en-US" sz="2000" b="1" u="sng" dirty="0" smtClean="0">
                    <a:solidFill>
                      <a:srgbClr val="9900CC"/>
                    </a:solidFill>
                  </a:rPr>
                  <a:t>Lambda Function</a:t>
                </a:r>
                <a:endParaRPr lang="en-US" sz="2000" dirty="0" smtClean="0">
                  <a:solidFill>
                    <a:srgbClr val="0000CC"/>
                  </a:solidFill>
                  <a:ea typeface="Cambria Math" panose="02040503050406030204" pitchFamily="18" charset="0"/>
                  <a:cs typeface="Verdana" panose="020B0604030504040204" pitchFamily="34" charset="0"/>
                </a:endParaRPr>
              </a:p>
              <a:p>
                <a:pPr marL="457200" lvl="0" indent="-457200">
                  <a:buBlip>
                    <a:blip r:embed="rId3"/>
                  </a:buBlip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</a:tabLst>
                </a:pPr>
                <a:r>
                  <a:rPr lang="en-US" sz="2000" dirty="0" smtClean="0">
                    <a:solidFill>
                      <a:srgbClr val="0000CC"/>
                    </a:solidFill>
                    <a:ea typeface="Cambria Math" panose="02040503050406030204" pitchFamily="18" charset="0"/>
                    <a:cs typeface="Verdana" panose="020B0604030504040204" pitchFamily="34" charset="0"/>
                  </a:rPr>
                  <a:t>f=</a:t>
                </a:r>
                <a:r>
                  <a:rPr lang="en-US" sz="2000" b="1" dirty="0" smtClean="0">
                    <a:solidFill>
                      <a:srgbClr val="0000CC"/>
                    </a:solidFill>
                    <a:ea typeface="Cambria Math" panose="02040503050406030204" pitchFamily="18" charset="0"/>
                    <a:cs typeface="Verdana" panose="020B0604030504040204" pitchFamily="34" charset="0"/>
                  </a:rPr>
                  <a:t>lambda</a:t>
                </a:r>
                <a:r>
                  <a:rPr lang="en-US" sz="2000" dirty="0" smtClean="0">
                    <a:solidFill>
                      <a:srgbClr val="0000CC"/>
                    </a:solidFill>
                    <a:ea typeface="Cambria Math" panose="02040503050406030204" pitchFamily="18" charset="0"/>
                    <a:cs typeface="Verdana" panose="020B0604030504040204" pitchFamily="34" charset="0"/>
                  </a:rPr>
                  <a:t> x, y: 2*x**2-3*x*y+5*y**2+4*x-2*y+10;	f(2.5, 3)</a:t>
                </a:r>
              </a:p>
              <a:p>
                <a:pPr lvl="0"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</a:tabLst>
                </a:pPr>
                <a:endParaRPr lang="en-US" sz="2000" dirty="0" smtClean="0">
                  <a:solidFill>
                    <a:srgbClr val="0000CC"/>
                  </a:solidFill>
                  <a:ea typeface="Cambria Math" panose="02040503050406030204" pitchFamily="18" charset="0"/>
                  <a:cs typeface="Verdana" panose="020B0604030504040204" pitchFamily="34" charset="0"/>
                </a:endParaRPr>
              </a:p>
              <a:p>
                <a:pPr lvl="1" indent="-457200">
                  <a:buBlip>
                    <a:blip r:embed="rId3"/>
                  </a:buBlip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</a:tabLst>
                </a:pPr>
                <a:r>
                  <a:rPr lang="en-US" sz="2000" dirty="0" err="1">
                    <a:solidFill>
                      <a:srgbClr val="0000CC"/>
                    </a:solidFill>
                  </a:rPr>
                  <a:t>nums</a:t>
                </a:r>
                <a:r>
                  <a:rPr lang="en-US" sz="2000" dirty="0">
                    <a:solidFill>
                      <a:srgbClr val="0000CC"/>
                    </a:solidFill>
                  </a:rPr>
                  <a:t> = [2, 18, 9, 22, 17, 24, 8, 12, 27</a:t>
                </a:r>
                <a:r>
                  <a:rPr lang="en-US" sz="2000" dirty="0" smtClean="0">
                    <a:solidFill>
                      <a:srgbClr val="0000CC"/>
                    </a:solidFill>
                  </a:rPr>
                  <a:t>]</a:t>
                </a:r>
              </a:p>
              <a:p>
                <a:pPr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</a:tabLst>
                </a:pPr>
                <a:r>
                  <a:rPr lang="en-US" sz="2000" dirty="0">
                    <a:solidFill>
                      <a:srgbClr val="0000CC"/>
                    </a:solidFill>
                  </a:rPr>
                  <a:t>	</a:t>
                </a:r>
                <a:r>
                  <a:rPr lang="en-US" sz="2000" dirty="0" err="1" smtClean="0">
                    <a:solidFill>
                      <a:srgbClr val="0000CC"/>
                    </a:solidFill>
                  </a:rPr>
                  <a:t>flt</a:t>
                </a:r>
                <a:r>
                  <a:rPr lang="en-US" sz="2000" dirty="0">
                    <a:solidFill>
                      <a:srgbClr val="0000CC"/>
                    </a:solidFill>
                  </a:rPr>
                  <a:t>=(</a:t>
                </a:r>
                <a:r>
                  <a:rPr lang="en-US" sz="2000" b="1" dirty="0">
                    <a:solidFill>
                      <a:srgbClr val="0000CC"/>
                    </a:solidFill>
                  </a:rPr>
                  <a:t>filter</a:t>
                </a:r>
                <a:r>
                  <a:rPr lang="en-US" sz="2000" dirty="0">
                    <a:solidFill>
                      <a:srgbClr val="0000CC"/>
                    </a:solidFill>
                  </a:rPr>
                  <a:t>(lambda x: x % 3 == 0, </a:t>
                </a:r>
                <a:r>
                  <a:rPr lang="en-US" sz="2000" dirty="0" err="1">
                    <a:solidFill>
                      <a:srgbClr val="0000CC"/>
                    </a:solidFill>
                  </a:rPr>
                  <a:t>nums</a:t>
                </a:r>
                <a:r>
                  <a:rPr lang="en-US" sz="2000" dirty="0" smtClean="0">
                    <a:solidFill>
                      <a:srgbClr val="0000CC"/>
                    </a:solidFill>
                  </a:rPr>
                  <a:t>));		print</a:t>
                </a:r>
                <a:r>
                  <a:rPr lang="en-US" sz="2000" dirty="0">
                    <a:solidFill>
                      <a:srgbClr val="0000CC"/>
                    </a:solidFill>
                  </a:rPr>
                  <a:t>(*</a:t>
                </a:r>
                <a:r>
                  <a:rPr lang="en-US" sz="2000" dirty="0" err="1" smtClean="0">
                    <a:solidFill>
                      <a:srgbClr val="0000CC"/>
                    </a:solidFill>
                  </a:rPr>
                  <a:t>flt</a:t>
                </a:r>
                <a:r>
                  <a:rPr lang="en-US" sz="2000" dirty="0" smtClean="0">
                    <a:solidFill>
                      <a:srgbClr val="0000CC"/>
                    </a:solidFill>
                  </a:rPr>
                  <a:t>)</a:t>
                </a:r>
              </a:p>
              <a:p>
                <a:pPr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</a:tabLst>
                </a:pPr>
                <a:endParaRPr lang="en-US" sz="2000" dirty="0" smtClean="0">
                  <a:solidFill>
                    <a:srgbClr val="0000CC"/>
                  </a:solidFill>
                </a:endParaRPr>
              </a:p>
              <a:p>
                <a:pPr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</a:tabLst>
                </a:pPr>
                <a:r>
                  <a:rPr lang="en-US" sz="2000" b="1" u="sng" dirty="0" smtClean="0">
                    <a:solidFill>
                      <a:srgbClr val="9900CC"/>
                    </a:solidFill>
                  </a:rPr>
                  <a:t>Vectorization</a:t>
                </a:r>
                <a:endParaRPr lang="en-US" sz="2000" dirty="0" smtClean="0">
                  <a:solidFill>
                    <a:srgbClr val="0000CC"/>
                  </a:solidFill>
                </a:endParaRPr>
              </a:p>
              <a:p>
                <a:pPr marL="457200" indent="-457200">
                  <a:buBlip>
                    <a:blip r:embed="rId3"/>
                  </a:buBlip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</a:tabLst>
                </a:pPr>
                <a:r>
                  <a:rPr lang="en-US" sz="2000" dirty="0">
                    <a:solidFill>
                      <a:srgbClr val="0000CC"/>
                    </a:solidFill>
                    <a:ea typeface="Cambria Math" panose="02040503050406030204" pitchFamily="18" charset="0"/>
                    <a:cs typeface="Verdana" panose="020B0604030504040204" pitchFamily="34" charset="0"/>
                  </a:rPr>
                  <a:t>import </a:t>
                </a:r>
                <a:r>
                  <a:rPr lang="en-US" sz="2000" dirty="0" err="1">
                    <a:solidFill>
                      <a:srgbClr val="0000CC"/>
                    </a:solidFill>
                    <a:ea typeface="Cambria Math" panose="02040503050406030204" pitchFamily="18" charset="0"/>
                    <a:cs typeface="Verdana" panose="020B0604030504040204" pitchFamily="34" charset="0"/>
                  </a:rPr>
                  <a:t>numpy</a:t>
                </a:r>
                <a:r>
                  <a:rPr lang="en-US" sz="2000" dirty="0">
                    <a:solidFill>
                      <a:srgbClr val="0000CC"/>
                    </a:solidFill>
                    <a:ea typeface="Cambria Math" panose="02040503050406030204" pitchFamily="18" charset="0"/>
                    <a:cs typeface="Verdana" panose="020B0604030504040204" pitchFamily="34" charset="0"/>
                  </a:rPr>
                  <a:t> as np</a:t>
                </a:r>
              </a:p>
              <a:p>
                <a:pPr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</a:tabLst>
                </a:pPr>
                <a:r>
                  <a:rPr lang="en-US" sz="2000" dirty="0" smtClean="0">
                    <a:solidFill>
                      <a:srgbClr val="0000CC"/>
                    </a:solidFill>
                    <a:ea typeface="Cambria Math" panose="02040503050406030204" pitchFamily="18" charset="0"/>
                    <a:cs typeface="Verdana" panose="020B0604030504040204" pitchFamily="34" charset="0"/>
                  </a:rPr>
                  <a:t>	</a:t>
                </a:r>
                <a:r>
                  <a:rPr lang="en-US" sz="2000" dirty="0" err="1" smtClean="0">
                    <a:solidFill>
                      <a:srgbClr val="0000CC"/>
                    </a:solidFill>
                    <a:ea typeface="Cambria Math" panose="02040503050406030204" pitchFamily="18" charset="0"/>
                    <a:cs typeface="Verdana" panose="020B0604030504040204" pitchFamily="34" charset="0"/>
                  </a:rPr>
                  <a:t>def</a:t>
                </a:r>
                <a:r>
                  <a:rPr lang="en-US" sz="2000" dirty="0" smtClean="0">
                    <a:solidFill>
                      <a:srgbClr val="0000CC"/>
                    </a:solidFill>
                    <a:ea typeface="Cambria Math" panose="02040503050406030204" pitchFamily="18" charset="0"/>
                    <a:cs typeface="Verdana" panose="020B0604030504040204" pitchFamily="34" charset="0"/>
                  </a:rPr>
                  <a:t> </a:t>
                </a:r>
                <a:r>
                  <a:rPr lang="en-US" sz="2000" dirty="0">
                    <a:solidFill>
                      <a:srgbClr val="0000CC"/>
                    </a:solidFill>
                    <a:ea typeface="Cambria Math" panose="02040503050406030204" pitchFamily="18" charset="0"/>
                    <a:cs typeface="Verdana" panose="020B0604030504040204" pitchFamily="34" charset="0"/>
                  </a:rPr>
                  <a:t>Magnitude(</a:t>
                </a:r>
                <a:r>
                  <a:rPr lang="en-US" sz="2000" dirty="0" err="1">
                    <a:solidFill>
                      <a:srgbClr val="0000CC"/>
                    </a:solidFill>
                    <a:ea typeface="Cambria Math" panose="02040503050406030204" pitchFamily="18" charset="0"/>
                    <a:cs typeface="Verdana" panose="020B0604030504040204" pitchFamily="34" charset="0"/>
                  </a:rPr>
                  <a:t>a,b</a:t>
                </a:r>
                <a:r>
                  <a:rPr lang="en-US" sz="2000" dirty="0">
                    <a:solidFill>
                      <a:srgbClr val="0000CC"/>
                    </a:solidFill>
                    <a:ea typeface="Cambria Math" panose="02040503050406030204" pitchFamily="18" charset="0"/>
                    <a:cs typeface="Verdana" panose="020B0604030504040204" pitchFamily="34" charset="0"/>
                  </a:rPr>
                  <a:t>):</a:t>
                </a:r>
              </a:p>
              <a:p>
                <a:pPr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</a:tabLst>
                </a:pPr>
                <a:r>
                  <a:rPr lang="en-US" sz="2000" dirty="0" smtClean="0">
                    <a:solidFill>
                      <a:srgbClr val="0000CC"/>
                    </a:solidFill>
                    <a:ea typeface="Cambria Math" panose="02040503050406030204" pitchFamily="18" charset="0"/>
                    <a:cs typeface="Verdana" panose="020B0604030504040204" pitchFamily="34" charset="0"/>
                  </a:rPr>
                  <a:t>	</a:t>
                </a:r>
                <a:r>
                  <a:rPr lang="en-US" sz="2000" dirty="0">
                    <a:solidFill>
                      <a:srgbClr val="0000CC"/>
                    </a:solidFill>
                    <a:ea typeface="Cambria Math" panose="02040503050406030204" pitchFamily="18" charset="0"/>
                    <a:cs typeface="Verdana" panose="020B0604030504040204" pitchFamily="34" charset="0"/>
                  </a:rPr>
                  <a:t>	return </a:t>
                </a:r>
                <a:r>
                  <a:rPr lang="en-US" sz="2000" dirty="0" err="1">
                    <a:solidFill>
                      <a:srgbClr val="0000CC"/>
                    </a:solidFill>
                    <a:ea typeface="Cambria Math" panose="02040503050406030204" pitchFamily="18" charset="0"/>
                    <a:cs typeface="Verdana" panose="020B0604030504040204" pitchFamily="34" charset="0"/>
                  </a:rPr>
                  <a:t>np.sqrt</a:t>
                </a:r>
                <a:r>
                  <a:rPr lang="en-US" sz="2000" dirty="0">
                    <a:solidFill>
                      <a:srgbClr val="0000CC"/>
                    </a:solidFill>
                    <a:ea typeface="Cambria Math" panose="02040503050406030204" pitchFamily="18" charset="0"/>
                    <a:cs typeface="Verdana" panose="020B0604030504040204" pitchFamily="34" charset="0"/>
                  </a:rPr>
                  <a:t>(a**2+b**2</a:t>
                </a:r>
                <a:r>
                  <a:rPr lang="en-US" sz="2000" dirty="0" smtClean="0">
                    <a:solidFill>
                      <a:srgbClr val="0000CC"/>
                    </a:solidFill>
                    <a:ea typeface="Cambria Math" panose="02040503050406030204" pitchFamily="18" charset="0"/>
                    <a:cs typeface="Verdana" panose="020B0604030504040204" pitchFamily="34" charset="0"/>
                  </a:rPr>
                  <a:t>) </a:t>
                </a:r>
                <a:endParaRPr lang="en-US" sz="2000" dirty="0">
                  <a:solidFill>
                    <a:srgbClr val="0000CC"/>
                  </a:solidFill>
                  <a:ea typeface="Cambria Math" panose="02040503050406030204" pitchFamily="18" charset="0"/>
                  <a:cs typeface="Verdana" panose="020B0604030504040204" pitchFamily="34" charset="0"/>
                </a:endParaRPr>
              </a:p>
              <a:p>
                <a:pPr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</a:tabLst>
                </a:pPr>
                <a:r>
                  <a:rPr lang="en-US" sz="2000" dirty="0" smtClean="0">
                    <a:solidFill>
                      <a:srgbClr val="0000CC"/>
                    </a:solidFill>
                    <a:ea typeface="Cambria Math" panose="02040503050406030204" pitchFamily="18" charset="0"/>
                    <a:cs typeface="Verdana" panose="020B0604030504040204" pitchFamily="34" charset="0"/>
                  </a:rPr>
                  <a:t>	</a:t>
                </a:r>
                <a:r>
                  <a:rPr lang="en-US" sz="2000" dirty="0" err="1" smtClean="0">
                    <a:solidFill>
                      <a:srgbClr val="0000CC"/>
                    </a:solidFill>
                    <a:ea typeface="Cambria Math" panose="02040503050406030204" pitchFamily="18" charset="0"/>
                    <a:cs typeface="Verdana" panose="020B0604030504040204" pitchFamily="34" charset="0"/>
                  </a:rPr>
                  <a:t>vecMag</a:t>
                </a:r>
                <a:r>
                  <a:rPr lang="en-US" sz="2000" dirty="0" smtClean="0">
                    <a:solidFill>
                      <a:srgbClr val="0000CC"/>
                    </a:solidFill>
                    <a:ea typeface="Cambria Math" panose="02040503050406030204" pitchFamily="18" charset="0"/>
                    <a:cs typeface="Verdana" panose="020B0604030504040204" pitchFamily="34" charset="0"/>
                  </a:rPr>
                  <a:t> </a:t>
                </a:r>
                <a:r>
                  <a:rPr lang="en-US" sz="2000" dirty="0">
                    <a:solidFill>
                      <a:srgbClr val="0000CC"/>
                    </a:solidFill>
                    <a:ea typeface="Cambria Math" panose="02040503050406030204" pitchFamily="18" charset="0"/>
                    <a:cs typeface="Verdana" panose="020B0604030504040204" pitchFamily="34" charset="0"/>
                  </a:rPr>
                  <a:t>= </a:t>
                </a:r>
                <a:r>
                  <a:rPr lang="en-US" sz="2000" dirty="0" err="1">
                    <a:solidFill>
                      <a:srgbClr val="0000CC"/>
                    </a:solidFill>
                    <a:ea typeface="Cambria Math" panose="02040503050406030204" pitchFamily="18" charset="0"/>
                    <a:cs typeface="Verdana" panose="020B0604030504040204" pitchFamily="34" charset="0"/>
                  </a:rPr>
                  <a:t>np.vectorize</a:t>
                </a:r>
                <a:r>
                  <a:rPr lang="en-US" sz="2000" dirty="0">
                    <a:solidFill>
                      <a:srgbClr val="0000CC"/>
                    </a:solidFill>
                    <a:ea typeface="Cambria Math" panose="02040503050406030204" pitchFamily="18" charset="0"/>
                    <a:cs typeface="Verdana" panose="020B0604030504040204" pitchFamily="34" charset="0"/>
                  </a:rPr>
                  <a:t>(Magnitude)</a:t>
                </a:r>
              </a:p>
              <a:p>
                <a:pPr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</a:tabLst>
                </a:pPr>
                <a:r>
                  <a:rPr lang="en-US" sz="2000" dirty="0" smtClean="0">
                    <a:solidFill>
                      <a:srgbClr val="0000CC"/>
                    </a:solidFill>
                    <a:ea typeface="Cambria Math" panose="02040503050406030204" pitchFamily="18" charset="0"/>
                    <a:cs typeface="Verdana" panose="020B0604030504040204" pitchFamily="34" charset="0"/>
                  </a:rPr>
                  <a:t>	c=</a:t>
                </a:r>
                <a:r>
                  <a:rPr lang="en-US" sz="2000" dirty="0" err="1" smtClean="0">
                    <a:solidFill>
                      <a:srgbClr val="0000CC"/>
                    </a:solidFill>
                    <a:ea typeface="Cambria Math" panose="02040503050406030204" pitchFamily="18" charset="0"/>
                    <a:cs typeface="Verdana" panose="020B0604030504040204" pitchFamily="34" charset="0"/>
                  </a:rPr>
                  <a:t>vecMag</a:t>
                </a:r>
                <a:r>
                  <a:rPr lang="en-US" sz="2000" dirty="0">
                    <a:solidFill>
                      <a:srgbClr val="0000CC"/>
                    </a:solidFill>
                    <a:ea typeface="Cambria Math" panose="02040503050406030204" pitchFamily="18" charset="0"/>
                    <a:cs typeface="Verdana" panose="020B0604030504040204" pitchFamily="34" charset="0"/>
                  </a:rPr>
                  <a:t>([0,3,6,9],[1,3,5,7])</a:t>
                </a:r>
              </a:p>
              <a:p>
                <a:pPr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</a:tabLst>
                </a:pPr>
                <a:r>
                  <a:rPr lang="en-US" sz="2000" dirty="0" smtClean="0">
                    <a:solidFill>
                      <a:srgbClr val="0000CC"/>
                    </a:solidFill>
                    <a:ea typeface="Cambria Math" panose="02040503050406030204" pitchFamily="18" charset="0"/>
                    <a:cs typeface="Verdana" panose="020B0604030504040204" pitchFamily="34" charset="0"/>
                  </a:rPr>
                  <a:t>	print(c</a:t>
                </a:r>
                <a:r>
                  <a:rPr lang="en-US" sz="2000" dirty="0">
                    <a:solidFill>
                      <a:srgbClr val="0000CC"/>
                    </a:solidFill>
                    <a:ea typeface="Cambria Math" panose="02040503050406030204" pitchFamily="18" charset="0"/>
                    <a:cs typeface="Verdana" panose="020B0604030504040204" pitchFamily="34" charset="0"/>
                  </a:rPr>
                  <a:t>)</a:t>
                </a:r>
                <a:endParaRPr lang="en-US" sz="2000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76200"/>
                <a:ext cx="7073310" cy="6124754"/>
              </a:xfrm>
              <a:prstGeom prst="rect">
                <a:avLst/>
              </a:prstGeom>
              <a:blipFill rotWithShape="0">
                <a:blip r:embed="rId5"/>
                <a:stretch>
                  <a:fillRect l="-2328" t="-1494" b="-7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931016" y="1078468"/>
                <a:ext cx="3527184" cy="369332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25400">
                <a:solidFill>
                  <a:srgbClr val="C00000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Verdana" panose="020B0604030504040204" pitchFamily="34" charset="0"/>
                        </a:rPr>
                        <m:t>2</m:t>
                      </m:r>
                      <m:sSup>
                        <m:sSupPr>
                          <m:ctrlPr>
                            <a:rPr lang="en-US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Verdana" panose="020B0604030504040204" pitchFamily="34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Verdana" panose="020B0604030504040204" pitchFamily="34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Verdana" panose="020B0604030504040204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Verdana" panose="020B0604030504040204" pitchFamily="34" charset="0"/>
                        </a:rPr>
                        <m:t>−3</m:t>
                      </m:r>
                      <m:r>
                        <a:rPr lang="en-US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Verdana" panose="020B0604030504040204" pitchFamily="34" charset="0"/>
                        </a:rPr>
                        <m:t>𝑥𝑦</m:t>
                      </m:r>
                      <m:r>
                        <a:rPr lang="en-US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Verdana" panose="020B0604030504040204" pitchFamily="34" charset="0"/>
                        </a:rPr>
                        <m:t>+5</m:t>
                      </m:r>
                      <m:sSup>
                        <m:sSupPr>
                          <m:ctrlPr>
                            <a:rPr lang="en-US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Verdana" panose="020B0604030504040204" pitchFamily="34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Verdana" panose="020B0604030504040204" pitchFamily="34" charset="0"/>
                            </a:rPr>
                            <m:t>𝑦</m:t>
                          </m:r>
                        </m:e>
                        <m:sup>
                          <m:r>
                            <a:rPr lang="en-US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Verdana" panose="020B0604030504040204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Verdana" panose="020B0604030504040204" pitchFamily="34" charset="0"/>
                        </a:rPr>
                        <m:t>+4</m:t>
                      </m:r>
                      <m:r>
                        <a:rPr lang="en-US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Verdana" panose="020B0604030504040204" pitchFamily="34" charset="0"/>
                        </a:rPr>
                        <m:t>𝑥</m:t>
                      </m:r>
                      <m:r>
                        <a:rPr lang="en-US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Verdana" panose="020B0604030504040204" pitchFamily="34" charset="0"/>
                        </a:rPr>
                        <m:t>−2</m:t>
                      </m:r>
                      <m:r>
                        <a:rPr lang="en-US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Verdana" panose="020B0604030504040204" pitchFamily="34" charset="0"/>
                        </a:rPr>
                        <m:t>𝑦</m:t>
                      </m:r>
                      <m:r>
                        <a:rPr lang="en-US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Verdana" panose="020B0604030504040204" pitchFamily="34" charset="0"/>
                        </a:rPr>
                        <m:t>+10</m:t>
                      </m:r>
                    </m:oMath>
                  </m:oMathPara>
                </a14:m>
                <a:endParaRPr lang="en-US" dirty="0">
                  <a:solidFill>
                    <a:srgbClr val="0000CC"/>
                  </a:solidFill>
                  <a:ea typeface="Cambria Math" panose="02040503050406030204" pitchFamily="18" charset="0"/>
                  <a:cs typeface="Verdana" panose="020B0604030504040204" pitchFamily="34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1016" y="1078468"/>
                <a:ext cx="3527184" cy="369332"/>
              </a:xfrm>
              <a:prstGeom prst="rect">
                <a:avLst/>
              </a:prstGeom>
              <a:blipFill rotWithShape="0">
                <a:blip r:embed="rId6"/>
                <a:stretch>
                  <a:fillRect b="-7692"/>
                </a:stretch>
              </a:blipFill>
              <a:ln w="25400"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5123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1"/>
          <p:cNvSpPr txBox="1">
            <a:spLocks/>
          </p:cNvSpPr>
          <p:nvPr/>
        </p:nvSpPr>
        <p:spPr>
          <a:xfrm>
            <a:off x="838200" y="6356352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Python                                                                  Dept. Of Comp. Sc. &amp; IT, FUUAST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66800" y="182047"/>
            <a:ext cx="70733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32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Solution Of Eqns. </a:t>
            </a:r>
            <a:r>
              <a:rPr lang="en-US" sz="2000" b="1" dirty="0">
                <a:solidFill>
                  <a:srgbClr val="FF0000"/>
                </a:solidFill>
              </a:rPr>
              <a:t>Roots Of </a:t>
            </a:r>
            <a:r>
              <a:rPr lang="en-US" sz="2000" b="1" dirty="0" smtClean="0">
                <a:solidFill>
                  <a:srgbClr val="FF0000"/>
                </a:solidFill>
              </a:rPr>
              <a:t>Polynomials</a:t>
            </a:r>
            <a:endParaRPr lang="en-US" sz="3200" b="1" dirty="0" smtClean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95400" y="1447800"/>
            <a:ext cx="479169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461963" algn="l"/>
                <a:tab pos="914400" algn="l"/>
                <a:tab pos="1376363" algn="l"/>
                <a:tab pos="1828800" algn="l"/>
                <a:tab pos="2290763" algn="l"/>
              </a:tabLst>
            </a:pPr>
            <a:r>
              <a:rPr lang="en-US" dirty="0">
                <a:solidFill>
                  <a:srgbClr val="0000CC"/>
                </a:solidFill>
              </a:rPr>
              <a:t>i</a:t>
            </a:r>
            <a:r>
              <a:rPr lang="en-US" dirty="0" smtClean="0">
                <a:solidFill>
                  <a:srgbClr val="0000CC"/>
                </a:solidFill>
              </a:rPr>
              <a:t>mport </a:t>
            </a:r>
            <a:r>
              <a:rPr lang="en-US" dirty="0" err="1" smtClean="0">
                <a:solidFill>
                  <a:srgbClr val="0000CC"/>
                </a:solidFill>
              </a:rPr>
              <a:t>numpy</a:t>
            </a:r>
            <a:r>
              <a:rPr lang="en-US" dirty="0" smtClean="0">
                <a:solidFill>
                  <a:srgbClr val="0000CC"/>
                </a:solidFill>
              </a:rPr>
              <a:t> as np</a:t>
            </a:r>
          </a:p>
          <a:p>
            <a:pPr>
              <a:tabLst>
                <a:tab pos="461963" algn="l"/>
                <a:tab pos="914400" algn="l"/>
                <a:tab pos="1376363" algn="l"/>
                <a:tab pos="1828800" algn="l"/>
                <a:tab pos="2290763" algn="l"/>
              </a:tabLst>
            </a:pPr>
            <a:r>
              <a:rPr lang="en-US" dirty="0" smtClean="0">
                <a:solidFill>
                  <a:srgbClr val="0000CC"/>
                </a:solidFill>
              </a:rPr>
              <a:t>from </a:t>
            </a:r>
            <a:r>
              <a:rPr lang="en-US" dirty="0" err="1" smtClean="0">
                <a:solidFill>
                  <a:srgbClr val="0000CC"/>
                </a:solidFill>
              </a:rPr>
              <a:t>scipy.optimize</a:t>
            </a:r>
            <a:r>
              <a:rPr lang="en-US" dirty="0" smtClean="0">
                <a:solidFill>
                  <a:srgbClr val="0000CC"/>
                </a:solidFill>
              </a:rPr>
              <a:t> import </a:t>
            </a:r>
            <a:r>
              <a:rPr lang="en-US" dirty="0" err="1" smtClean="0">
                <a:solidFill>
                  <a:srgbClr val="0000CC"/>
                </a:solidFill>
              </a:rPr>
              <a:t>fsolve</a:t>
            </a:r>
            <a:endParaRPr lang="en-US" dirty="0" smtClean="0">
              <a:solidFill>
                <a:srgbClr val="0000CC"/>
              </a:solidFill>
            </a:endParaRPr>
          </a:p>
          <a:p>
            <a:pPr>
              <a:tabLst>
                <a:tab pos="461963" algn="l"/>
                <a:tab pos="914400" algn="l"/>
                <a:tab pos="1376363" algn="l"/>
                <a:tab pos="1828800" algn="l"/>
                <a:tab pos="2290763" algn="l"/>
              </a:tabLst>
            </a:pPr>
            <a:endParaRPr lang="en-US" dirty="0" smtClean="0">
              <a:solidFill>
                <a:srgbClr val="0000CC"/>
              </a:solidFill>
            </a:endParaRPr>
          </a:p>
          <a:p>
            <a:pPr marL="457200" indent="-457200">
              <a:buBlip>
                <a:blip r:embed="rId4"/>
              </a:buBlip>
              <a:tabLst>
                <a:tab pos="461963" algn="l"/>
                <a:tab pos="914400" algn="l"/>
                <a:tab pos="1376363" algn="l"/>
                <a:tab pos="1828800" algn="l"/>
                <a:tab pos="2290763" algn="l"/>
              </a:tabLst>
            </a:pPr>
            <a:r>
              <a:rPr lang="en-US" dirty="0" err="1">
                <a:solidFill>
                  <a:srgbClr val="0000CC"/>
                </a:solidFill>
              </a:rPr>
              <a:t>c</a:t>
            </a:r>
            <a:r>
              <a:rPr lang="en-US" dirty="0" err="1" smtClean="0">
                <a:solidFill>
                  <a:srgbClr val="0000CC"/>
                </a:solidFill>
              </a:rPr>
              <a:t>ofs</a:t>
            </a:r>
            <a:r>
              <a:rPr lang="en-US" dirty="0" smtClean="0">
                <a:solidFill>
                  <a:srgbClr val="0000CC"/>
                </a:solidFill>
              </a:rPr>
              <a:t>= </a:t>
            </a:r>
            <a:r>
              <a:rPr lang="en-US" dirty="0" err="1" smtClean="0">
                <a:solidFill>
                  <a:srgbClr val="0000CC"/>
                </a:solidFill>
              </a:rPr>
              <a:t>np.array</a:t>
            </a:r>
            <a:r>
              <a:rPr lang="en-US" dirty="0" smtClean="0">
                <a:solidFill>
                  <a:srgbClr val="0000CC"/>
                </a:solidFill>
              </a:rPr>
              <a:t>([</a:t>
            </a:r>
            <a:r>
              <a:rPr lang="en-US" dirty="0">
                <a:solidFill>
                  <a:srgbClr val="0000CC"/>
                </a:solidFill>
              </a:rPr>
              <a:t>2,-4,9,-2</a:t>
            </a:r>
            <a:r>
              <a:rPr lang="en-US" dirty="0" smtClean="0">
                <a:solidFill>
                  <a:srgbClr val="0000CC"/>
                </a:solidFill>
              </a:rPr>
              <a:t>])</a:t>
            </a:r>
          </a:p>
          <a:p>
            <a:pPr>
              <a:tabLst>
                <a:tab pos="461963" algn="l"/>
                <a:tab pos="914400" algn="l"/>
                <a:tab pos="1376363" algn="l"/>
                <a:tab pos="1828800" algn="l"/>
                <a:tab pos="2290763" algn="l"/>
              </a:tabLst>
            </a:pPr>
            <a:r>
              <a:rPr lang="en-US" dirty="0" smtClean="0">
                <a:solidFill>
                  <a:srgbClr val="0000CC"/>
                </a:solidFill>
              </a:rPr>
              <a:t>	r=</a:t>
            </a:r>
            <a:r>
              <a:rPr lang="en-US" dirty="0" err="1" smtClean="0">
                <a:solidFill>
                  <a:srgbClr val="0000CC"/>
                </a:solidFill>
              </a:rPr>
              <a:t>np.</a:t>
            </a:r>
            <a:r>
              <a:rPr lang="en-US" b="1" dirty="0" err="1" smtClean="0">
                <a:solidFill>
                  <a:srgbClr val="0000CC"/>
                </a:solidFill>
              </a:rPr>
              <a:t>roots</a:t>
            </a:r>
            <a:r>
              <a:rPr lang="en-US" dirty="0" smtClean="0">
                <a:solidFill>
                  <a:srgbClr val="0000CC"/>
                </a:solidFill>
              </a:rPr>
              <a:t>(</a:t>
            </a:r>
            <a:r>
              <a:rPr lang="en-US" dirty="0" err="1" smtClean="0">
                <a:solidFill>
                  <a:srgbClr val="0000CC"/>
                </a:solidFill>
              </a:rPr>
              <a:t>cofs</a:t>
            </a:r>
            <a:r>
              <a:rPr lang="en-US" dirty="0" smtClean="0">
                <a:solidFill>
                  <a:srgbClr val="0000CC"/>
                </a:solidFill>
              </a:rPr>
              <a:t>)</a:t>
            </a:r>
          </a:p>
          <a:p>
            <a:pPr>
              <a:tabLst>
                <a:tab pos="461963" algn="l"/>
                <a:tab pos="914400" algn="l"/>
                <a:tab pos="1376363" algn="l"/>
                <a:tab pos="1828800" algn="l"/>
                <a:tab pos="2290763" algn="l"/>
              </a:tabLst>
            </a:pPr>
            <a:r>
              <a:rPr lang="en-US" dirty="0" smtClean="0">
                <a:solidFill>
                  <a:srgbClr val="0000CC"/>
                </a:solidFill>
              </a:rPr>
              <a:t>	print(r)</a:t>
            </a:r>
          </a:p>
          <a:p>
            <a:pPr>
              <a:tabLst>
                <a:tab pos="461963" algn="l"/>
                <a:tab pos="914400" algn="l"/>
                <a:tab pos="1376363" algn="l"/>
                <a:tab pos="1828800" algn="l"/>
                <a:tab pos="2290763" algn="l"/>
              </a:tabLst>
            </a:pPr>
            <a:endParaRPr lang="en-US" dirty="0">
              <a:solidFill>
                <a:srgbClr val="0000CC"/>
              </a:solidFill>
            </a:endParaRPr>
          </a:p>
          <a:p>
            <a:pPr marL="461963" indent="-461963">
              <a:buBlip>
                <a:blip r:embed="rId4"/>
              </a:buBlip>
              <a:tabLst>
                <a:tab pos="461963" algn="l"/>
                <a:tab pos="914400" algn="l"/>
                <a:tab pos="1376363" algn="l"/>
                <a:tab pos="1828800" algn="l"/>
                <a:tab pos="2290763" algn="l"/>
              </a:tabLst>
            </a:pPr>
            <a:r>
              <a:rPr lang="en-US" dirty="0" smtClean="0">
                <a:solidFill>
                  <a:srgbClr val="0000CC"/>
                </a:solidFill>
              </a:rPr>
              <a:t>f=</a:t>
            </a:r>
            <a:r>
              <a:rPr lang="en-US" b="1" dirty="0" smtClean="0">
                <a:solidFill>
                  <a:srgbClr val="0000CC"/>
                </a:solidFill>
              </a:rPr>
              <a:t>lambda</a:t>
            </a:r>
            <a:r>
              <a:rPr lang="en-US" dirty="0" smtClean="0">
                <a:solidFill>
                  <a:srgbClr val="0000CC"/>
                </a:solidFill>
              </a:rPr>
              <a:t> x: 2*x*</a:t>
            </a:r>
            <a:r>
              <a:rPr lang="en-US" dirty="0" err="1" smtClean="0">
                <a:solidFill>
                  <a:srgbClr val="0000CC"/>
                </a:solidFill>
              </a:rPr>
              <a:t>np.sin</a:t>
            </a:r>
            <a:r>
              <a:rPr lang="en-US" dirty="0" smtClean="0">
                <a:solidFill>
                  <a:srgbClr val="0000CC"/>
                </a:solidFill>
              </a:rPr>
              <a:t>(x)-3*x**2*</a:t>
            </a:r>
            <a:r>
              <a:rPr lang="en-US" dirty="0" err="1" smtClean="0">
                <a:solidFill>
                  <a:srgbClr val="0000CC"/>
                </a:solidFill>
              </a:rPr>
              <a:t>np.cos</a:t>
            </a:r>
            <a:r>
              <a:rPr lang="en-US" dirty="0" smtClean="0">
                <a:solidFill>
                  <a:srgbClr val="0000CC"/>
                </a:solidFill>
              </a:rPr>
              <a:t>(x)</a:t>
            </a:r>
          </a:p>
          <a:p>
            <a:pPr>
              <a:tabLst>
                <a:tab pos="461963" algn="l"/>
                <a:tab pos="914400" algn="l"/>
                <a:tab pos="1376363" algn="l"/>
                <a:tab pos="1828800" algn="l"/>
                <a:tab pos="2290763" algn="l"/>
              </a:tabLst>
            </a:pPr>
            <a:r>
              <a:rPr lang="en-US" dirty="0" smtClean="0">
                <a:solidFill>
                  <a:srgbClr val="0000CC"/>
                </a:solidFill>
              </a:rPr>
              <a:t>	c=</a:t>
            </a:r>
            <a:r>
              <a:rPr lang="en-US" b="1" dirty="0" err="1" smtClean="0">
                <a:solidFill>
                  <a:srgbClr val="0000CC"/>
                </a:solidFill>
              </a:rPr>
              <a:t>fsolve</a:t>
            </a:r>
            <a:r>
              <a:rPr lang="en-US" dirty="0" smtClean="0">
                <a:solidFill>
                  <a:srgbClr val="0000CC"/>
                </a:solidFill>
              </a:rPr>
              <a:t>(f,1)</a:t>
            </a:r>
          </a:p>
          <a:p>
            <a:pPr>
              <a:tabLst>
                <a:tab pos="461963" algn="l"/>
                <a:tab pos="914400" algn="l"/>
                <a:tab pos="1376363" algn="l"/>
                <a:tab pos="1828800" algn="l"/>
                <a:tab pos="2290763" algn="l"/>
              </a:tabLst>
            </a:pPr>
            <a:r>
              <a:rPr lang="en-US" dirty="0" smtClean="0">
                <a:solidFill>
                  <a:srgbClr val="0000CC"/>
                </a:solidFill>
              </a:rPr>
              <a:t>	print(c)</a:t>
            </a:r>
            <a:endParaRPr lang="en-US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405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1"/>
          <p:cNvSpPr txBox="1">
            <a:spLocks/>
          </p:cNvSpPr>
          <p:nvPr/>
        </p:nvSpPr>
        <p:spPr>
          <a:xfrm>
            <a:off x="838200" y="6356352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Python                                                                  Dept. Of Comp. Sc. &amp; IT, FUUAST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76200"/>
            <a:ext cx="70733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32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Solution Of Eqns. </a:t>
            </a:r>
            <a:r>
              <a:rPr lang="en-US" sz="2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System Of Equations</a:t>
            </a:r>
          </a:p>
        </p:txBody>
      </p:sp>
      <p:sp>
        <p:nvSpPr>
          <p:cNvPr id="10" name="Rectangle 9"/>
          <p:cNvSpPr/>
          <p:nvPr/>
        </p:nvSpPr>
        <p:spPr>
          <a:xfrm>
            <a:off x="1219200" y="685800"/>
            <a:ext cx="56388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</a:pPr>
            <a:r>
              <a:rPr lang="en-US" altLang="en-US" dirty="0">
                <a:solidFill>
                  <a:srgbClr val="0000CC"/>
                </a:solidFill>
                <a:latin typeface="Arial Unicode MS" panose="020B0604020202020204" pitchFamily="34" charset="-128"/>
              </a:rPr>
              <a:t>import </a:t>
            </a:r>
            <a:r>
              <a:rPr lang="en-US" altLang="en-US" dirty="0" err="1">
                <a:solidFill>
                  <a:srgbClr val="0000CC"/>
                </a:solidFill>
                <a:latin typeface="Arial Unicode MS" panose="020B0604020202020204" pitchFamily="34" charset="-128"/>
              </a:rPr>
              <a:t>numpy</a:t>
            </a:r>
            <a:r>
              <a:rPr lang="en-US" altLang="en-US" dirty="0">
                <a:solidFill>
                  <a:srgbClr val="0000CC"/>
                </a:solidFill>
                <a:latin typeface="Arial Unicode MS" panose="020B0604020202020204" pitchFamily="34" charset="-128"/>
              </a:rPr>
              <a:t> as np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</a:pPr>
            <a:r>
              <a:rPr lang="en-US" altLang="en-US" dirty="0">
                <a:solidFill>
                  <a:srgbClr val="0000CC"/>
                </a:solidFill>
                <a:latin typeface="Arial Unicode MS" panose="020B0604020202020204" pitchFamily="34" charset="-128"/>
              </a:rPr>
              <a:t>from </a:t>
            </a:r>
            <a:r>
              <a:rPr lang="en-US" altLang="en-US" dirty="0" err="1">
                <a:solidFill>
                  <a:srgbClr val="0000CC"/>
                </a:solidFill>
                <a:latin typeface="Arial Unicode MS" panose="020B0604020202020204" pitchFamily="34" charset="-128"/>
              </a:rPr>
              <a:t>scipy</a:t>
            </a:r>
            <a:r>
              <a:rPr lang="en-US" altLang="en-US" dirty="0">
                <a:solidFill>
                  <a:srgbClr val="0000CC"/>
                </a:solidFill>
                <a:latin typeface="Arial Unicode MS" panose="020B0604020202020204" pitchFamily="34" charset="-128"/>
              </a:rPr>
              <a:t> import </a:t>
            </a:r>
            <a:r>
              <a:rPr lang="en-US" altLang="en-US" dirty="0" err="1" smtClean="0">
                <a:solidFill>
                  <a:srgbClr val="0000CC"/>
                </a:solidFill>
                <a:latin typeface="Arial Unicode MS" panose="020B0604020202020204" pitchFamily="34" charset="-128"/>
              </a:rPr>
              <a:t>fsolve</a:t>
            </a:r>
            <a:endParaRPr lang="en-US" altLang="en-US" dirty="0" smtClean="0">
              <a:solidFill>
                <a:srgbClr val="0000CC"/>
              </a:solidFill>
              <a:latin typeface="Arial Unicode MS" panose="020B0604020202020204" pitchFamily="34" charset="-128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Blip>
                <a:blip r:embed="rId3"/>
              </a:buBlip>
              <a:tabLst>
                <a:tab pos="461963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</a:pPr>
            <a:r>
              <a:rPr lang="en-US" altLang="en-US" dirty="0" smtClean="0">
                <a:solidFill>
                  <a:srgbClr val="0000CC"/>
                </a:solidFill>
                <a:latin typeface="Arial Unicode MS" panose="020B0604020202020204" pitchFamily="34" charset="-128"/>
              </a:rPr>
              <a:t>m </a:t>
            </a:r>
            <a:r>
              <a:rPr lang="en-US" altLang="en-US" dirty="0">
                <a:solidFill>
                  <a:srgbClr val="0000CC"/>
                </a:solidFill>
                <a:latin typeface="Arial Unicode MS" panose="020B0604020202020204" pitchFamily="34" charset="-128"/>
              </a:rPr>
              <a:t>= </a:t>
            </a:r>
            <a:r>
              <a:rPr lang="en-US" altLang="en-US" dirty="0" err="1">
                <a:solidFill>
                  <a:srgbClr val="0000CC"/>
                </a:solidFill>
                <a:latin typeface="Arial Unicode MS" panose="020B0604020202020204" pitchFamily="34" charset="-128"/>
              </a:rPr>
              <a:t>np.array</a:t>
            </a:r>
            <a:r>
              <a:rPr lang="en-US" altLang="en-US" dirty="0">
                <a:solidFill>
                  <a:srgbClr val="0000CC"/>
                </a:solidFill>
                <a:latin typeface="Arial Unicode MS" panose="020B0604020202020204" pitchFamily="34" charset="-128"/>
              </a:rPr>
              <a:t>([ [1,-2,-1], [2,2,-1], [-1,-1,2] ])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</a:pPr>
            <a:r>
              <a:rPr lang="en-US" altLang="en-US" dirty="0" smtClean="0">
                <a:solidFill>
                  <a:srgbClr val="0000CC"/>
                </a:solidFill>
                <a:latin typeface="Arial Unicode MS" panose="020B0604020202020204" pitchFamily="34" charset="-128"/>
              </a:rPr>
              <a:t>	c </a:t>
            </a:r>
            <a:r>
              <a:rPr lang="en-US" altLang="en-US" dirty="0">
                <a:solidFill>
                  <a:srgbClr val="0000CC"/>
                </a:solidFill>
                <a:latin typeface="Arial Unicode MS" panose="020B0604020202020204" pitchFamily="34" charset="-128"/>
              </a:rPr>
              <a:t>= </a:t>
            </a:r>
            <a:r>
              <a:rPr lang="en-US" altLang="en-US" dirty="0" err="1">
                <a:solidFill>
                  <a:srgbClr val="0000CC"/>
                </a:solidFill>
                <a:latin typeface="Arial Unicode MS" panose="020B0604020202020204" pitchFamily="34" charset="-128"/>
              </a:rPr>
              <a:t>np.array</a:t>
            </a:r>
            <a:r>
              <a:rPr lang="en-US" altLang="en-US" dirty="0">
                <a:solidFill>
                  <a:srgbClr val="0000CC"/>
                </a:solidFill>
                <a:latin typeface="Arial Unicode MS" panose="020B0604020202020204" pitchFamily="34" charset="-128"/>
              </a:rPr>
              <a:t>([6,1,1])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</a:pPr>
            <a:r>
              <a:rPr lang="en-US" altLang="en-US" dirty="0" smtClean="0">
                <a:solidFill>
                  <a:srgbClr val="0000CC"/>
                </a:solidFill>
                <a:latin typeface="Arial Unicode MS" panose="020B0604020202020204" pitchFamily="34" charset="-128"/>
              </a:rPr>
              <a:t>	y </a:t>
            </a:r>
            <a:r>
              <a:rPr lang="en-US" altLang="en-US" dirty="0">
                <a:solidFill>
                  <a:srgbClr val="0000CC"/>
                </a:solidFill>
                <a:latin typeface="Arial Unicode MS" panose="020B0604020202020204" pitchFamily="34" charset="-128"/>
              </a:rPr>
              <a:t>= </a:t>
            </a:r>
            <a:r>
              <a:rPr lang="en-US" altLang="en-US" b="1" dirty="0" err="1">
                <a:solidFill>
                  <a:srgbClr val="0000CC"/>
                </a:solidFill>
                <a:latin typeface="Arial Unicode MS" panose="020B0604020202020204" pitchFamily="34" charset="-128"/>
              </a:rPr>
              <a:t>np.linalg.solve</a:t>
            </a:r>
            <a:r>
              <a:rPr lang="en-US" altLang="en-US" dirty="0">
                <a:solidFill>
                  <a:srgbClr val="0000CC"/>
                </a:solidFill>
                <a:latin typeface="Arial Unicode MS" panose="020B0604020202020204" pitchFamily="34" charset="-128"/>
              </a:rPr>
              <a:t>(m, c)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</a:pPr>
            <a:r>
              <a:rPr lang="en-US" altLang="en-US" dirty="0" smtClean="0">
                <a:solidFill>
                  <a:srgbClr val="0000CC"/>
                </a:solidFill>
                <a:latin typeface="Arial Unicode MS" panose="020B0604020202020204" pitchFamily="34" charset="-128"/>
              </a:rPr>
              <a:t>	print(y</a:t>
            </a:r>
            <a:r>
              <a:rPr lang="en-US" altLang="en-US" dirty="0">
                <a:solidFill>
                  <a:srgbClr val="0000CC"/>
                </a:solidFill>
                <a:latin typeface="Arial Unicode MS" panose="020B0604020202020204" pitchFamily="34" charset="-128"/>
              </a:rPr>
              <a:t>)</a:t>
            </a:r>
            <a:r>
              <a:rPr lang="en-US" altLang="en-US" dirty="0">
                <a:solidFill>
                  <a:srgbClr val="0000CC"/>
                </a:solidFill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</a:pPr>
            <a:endParaRPr lang="en-US" altLang="en-US" dirty="0">
              <a:solidFill>
                <a:srgbClr val="0000CC"/>
              </a:solidFill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Blip>
                <a:blip r:embed="rId3"/>
              </a:buBlip>
              <a:tabLst>
                <a:tab pos="461963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</a:pPr>
            <a:r>
              <a:rPr lang="en-US" altLang="en-US" b="1" dirty="0" err="1">
                <a:solidFill>
                  <a:srgbClr val="0000CC"/>
                </a:solidFill>
                <a:latin typeface="Arial Unicode MS" panose="020B0604020202020204" pitchFamily="34" charset="-128"/>
              </a:rPr>
              <a:t>def</a:t>
            </a:r>
            <a:r>
              <a:rPr lang="en-US" altLang="en-US" dirty="0">
                <a:solidFill>
                  <a:srgbClr val="0000CC"/>
                </a:solidFill>
                <a:latin typeface="Arial Unicode MS" panose="020B0604020202020204" pitchFamily="34" charset="-128"/>
              </a:rPr>
              <a:t> </a:t>
            </a:r>
            <a:r>
              <a:rPr lang="en-US" altLang="en-US" dirty="0" smtClean="0">
                <a:solidFill>
                  <a:srgbClr val="0000CC"/>
                </a:solidFill>
                <a:latin typeface="Arial Unicode MS" panose="020B0604020202020204" pitchFamily="34" charset="-128"/>
              </a:rPr>
              <a:t> </a:t>
            </a:r>
            <a:r>
              <a:rPr lang="en-US" altLang="en-US" dirty="0" err="1" smtClean="0">
                <a:solidFill>
                  <a:srgbClr val="0000CC"/>
                </a:solidFill>
                <a:latin typeface="Arial Unicode MS" panose="020B0604020202020204" pitchFamily="34" charset="-128"/>
              </a:rPr>
              <a:t>myFunction</a:t>
            </a:r>
            <a:r>
              <a:rPr lang="en-US" altLang="en-US" dirty="0" smtClean="0">
                <a:solidFill>
                  <a:srgbClr val="0000CC"/>
                </a:solidFill>
                <a:latin typeface="Arial Unicode MS" panose="020B0604020202020204" pitchFamily="34" charset="-128"/>
              </a:rPr>
              <a:t>(v</a:t>
            </a:r>
            <a:r>
              <a:rPr lang="en-US" altLang="en-US" dirty="0">
                <a:solidFill>
                  <a:srgbClr val="0000CC"/>
                </a:solidFill>
                <a:latin typeface="Arial Unicode MS" panose="020B0604020202020204" pitchFamily="34" charset="-128"/>
              </a:rPr>
              <a:t>):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</a:pPr>
            <a:r>
              <a:rPr lang="en-US" altLang="en-US" dirty="0">
                <a:solidFill>
                  <a:srgbClr val="0000CC"/>
                </a:solidFill>
                <a:latin typeface="Arial Unicode MS" panose="020B0604020202020204" pitchFamily="34" charset="-128"/>
              </a:rPr>
              <a:t>	</a:t>
            </a:r>
            <a:r>
              <a:rPr lang="en-US" altLang="en-US" dirty="0" smtClean="0">
                <a:solidFill>
                  <a:srgbClr val="0000CC"/>
                </a:solidFill>
                <a:latin typeface="Arial Unicode MS" panose="020B0604020202020204" pitchFamily="34" charset="-128"/>
              </a:rPr>
              <a:t>	x </a:t>
            </a:r>
            <a:r>
              <a:rPr lang="en-US" altLang="en-US" dirty="0">
                <a:solidFill>
                  <a:srgbClr val="0000CC"/>
                </a:solidFill>
                <a:latin typeface="Arial Unicode MS" panose="020B0604020202020204" pitchFamily="34" charset="-128"/>
              </a:rPr>
              <a:t>= v[0]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</a:pPr>
            <a:r>
              <a:rPr lang="en-US" altLang="en-US" dirty="0">
                <a:solidFill>
                  <a:srgbClr val="0000CC"/>
                </a:solidFill>
                <a:latin typeface="Arial Unicode MS" panose="020B0604020202020204" pitchFamily="34" charset="-128"/>
              </a:rPr>
              <a:t>	</a:t>
            </a:r>
            <a:r>
              <a:rPr lang="en-US" altLang="en-US" dirty="0" smtClean="0">
                <a:solidFill>
                  <a:srgbClr val="0000CC"/>
                </a:solidFill>
                <a:latin typeface="Arial Unicode MS" panose="020B0604020202020204" pitchFamily="34" charset="-128"/>
              </a:rPr>
              <a:t>	y </a:t>
            </a:r>
            <a:r>
              <a:rPr lang="en-US" altLang="en-US" dirty="0">
                <a:solidFill>
                  <a:srgbClr val="0000CC"/>
                </a:solidFill>
                <a:latin typeface="Arial Unicode MS" panose="020B0604020202020204" pitchFamily="34" charset="-128"/>
              </a:rPr>
              <a:t>= v[1]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</a:pPr>
            <a:r>
              <a:rPr lang="en-US" altLang="en-US" dirty="0">
                <a:solidFill>
                  <a:srgbClr val="0000CC"/>
                </a:solidFill>
                <a:latin typeface="Arial Unicode MS" panose="020B0604020202020204" pitchFamily="34" charset="-128"/>
              </a:rPr>
              <a:t>	</a:t>
            </a:r>
            <a:r>
              <a:rPr lang="en-US" altLang="en-US" dirty="0" smtClean="0">
                <a:solidFill>
                  <a:srgbClr val="0000CC"/>
                </a:solidFill>
                <a:latin typeface="Arial Unicode MS" panose="020B0604020202020204" pitchFamily="34" charset="-128"/>
              </a:rPr>
              <a:t>	z </a:t>
            </a:r>
            <a:r>
              <a:rPr lang="en-US" altLang="en-US" dirty="0">
                <a:solidFill>
                  <a:srgbClr val="0000CC"/>
                </a:solidFill>
                <a:latin typeface="Arial Unicode MS" panose="020B0604020202020204" pitchFamily="34" charset="-128"/>
              </a:rPr>
              <a:t>= v[2]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</a:pPr>
            <a:r>
              <a:rPr lang="en-US" altLang="en-US" dirty="0">
                <a:solidFill>
                  <a:srgbClr val="0000CC"/>
                </a:solidFill>
                <a:latin typeface="Arial Unicode MS" panose="020B0604020202020204" pitchFamily="34" charset="-128"/>
              </a:rPr>
              <a:t>	</a:t>
            </a:r>
            <a:r>
              <a:rPr lang="en-US" altLang="en-US" dirty="0" smtClean="0">
                <a:solidFill>
                  <a:srgbClr val="0000CC"/>
                </a:solidFill>
                <a:latin typeface="Arial Unicode MS" panose="020B0604020202020204" pitchFamily="34" charset="-128"/>
              </a:rPr>
              <a:t>	f </a:t>
            </a:r>
            <a:r>
              <a:rPr lang="en-US" altLang="en-US" dirty="0">
                <a:solidFill>
                  <a:srgbClr val="0000CC"/>
                </a:solidFill>
                <a:latin typeface="Arial Unicode MS" panose="020B0604020202020204" pitchFamily="34" charset="-128"/>
              </a:rPr>
              <a:t>= </a:t>
            </a:r>
            <a:r>
              <a:rPr lang="en-US" altLang="en-US" dirty="0" err="1">
                <a:solidFill>
                  <a:srgbClr val="0000CC"/>
                </a:solidFill>
                <a:latin typeface="Arial Unicode MS" panose="020B0604020202020204" pitchFamily="34" charset="-128"/>
              </a:rPr>
              <a:t>np.empty</a:t>
            </a:r>
            <a:r>
              <a:rPr lang="en-US" altLang="en-US" dirty="0">
                <a:solidFill>
                  <a:srgbClr val="0000CC"/>
                </a:solidFill>
                <a:latin typeface="Arial Unicode MS" panose="020B0604020202020204" pitchFamily="34" charset="-128"/>
              </a:rPr>
              <a:t>((3))</a:t>
            </a:r>
          </a:p>
          <a:p>
            <a:pPr>
              <a:tabLst>
                <a:tab pos="461963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0000CC"/>
                </a:solidFill>
              </a:rPr>
              <a:t>f[0</a:t>
            </a:r>
            <a:r>
              <a:rPr lang="en-US" dirty="0">
                <a:solidFill>
                  <a:srgbClr val="0000CC"/>
                </a:solidFill>
              </a:rPr>
              <a:t>] = x**2+3*y**2-20</a:t>
            </a:r>
          </a:p>
          <a:p>
            <a:pPr>
              <a:tabLst>
                <a:tab pos="461963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</a:pPr>
            <a:r>
              <a:rPr lang="en-US" dirty="0">
                <a:solidFill>
                  <a:srgbClr val="0000CC"/>
                </a:solidFill>
              </a:rPr>
              <a:t>    	</a:t>
            </a:r>
            <a:r>
              <a:rPr lang="en-US" dirty="0" smtClean="0">
                <a:solidFill>
                  <a:srgbClr val="0000CC"/>
                </a:solidFill>
              </a:rPr>
              <a:t>	f[1</a:t>
            </a:r>
            <a:r>
              <a:rPr lang="en-US" dirty="0">
                <a:solidFill>
                  <a:srgbClr val="0000CC"/>
                </a:solidFill>
              </a:rPr>
              <a:t>] = 3*y-2*x**2+z </a:t>
            </a:r>
          </a:p>
          <a:p>
            <a:pPr>
              <a:tabLst>
                <a:tab pos="461963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</a:pPr>
            <a:r>
              <a:rPr lang="en-US" dirty="0">
                <a:solidFill>
                  <a:srgbClr val="0000CC"/>
                </a:solidFill>
              </a:rPr>
              <a:t>    	</a:t>
            </a:r>
            <a:r>
              <a:rPr lang="en-US" dirty="0" smtClean="0">
                <a:solidFill>
                  <a:srgbClr val="0000CC"/>
                </a:solidFill>
              </a:rPr>
              <a:t>	f[2</a:t>
            </a:r>
            <a:r>
              <a:rPr lang="en-US" dirty="0">
                <a:solidFill>
                  <a:srgbClr val="0000CC"/>
                </a:solidFill>
              </a:rPr>
              <a:t>] = 5*z + 5 - 2*x*y</a:t>
            </a:r>
            <a:r>
              <a:rPr lang="en-US" altLang="en-US" dirty="0">
                <a:solidFill>
                  <a:srgbClr val="0000CC"/>
                </a:solidFill>
                <a:latin typeface="Arial Unicode MS" panose="020B0604020202020204" pitchFamily="34" charset="-128"/>
              </a:rPr>
              <a:t>	</a:t>
            </a:r>
          </a:p>
          <a:p>
            <a:pPr>
              <a:tabLst>
                <a:tab pos="461963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</a:pPr>
            <a:r>
              <a:rPr lang="en-US" altLang="en-US" dirty="0">
                <a:solidFill>
                  <a:srgbClr val="0000CC"/>
                </a:solidFill>
                <a:latin typeface="Arial Unicode MS" panose="020B0604020202020204" pitchFamily="34" charset="-128"/>
              </a:rPr>
              <a:t>	</a:t>
            </a:r>
            <a:r>
              <a:rPr lang="en-US" altLang="en-US" dirty="0" smtClean="0">
                <a:solidFill>
                  <a:srgbClr val="0000CC"/>
                </a:solidFill>
                <a:latin typeface="Arial Unicode MS" panose="020B0604020202020204" pitchFamily="34" charset="-128"/>
              </a:rPr>
              <a:t>	return </a:t>
            </a:r>
            <a:r>
              <a:rPr lang="en-US" altLang="en-US" dirty="0">
                <a:solidFill>
                  <a:srgbClr val="0000CC"/>
                </a:solidFill>
                <a:latin typeface="Arial Unicode MS" panose="020B0604020202020204" pitchFamily="34" charset="-128"/>
              </a:rPr>
              <a:t>f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</a:pPr>
            <a:r>
              <a:rPr lang="en-US" altLang="en-US" dirty="0" smtClean="0">
                <a:solidFill>
                  <a:srgbClr val="0000CC"/>
                </a:solidFill>
                <a:latin typeface="Arial Unicode MS" panose="020B0604020202020204" pitchFamily="34" charset="-128"/>
              </a:rPr>
              <a:t>	guess </a:t>
            </a:r>
            <a:r>
              <a:rPr lang="en-US" altLang="en-US" dirty="0">
                <a:solidFill>
                  <a:srgbClr val="0000CC"/>
                </a:solidFill>
                <a:latin typeface="Arial Unicode MS" panose="020B0604020202020204" pitchFamily="34" charset="-128"/>
              </a:rPr>
              <a:t>=np. array([1,1,1])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</a:pPr>
            <a:r>
              <a:rPr lang="en-US" altLang="en-US" dirty="0" smtClean="0">
                <a:solidFill>
                  <a:srgbClr val="0000CC"/>
                </a:solidFill>
                <a:latin typeface="Arial Unicode MS" panose="020B0604020202020204" pitchFamily="34" charset="-128"/>
              </a:rPr>
              <a:t>	fs </a:t>
            </a:r>
            <a:r>
              <a:rPr lang="en-US" altLang="en-US" dirty="0">
                <a:solidFill>
                  <a:srgbClr val="0000CC"/>
                </a:solidFill>
                <a:latin typeface="Arial Unicode MS" panose="020B0604020202020204" pitchFamily="34" charset="-128"/>
              </a:rPr>
              <a:t>= </a:t>
            </a:r>
            <a:r>
              <a:rPr lang="en-US" altLang="en-US" b="1" dirty="0" err="1">
                <a:solidFill>
                  <a:srgbClr val="0000CC"/>
                </a:solidFill>
                <a:latin typeface="Arial Unicode MS" panose="020B0604020202020204" pitchFamily="34" charset="-128"/>
              </a:rPr>
              <a:t>fsolve</a:t>
            </a:r>
            <a:r>
              <a:rPr lang="en-US" altLang="en-US" dirty="0">
                <a:solidFill>
                  <a:srgbClr val="0000CC"/>
                </a:solidFill>
                <a:latin typeface="Arial Unicode MS" panose="020B0604020202020204" pitchFamily="34" charset="-128"/>
              </a:rPr>
              <a:t>(</a:t>
            </a:r>
            <a:r>
              <a:rPr lang="en-US" altLang="en-US" dirty="0" err="1">
                <a:solidFill>
                  <a:srgbClr val="0000CC"/>
                </a:solidFill>
                <a:latin typeface="Arial Unicode MS" panose="020B0604020202020204" pitchFamily="34" charset="-128"/>
              </a:rPr>
              <a:t>myFunction</a:t>
            </a:r>
            <a:r>
              <a:rPr lang="en-US" altLang="en-US" dirty="0">
                <a:solidFill>
                  <a:srgbClr val="0000CC"/>
                </a:solidFill>
                <a:latin typeface="Arial Unicode MS" panose="020B0604020202020204" pitchFamily="34" charset="-128"/>
              </a:rPr>
              <a:t>, guess)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</a:pPr>
            <a:r>
              <a:rPr lang="en-US" altLang="en-US" dirty="0" smtClean="0">
                <a:solidFill>
                  <a:srgbClr val="0000CC"/>
                </a:solidFill>
                <a:latin typeface="Arial Unicode MS" panose="020B0604020202020204" pitchFamily="34" charset="-128"/>
              </a:rPr>
              <a:t>	print(fs</a:t>
            </a:r>
            <a:r>
              <a:rPr lang="en-US" altLang="en-US" dirty="0">
                <a:solidFill>
                  <a:srgbClr val="0000CC"/>
                </a:solidFill>
                <a:latin typeface="Arial Unicode MS" panose="020B0604020202020204" pitchFamily="34" charset="-128"/>
              </a:rPr>
              <a:t>)</a:t>
            </a:r>
            <a:r>
              <a:rPr lang="en-US" altLang="en-US" dirty="0">
                <a:solidFill>
                  <a:srgbClr val="0000CC"/>
                </a:solidFill>
              </a:rPr>
              <a:t> </a:t>
            </a:r>
            <a:endParaRPr lang="en-US" altLang="en-US" dirty="0">
              <a:solidFill>
                <a:srgbClr val="0000CC"/>
              </a:solidFill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665539" y="838200"/>
                <a:ext cx="1908921" cy="830997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22225" cmpd="sng">
                <a:solidFill>
                  <a:srgbClr val="C00000"/>
                </a:solidFill>
                <a:round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+3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−20=0</m:t>
                      </m:r>
                    </m:oMath>
                  </m:oMathPara>
                </a14:m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−2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=0</m:t>
                      </m:r>
                    </m:oMath>
                  </m:oMathPara>
                </a14:m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+5−2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  </m:t>
                      </m:r>
                    </m:oMath>
                  </m:oMathPara>
                </a14:m>
                <a:endParaRPr lang="en-US" b="0" dirty="0" smtClean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5539" y="838200"/>
                <a:ext cx="1908921" cy="830997"/>
              </a:xfrm>
              <a:prstGeom prst="rect">
                <a:avLst/>
              </a:prstGeom>
              <a:blipFill rotWithShape="0">
                <a:blip r:embed="rId4"/>
                <a:stretch>
                  <a:fillRect l="-1572" r="-1887" b="-8571"/>
                </a:stretch>
              </a:blipFill>
              <a:ln w="22225" cmpd="sng">
                <a:solidFill>
                  <a:srgbClr val="C00000"/>
                </a:solidFill>
                <a:rou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9643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1"/>
          <p:cNvSpPr txBox="1">
            <a:spLocks/>
          </p:cNvSpPr>
          <p:nvPr/>
        </p:nvSpPr>
        <p:spPr>
          <a:xfrm>
            <a:off x="838200" y="6356352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Python                                                                  Dept. Of Comp. Sc. &amp; IT, FUUAST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3000" y="329625"/>
            <a:ext cx="70733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32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Solution Of Eqns. </a:t>
            </a:r>
            <a:r>
              <a:rPr lang="en-US" sz="2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System Of Equations</a:t>
            </a:r>
          </a:p>
        </p:txBody>
      </p:sp>
      <p:sp>
        <p:nvSpPr>
          <p:cNvPr id="2" name="Rectangle 1"/>
          <p:cNvSpPr/>
          <p:nvPr/>
        </p:nvSpPr>
        <p:spPr>
          <a:xfrm>
            <a:off x="1371600" y="1976395"/>
            <a:ext cx="5486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CC"/>
                </a:solidFill>
                <a:latin typeface="Arial Unicode MS" panose="020B0604020202020204" pitchFamily="34" charset="-128"/>
              </a:rPr>
              <a:t>from </a:t>
            </a:r>
            <a:r>
              <a:rPr lang="en-US" dirty="0" err="1" smtClean="0">
                <a:solidFill>
                  <a:srgbClr val="0000CC"/>
                </a:solidFill>
                <a:latin typeface="Arial Unicode MS" panose="020B0604020202020204" pitchFamily="34" charset="-128"/>
              </a:rPr>
              <a:t>scipy.optimize</a:t>
            </a:r>
            <a:r>
              <a:rPr lang="en-US" dirty="0" smtClean="0">
                <a:solidFill>
                  <a:srgbClr val="0000CC"/>
                </a:solidFill>
                <a:latin typeface="Arial Unicode MS" panose="020B0604020202020204" pitchFamily="34" charset="-128"/>
              </a:rPr>
              <a:t> import </a:t>
            </a:r>
            <a:r>
              <a:rPr lang="en-US" dirty="0" err="1" smtClean="0">
                <a:solidFill>
                  <a:srgbClr val="0000CC"/>
                </a:solidFill>
                <a:latin typeface="Arial Unicode MS" panose="020B0604020202020204" pitchFamily="34" charset="-128"/>
              </a:rPr>
              <a:t>fsolve</a:t>
            </a:r>
            <a:endParaRPr lang="en-US" dirty="0" smtClean="0">
              <a:solidFill>
                <a:srgbClr val="0000CC"/>
              </a:solidFill>
              <a:latin typeface="Arial Unicode MS" panose="020B0604020202020204" pitchFamily="34" charset="-128"/>
            </a:endParaRPr>
          </a:p>
          <a:p>
            <a:endParaRPr lang="en-US" dirty="0" smtClean="0">
              <a:solidFill>
                <a:srgbClr val="0000CC"/>
              </a:solidFill>
              <a:latin typeface="Arial Unicode MS" panose="020B0604020202020204" pitchFamily="34" charset="-128"/>
            </a:endParaRPr>
          </a:p>
          <a:p>
            <a:r>
              <a:rPr lang="en-US" dirty="0" err="1" smtClean="0">
                <a:solidFill>
                  <a:srgbClr val="0000CC"/>
                </a:solidFill>
                <a:latin typeface="Arial Unicode MS" panose="020B0604020202020204" pitchFamily="34" charset="-128"/>
              </a:rPr>
              <a:t>def</a:t>
            </a:r>
            <a:r>
              <a:rPr lang="en-US" dirty="0" smtClean="0">
                <a:solidFill>
                  <a:srgbClr val="0000CC"/>
                </a:solidFill>
                <a:latin typeface="Arial Unicode MS" panose="020B0604020202020204" pitchFamily="34" charset="-128"/>
              </a:rPr>
              <a:t> </a:t>
            </a:r>
            <a:r>
              <a:rPr lang="en-US" dirty="0">
                <a:solidFill>
                  <a:srgbClr val="0000CC"/>
                </a:solidFill>
                <a:latin typeface="Arial Unicode MS" panose="020B0604020202020204" pitchFamily="34" charset="-128"/>
              </a:rPr>
              <a:t>findRootFn1(x):</a:t>
            </a:r>
          </a:p>
          <a:p>
            <a:r>
              <a:rPr lang="en-US" dirty="0">
                <a:solidFill>
                  <a:srgbClr val="0000CC"/>
                </a:solidFill>
                <a:latin typeface="Arial Unicode MS" panose="020B0604020202020204" pitchFamily="34" charset="-128"/>
              </a:rPr>
              <a:t>        out = [x[0]*</a:t>
            </a:r>
            <a:r>
              <a:rPr lang="en-US" dirty="0" err="1">
                <a:solidFill>
                  <a:srgbClr val="0000CC"/>
                </a:solidFill>
                <a:latin typeface="Arial Unicode MS" panose="020B0604020202020204" pitchFamily="34" charset="-128"/>
              </a:rPr>
              <a:t>np.cos</a:t>
            </a:r>
            <a:r>
              <a:rPr lang="en-US" dirty="0">
                <a:solidFill>
                  <a:srgbClr val="0000CC"/>
                </a:solidFill>
                <a:latin typeface="Arial Unicode MS" panose="020B0604020202020204" pitchFamily="34" charset="-128"/>
              </a:rPr>
              <a:t>(x[1]) - 4]</a:t>
            </a:r>
          </a:p>
          <a:p>
            <a:r>
              <a:rPr lang="en-US" dirty="0">
                <a:solidFill>
                  <a:srgbClr val="0000CC"/>
                </a:solidFill>
                <a:latin typeface="Arial Unicode MS" panose="020B0604020202020204" pitchFamily="34" charset="-128"/>
              </a:rPr>
              <a:t>        </a:t>
            </a:r>
            <a:r>
              <a:rPr lang="en-US" dirty="0" err="1">
                <a:solidFill>
                  <a:srgbClr val="0000CC"/>
                </a:solidFill>
                <a:latin typeface="Arial Unicode MS" panose="020B0604020202020204" pitchFamily="34" charset="-128"/>
              </a:rPr>
              <a:t>out.append</a:t>
            </a:r>
            <a:r>
              <a:rPr lang="en-US" dirty="0">
                <a:solidFill>
                  <a:srgbClr val="0000CC"/>
                </a:solidFill>
                <a:latin typeface="Arial Unicode MS" panose="020B0604020202020204" pitchFamily="34" charset="-128"/>
              </a:rPr>
              <a:t>(x[1]*x[0] - x[1] - 5)</a:t>
            </a:r>
          </a:p>
          <a:p>
            <a:r>
              <a:rPr lang="en-US" dirty="0">
                <a:solidFill>
                  <a:srgbClr val="0000CC"/>
                </a:solidFill>
                <a:latin typeface="Arial Unicode MS" panose="020B0604020202020204" pitchFamily="34" charset="-128"/>
              </a:rPr>
              <a:t>        return out</a:t>
            </a:r>
          </a:p>
          <a:p>
            <a:r>
              <a:rPr lang="en-US" dirty="0">
                <a:solidFill>
                  <a:srgbClr val="0000CC"/>
                </a:solidFill>
                <a:latin typeface="Arial Unicode MS" panose="020B0604020202020204" pitchFamily="34" charset="-128"/>
              </a:rPr>
              <a:t>    </a:t>
            </a:r>
          </a:p>
          <a:p>
            <a:r>
              <a:rPr lang="en-US" dirty="0">
                <a:solidFill>
                  <a:srgbClr val="0000CC"/>
                </a:solidFill>
                <a:latin typeface="Arial Unicode MS" panose="020B0604020202020204" pitchFamily="34" charset="-128"/>
              </a:rPr>
              <a:t>x1,x2 = </a:t>
            </a:r>
            <a:r>
              <a:rPr lang="en-US" b="1" dirty="0" err="1">
                <a:solidFill>
                  <a:srgbClr val="0000CC"/>
                </a:solidFill>
                <a:latin typeface="Arial Unicode MS" panose="020B0604020202020204" pitchFamily="34" charset="-128"/>
              </a:rPr>
              <a:t>fsolve</a:t>
            </a:r>
            <a:r>
              <a:rPr lang="en-US" dirty="0">
                <a:solidFill>
                  <a:srgbClr val="0000CC"/>
                </a:solidFill>
                <a:latin typeface="Arial Unicode MS" panose="020B0604020202020204" pitchFamily="34" charset="-128"/>
              </a:rPr>
              <a:t>(findRootFn1, [1, 1])</a:t>
            </a:r>
          </a:p>
          <a:p>
            <a:r>
              <a:rPr lang="en-US" dirty="0">
                <a:solidFill>
                  <a:srgbClr val="0000CC"/>
                </a:solidFill>
                <a:latin typeface="Arial Unicode MS" panose="020B0604020202020204" pitchFamily="34" charset="-128"/>
              </a:rPr>
              <a:t>print('Roots of two simultaneous equations: ',x1,x2)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019800" y="1143000"/>
                <a:ext cx="2224263" cy="73866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22225">
                <a:solidFill>
                  <a:srgbClr val="C0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𝑥𝑐𝑜𝑠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−4=0</m:t>
                      </m:r>
                    </m:oMath>
                  </m:oMathPara>
                </a14:m>
                <a:endParaRPr lang="en-US" sz="24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−5=0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1143000"/>
                <a:ext cx="2224263" cy="738664"/>
              </a:xfrm>
              <a:prstGeom prst="rect">
                <a:avLst/>
              </a:prstGeom>
              <a:blipFill rotWithShape="0">
                <a:blip r:embed="rId4"/>
                <a:stretch>
                  <a:fillRect l="-1087" r="-2446" b="-9600"/>
                </a:stretch>
              </a:blipFill>
              <a:ln w="22225"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8337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1"/>
          <p:cNvSpPr txBox="1">
            <a:spLocks/>
          </p:cNvSpPr>
          <p:nvPr/>
        </p:nvSpPr>
        <p:spPr>
          <a:xfrm>
            <a:off x="838200" y="6356352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Python                                                                  Dept. Of Comp. Sc. &amp; IT, FUUAST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927432" y="2544634"/>
            <a:ext cx="33377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Interpolation</a:t>
            </a:r>
          </a:p>
        </p:txBody>
      </p:sp>
    </p:spTree>
    <p:extLst>
      <p:ext uri="{BB962C8B-B14F-4D97-AF65-F5344CB8AC3E}">
        <p14:creationId xmlns:p14="http://schemas.microsoft.com/office/powerpoint/2010/main" val="4293657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1"/>
          <p:cNvSpPr txBox="1">
            <a:spLocks/>
          </p:cNvSpPr>
          <p:nvPr/>
        </p:nvSpPr>
        <p:spPr>
          <a:xfrm>
            <a:off x="838200" y="6356352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Python                                                                  Dept. Of Comp. Sc. &amp; IT, FUUAST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219200" y="929819"/>
            <a:ext cx="7696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  <a:tab pos="3657600" algn="l"/>
                <a:tab pos="4119563" algn="l"/>
                <a:tab pos="4572000" algn="l"/>
                <a:tab pos="5033963" algn="l"/>
              </a:tabLst>
            </a:pPr>
            <a:r>
              <a:rPr lang="en-US" sz="2000" dirty="0">
                <a:solidFill>
                  <a:srgbClr val="0000CC"/>
                </a:solidFill>
              </a:rPr>
              <a:t>i</a:t>
            </a:r>
            <a:r>
              <a:rPr lang="en-US" sz="2000" dirty="0" smtClean="0">
                <a:solidFill>
                  <a:srgbClr val="0000CC"/>
                </a:solidFill>
              </a:rPr>
              <a:t>mport </a:t>
            </a:r>
            <a:r>
              <a:rPr lang="en-US" sz="2000" dirty="0" err="1" smtClean="0">
                <a:solidFill>
                  <a:srgbClr val="0000CC"/>
                </a:solidFill>
              </a:rPr>
              <a:t>numpy</a:t>
            </a:r>
            <a:r>
              <a:rPr lang="en-US" sz="2000" dirty="0" smtClean="0">
                <a:solidFill>
                  <a:srgbClr val="0000CC"/>
                </a:solidFill>
              </a:rPr>
              <a:t> as np</a:t>
            </a:r>
          </a:p>
          <a:p>
            <a:pPr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  <a:tab pos="3657600" algn="l"/>
                <a:tab pos="4119563" algn="l"/>
                <a:tab pos="4572000" algn="l"/>
                <a:tab pos="5033963" algn="l"/>
              </a:tabLst>
            </a:pPr>
            <a:r>
              <a:rPr lang="en-US" sz="2000" dirty="0">
                <a:solidFill>
                  <a:srgbClr val="0000CC"/>
                </a:solidFill>
              </a:rPr>
              <a:t>from </a:t>
            </a:r>
            <a:r>
              <a:rPr lang="en-US" sz="2000" dirty="0" err="1">
                <a:solidFill>
                  <a:srgbClr val="0000CC"/>
                </a:solidFill>
              </a:rPr>
              <a:t>scipy</a:t>
            </a:r>
            <a:r>
              <a:rPr lang="en-US" sz="2000" dirty="0">
                <a:solidFill>
                  <a:srgbClr val="0000CC"/>
                </a:solidFill>
              </a:rPr>
              <a:t> import </a:t>
            </a:r>
            <a:r>
              <a:rPr lang="en-US" sz="2000" b="1" dirty="0" smtClean="0">
                <a:solidFill>
                  <a:srgbClr val="0000CC"/>
                </a:solidFill>
              </a:rPr>
              <a:t>interpolate</a:t>
            </a:r>
          </a:p>
          <a:p>
            <a:pPr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  <a:tab pos="3657600" algn="l"/>
                <a:tab pos="4119563" algn="l"/>
                <a:tab pos="4572000" algn="l"/>
                <a:tab pos="5033963" algn="l"/>
              </a:tabLst>
            </a:pPr>
            <a:endParaRPr lang="en-US" sz="2000" b="1" dirty="0">
              <a:solidFill>
                <a:srgbClr val="0000CC"/>
              </a:solidFill>
            </a:endParaRPr>
          </a:p>
          <a:p>
            <a:pPr marL="461963" indent="-461963">
              <a:buBlip>
                <a:blip r:embed="rId3"/>
              </a:buBlip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  <a:tab pos="3657600" algn="l"/>
                <a:tab pos="4119563" algn="l"/>
                <a:tab pos="4572000" algn="l"/>
                <a:tab pos="5033963" algn="l"/>
              </a:tabLst>
            </a:pPr>
            <a:r>
              <a:rPr lang="en-US" sz="2000" dirty="0" smtClean="0">
                <a:solidFill>
                  <a:srgbClr val="0000CC"/>
                </a:solidFill>
              </a:rPr>
              <a:t>x=</a:t>
            </a:r>
            <a:r>
              <a:rPr lang="en-US" sz="2000" dirty="0" err="1" smtClean="0">
                <a:solidFill>
                  <a:srgbClr val="0000CC"/>
                </a:solidFill>
              </a:rPr>
              <a:t>np.arange</a:t>
            </a:r>
            <a:r>
              <a:rPr lang="en-US" sz="2000" dirty="0" smtClean="0">
                <a:solidFill>
                  <a:srgbClr val="0000CC"/>
                </a:solidFill>
              </a:rPr>
              <a:t>(1:11)</a:t>
            </a:r>
            <a:endParaRPr lang="en-US" sz="2000" dirty="0">
              <a:solidFill>
                <a:srgbClr val="0000CC"/>
              </a:solidFill>
            </a:endParaRPr>
          </a:p>
          <a:p>
            <a:pPr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  <a:tab pos="3657600" algn="l"/>
                <a:tab pos="4119563" algn="l"/>
                <a:tab pos="4572000" algn="l"/>
                <a:tab pos="5033963" algn="l"/>
              </a:tabLst>
            </a:pPr>
            <a:r>
              <a:rPr lang="en-US" sz="2000" dirty="0" smtClean="0">
                <a:solidFill>
                  <a:srgbClr val="0000CC"/>
                </a:solidFill>
              </a:rPr>
              <a:t>	y=</a:t>
            </a:r>
            <a:r>
              <a:rPr lang="en-US" sz="2000" dirty="0" err="1" smtClean="0">
                <a:solidFill>
                  <a:srgbClr val="0000CC"/>
                </a:solidFill>
              </a:rPr>
              <a:t>np.array</a:t>
            </a:r>
            <a:r>
              <a:rPr lang="en-US" sz="2000" dirty="0" smtClean="0">
                <a:solidFill>
                  <a:srgbClr val="0000CC"/>
                </a:solidFill>
              </a:rPr>
              <a:t>([9.4,7.31,5.15,3.55,2.81, 2.04,1.26, 0.97, 0.74, </a:t>
            </a:r>
            <a:r>
              <a:rPr lang="en-US" sz="2000" dirty="0">
                <a:solidFill>
                  <a:srgbClr val="0000CC"/>
                </a:solidFill>
              </a:rPr>
              <a:t>0.58</a:t>
            </a:r>
            <a:r>
              <a:rPr lang="en-US" sz="2000" dirty="0" smtClean="0">
                <a:solidFill>
                  <a:srgbClr val="0000CC"/>
                </a:solidFill>
              </a:rPr>
              <a:t>])</a:t>
            </a:r>
          </a:p>
          <a:p>
            <a:pPr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  <a:tab pos="3657600" algn="l"/>
                <a:tab pos="4119563" algn="l"/>
                <a:tab pos="4572000" algn="l"/>
                <a:tab pos="5033963" algn="l"/>
              </a:tabLst>
            </a:pPr>
            <a:r>
              <a:rPr lang="en-US" sz="2000" dirty="0" smtClean="0">
                <a:solidFill>
                  <a:srgbClr val="0000CC"/>
                </a:solidFill>
              </a:rPr>
              <a:t>	r=</a:t>
            </a:r>
            <a:r>
              <a:rPr lang="en-US" sz="2000" dirty="0" err="1" smtClean="0">
                <a:solidFill>
                  <a:srgbClr val="0000CC"/>
                </a:solidFill>
              </a:rPr>
              <a:t>np.</a:t>
            </a:r>
            <a:r>
              <a:rPr lang="en-US" sz="2000" b="1" dirty="0" err="1" smtClean="0">
                <a:solidFill>
                  <a:srgbClr val="0000CC"/>
                </a:solidFill>
              </a:rPr>
              <a:t>interp</a:t>
            </a:r>
            <a:r>
              <a:rPr lang="en-US" sz="2000" dirty="0" smtClean="0">
                <a:solidFill>
                  <a:srgbClr val="0000CC"/>
                </a:solidFill>
              </a:rPr>
              <a:t>(3.8,x,y)</a:t>
            </a:r>
          </a:p>
          <a:p>
            <a:pPr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  <a:tab pos="3657600" algn="l"/>
                <a:tab pos="4119563" algn="l"/>
                <a:tab pos="4572000" algn="l"/>
                <a:tab pos="5033963" algn="l"/>
              </a:tabLst>
            </a:pPr>
            <a:r>
              <a:rPr lang="en-US" sz="2000" dirty="0" smtClean="0">
                <a:solidFill>
                  <a:srgbClr val="0000CC"/>
                </a:solidFill>
              </a:rPr>
              <a:t>	print(r)</a:t>
            </a:r>
          </a:p>
          <a:p>
            <a:pPr marL="461963" indent="-461963">
              <a:buBlip>
                <a:blip r:embed="rId3"/>
              </a:buBlip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  <a:tab pos="3657600" algn="l"/>
                <a:tab pos="4119563" algn="l"/>
                <a:tab pos="4572000" algn="l"/>
                <a:tab pos="5033963" algn="l"/>
              </a:tabLst>
            </a:pPr>
            <a:r>
              <a:rPr lang="en-US" sz="2000" dirty="0" smtClean="0">
                <a:solidFill>
                  <a:srgbClr val="0000CC"/>
                </a:solidFill>
              </a:rPr>
              <a:t>v=</a:t>
            </a:r>
            <a:r>
              <a:rPr lang="en-US" sz="2000" dirty="0" err="1" smtClean="0">
                <a:solidFill>
                  <a:srgbClr val="0000CC"/>
                </a:solidFill>
              </a:rPr>
              <a:t>np.array</a:t>
            </a:r>
            <a:r>
              <a:rPr lang="en-US" sz="2000" dirty="0" smtClean="0">
                <a:solidFill>
                  <a:srgbClr val="0000CC"/>
                </a:solidFill>
              </a:rPr>
              <a:t>([6.9, 4.78, 2.1,1.0,0.81])</a:t>
            </a:r>
          </a:p>
          <a:p>
            <a:pPr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  <a:tab pos="3657600" algn="l"/>
                <a:tab pos="4119563" algn="l"/>
                <a:tab pos="4572000" algn="l"/>
                <a:tab pos="5033963" algn="l"/>
              </a:tabLst>
            </a:pPr>
            <a:r>
              <a:rPr lang="en-US" sz="2000" dirty="0">
                <a:solidFill>
                  <a:srgbClr val="0000CC"/>
                </a:solidFill>
              </a:rPr>
              <a:t>	</a:t>
            </a:r>
            <a:r>
              <a:rPr lang="en-US" sz="2000" dirty="0" smtClean="0">
                <a:solidFill>
                  <a:srgbClr val="0000CC"/>
                </a:solidFill>
              </a:rPr>
              <a:t>r=</a:t>
            </a:r>
            <a:r>
              <a:rPr lang="en-US" sz="2000" dirty="0" err="1" smtClean="0">
                <a:solidFill>
                  <a:srgbClr val="0000CC"/>
                </a:solidFill>
              </a:rPr>
              <a:t>np.</a:t>
            </a:r>
            <a:r>
              <a:rPr lang="en-US" sz="2000" b="1" dirty="0" err="1" smtClean="0">
                <a:solidFill>
                  <a:srgbClr val="0000CC"/>
                </a:solidFill>
              </a:rPr>
              <a:t>interp</a:t>
            </a:r>
            <a:r>
              <a:rPr lang="en-US" sz="2000" dirty="0" smtClean="0">
                <a:solidFill>
                  <a:srgbClr val="0000CC"/>
                </a:solidFill>
              </a:rPr>
              <a:t>(</a:t>
            </a:r>
            <a:r>
              <a:rPr lang="en-US" sz="2000" dirty="0" err="1" smtClean="0">
                <a:solidFill>
                  <a:srgbClr val="0000CC"/>
                </a:solidFill>
              </a:rPr>
              <a:t>v,x,y</a:t>
            </a:r>
            <a:r>
              <a:rPr lang="en-US" sz="2000" dirty="0">
                <a:solidFill>
                  <a:srgbClr val="0000CC"/>
                </a:solidFill>
              </a:rPr>
              <a:t>) </a:t>
            </a:r>
            <a:endParaRPr lang="en-US" sz="2000" dirty="0" smtClean="0">
              <a:solidFill>
                <a:srgbClr val="0000CC"/>
              </a:solidFill>
            </a:endParaRPr>
          </a:p>
          <a:p>
            <a:pPr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  <a:tab pos="3657600" algn="l"/>
                <a:tab pos="4119563" algn="l"/>
                <a:tab pos="4572000" algn="l"/>
                <a:tab pos="5033963" algn="l"/>
              </a:tabLst>
            </a:pPr>
            <a:r>
              <a:rPr lang="en-US" sz="2000" dirty="0">
                <a:solidFill>
                  <a:srgbClr val="0000CC"/>
                </a:solidFill>
              </a:rPr>
              <a:t>	</a:t>
            </a:r>
            <a:r>
              <a:rPr lang="en-US" sz="2000" dirty="0" smtClean="0">
                <a:solidFill>
                  <a:srgbClr val="0000CC"/>
                </a:solidFill>
              </a:rPr>
              <a:t>print(r)</a:t>
            </a:r>
          </a:p>
          <a:p>
            <a:pPr marL="461963" indent="-461963">
              <a:buBlip>
                <a:blip r:embed="rId3"/>
              </a:buBlip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</a:tabLst>
            </a:pPr>
            <a:r>
              <a:rPr lang="en-US" sz="2000" dirty="0" smtClean="0">
                <a:solidFill>
                  <a:srgbClr val="0000CC"/>
                </a:solidFill>
              </a:rPr>
              <a:t>x </a:t>
            </a:r>
            <a:r>
              <a:rPr lang="en-US" sz="2000" dirty="0">
                <a:solidFill>
                  <a:srgbClr val="0000CC"/>
                </a:solidFill>
              </a:rPr>
              <a:t>= </a:t>
            </a:r>
            <a:r>
              <a:rPr lang="en-US" sz="2000" dirty="0" err="1">
                <a:solidFill>
                  <a:srgbClr val="0000CC"/>
                </a:solidFill>
              </a:rPr>
              <a:t>np.arange</a:t>
            </a:r>
            <a:r>
              <a:rPr lang="en-US" sz="2000" dirty="0">
                <a:solidFill>
                  <a:srgbClr val="0000CC"/>
                </a:solidFill>
              </a:rPr>
              <a:t>(0, 10)</a:t>
            </a:r>
          </a:p>
          <a:p>
            <a:pPr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</a:tabLst>
            </a:pPr>
            <a:r>
              <a:rPr lang="en-US" sz="2000" dirty="0">
                <a:solidFill>
                  <a:srgbClr val="0000CC"/>
                </a:solidFill>
              </a:rPr>
              <a:t>	y = </a:t>
            </a:r>
            <a:r>
              <a:rPr lang="en-US" sz="2000" dirty="0" err="1">
                <a:solidFill>
                  <a:srgbClr val="0000CC"/>
                </a:solidFill>
              </a:rPr>
              <a:t>np.exp</a:t>
            </a:r>
            <a:r>
              <a:rPr lang="en-US" sz="2000" dirty="0">
                <a:solidFill>
                  <a:srgbClr val="0000CC"/>
                </a:solidFill>
              </a:rPr>
              <a:t>(-x/3.0) </a:t>
            </a:r>
          </a:p>
          <a:p>
            <a:pPr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</a:tabLst>
            </a:pPr>
            <a:r>
              <a:rPr lang="en-US" sz="2000" dirty="0">
                <a:solidFill>
                  <a:srgbClr val="0000CC"/>
                </a:solidFill>
              </a:rPr>
              <a:t>	</a:t>
            </a:r>
            <a:r>
              <a:rPr lang="en-US" sz="2000" dirty="0" err="1" smtClean="0">
                <a:solidFill>
                  <a:srgbClr val="0000CC"/>
                </a:solidFill>
              </a:rPr>
              <a:t>fnc</a:t>
            </a:r>
            <a:r>
              <a:rPr lang="en-US" sz="2000" dirty="0" smtClean="0">
                <a:solidFill>
                  <a:srgbClr val="0000CC"/>
                </a:solidFill>
              </a:rPr>
              <a:t> </a:t>
            </a:r>
            <a:r>
              <a:rPr lang="en-US" sz="2000" dirty="0">
                <a:solidFill>
                  <a:srgbClr val="0000CC"/>
                </a:solidFill>
              </a:rPr>
              <a:t>= </a:t>
            </a:r>
            <a:r>
              <a:rPr lang="en-US" sz="2000" b="1" dirty="0">
                <a:solidFill>
                  <a:srgbClr val="0000CC"/>
                </a:solidFill>
              </a:rPr>
              <a:t>interpolate.interp1d</a:t>
            </a:r>
            <a:r>
              <a:rPr lang="en-US" sz="2000" dirty="0">
                <a:solidFill>
                  <a:srgbClr val="0000CC"/>
                </a:solidFill>
              </a:rPr>
              <a:t>(x, y) </a:t>
            </a:r>
          </a:p>
          <a:p>
            <a:pPr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</a:tabLst>
            </a:pPr>
            <a:r>
              <a:rPr lang="en-US" sz="2000" dirty="0">
                <a:solidFill>
                  <a:srgbClr val="0000CC"/>
                </a:solidFill>
              </a:rPr>
              <a:t>	</a:t>
            </a:r>
            <a:r>
              <a:rPr lang="en-US" sz="2000" dirty="0" smtClean="0">
                <a:solidFill>
                  <a:srgbClr val="0000CC"/>
                </a:solidFill>
              </a:rPr>
              <a:t>x2 </a:t>
            </a:r>
            <a:r>
              <a:rPr lang="en-US" sz="2000" dirty="0">
                <a:solidFill>
                  <a:srgbClr val="0000CC"/>
                </a:solidFill>
              </a:rPr>
              <a:t>= </a:t>
            </a:r>
            <a:r>
              <a:rPr lang="en-US" sz="2000" dirty="0" err="1">
                <a:solidFill>
                  <a:srgbClr val="0000CC"/>
                </a:solidFill>
              </a:rPr>
              <a:t>np.arange</a:t>
            </a:r>
            <a:r>
              <a:rPr lang="en-US" sz="2000" dirty="0">
                <a:solidFill>
                  <a:srgbClr val="0000CC"/>
                </a:solidFill>
              </a:rPr>
              <a:t>(0, 9, </a:t>
            </a:r>
            <a:r>
              <a:rPr lang="en-US" sz="2000" dirty="0" smtClean="0">
                <a:solidFill>
                  <a:srgbClr val="0000CC"/>
                </a:solidFill>
              </a:rPr>
              <a:t>0.5) </a:t>
            </a:r>
            <a:endParaRPr lang="en-US" sz="2000" dirty="0">
              <a:solidFill>
                <a:srgbClr val="0000CC"/>
              </a:solidFill>
            </a:endParaRPr>
          </a:p>
          <a:p>
            <a:pPr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</a:tabLst>
            </a:pPr>
            <a:r>
              <a:rPr lang="en-US" sz="2000" dirty="0">
                <a:solidFill>
                  <a:srgbClr val="0000CC"/>
                </a:solidFill>
              </a:rPr>
              <a:t>	</a:t>
            </a:r>
            <a:r>
              <a:rPr lang="en-US" sz="2000" dirty="0" smtClean="0">
                <a:solidFill>
                  <a:srgbClr val="0000CC"/>
                </a:solidFill>
              </a:rPr>
              <a:t>y2 </a:t>
            </a:r>
            <a:r>
              <a:rPr lang="en-US" sz="2000" dirty="0">
                <a:solidFill>
                  <a:srgbClr val="0000CC"/>
                </a:solidFill>
              </a:rPr>
              <a:t>= </a:t>
            </a:r>
            <a:r>
              <a:rPr lang="en-US" sz="2000" dirty="0" err="1" smtClean="0">
                <a:solidFill>
                  <a:srgbClr val="0000CC"/>
                </a:solidFill>
              </a:rPr>
              <a:t>fnc</a:t>
            </a:r>
            <a:r>
              <a:rPr lang="en-US" sz="2000" dirty="0" smtClean="0">
                <a:solidFill>
                  <a:srgbClr val="0000CC"/>
                </a:solidFill>
              </a:rPr>
              <a:t>(x2)</a:t>
            </a:r>
          </a:p>
          <a:p>
            <a:pPr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</a:tabLst>
            </a:pPr>
            <a:r>
              <a:rPr lang="en-US" sz="2000" dirty="0">
                <a:solidFill>
                  <a:srgbClr val="0000CC"/>
                </a:solidFill>
              </a:rPr>
              <a:t>	</a:t>
            </a:r>
            <a:r>
              <a:rPr lang="en-US" sz="2000" dirty="0" smtClean="0">
                <a:solidFill>
                  <a:srgbClr val="0000CC"/>
                </a:solidFill>
              </a:rPr>
              <a:t>print(y2)	</a:t>
            </a:r>
            <a:endParaRPr lang="en-US" sz="2000" dirty="0">
              <a:solidFill>
                <a:srgbClr val="0000CC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3000" y="76200"/>
            <a:ext cx="70733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32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Interpolation 1D</a:t>
            </a:r>
            <a:endParaRPr lang="en-US" sz="2000" b="1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855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1"/>
          <p:cNvSpPr txBox="1">
            <a:spLocks/>
          </p:cNvSpPr>
          <p:nvPr/>
        </p:nvSpPr>
        <p:spPr>
          <a:xfrm>
            <a:off x="838200" y="6356352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Python                                                                  Dept. Of Comp. Sc. &amp; IT, FUUAST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3000" y="253425"/>
            <a:ext cx="70733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32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Interpolation 1D</a:t>
            </a:r>
            <a:endParaRPr lang="en-US" sz="2000" b="1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90599" y="838200"/>
            <a:ext cx="741571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1963" indent="-461963">
              <a:buFontTx/>
              <a:buBlip>
                <a:blip r:embed="rId3"/>
              </a:buBlip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</a:tabLst>
            </a:pPr>
            <a:r>
              <a:rPr lang="en-US" dirty="0" smtClean="0">
                <a:solidFill>
                  <a:srgbClr val="0000CC"/>
                </a:solidFill>
              </a:rPr>
              <a:t>import </a:t>
            </a:r>
            <a:r>
              <a:rPr lang="en-US" dirty="0" err="1" smtClean="0">
                <a:solidFill>
                  <a:srgbClr val="0000CC"/>
                </a:solidFill>
              </a:rPr>
              <a:t>numpy</a:t>
            </a:r>
            <a:r>
              <a:rPr lang="en-US" dirty="0" smtClean="0">
                <a:solidFill>
                  <a:srgbClr val="0000CC"/>
                </a:solidFill>
              </a:rPr>
              <a:t> as np</a:t>
            </a:r>
          </a:p>
          <a:p>
            <a:pPr marL="461963" indent="-461963">
              <a:buFontTx/>
              <a:buBlip>
                <a:blip r:embed="rId3"/>
              </a:buBlip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</a:tabLst>
            </a:pPr>
            <a:r>
              <a:rPr lang="en-US" dirty="0" smtClean="0">
                <a:solidFill>
                  <a:srgbClr val="0000CC"/>
                </a:solidFill>
              </a:rPr>
              <a:t>import </a:t>
            </a:r>
            <a:r>
              <a:rPr lang="en-US" dirty="0" err="1" smtClean="0">
                <a:solidFill>
                  <a:srgbClr val="0000CC"/>
                </a:solidFill>
              </a:rPr>
              <a:t>scipy.interpolate</a:t>
            </a:r>
            <a:r>
              <a:rPr lang="en-US" dirty="0" smtClean="0">
                <a:solidFill>
                  <a:srgbClr val="0000CC"/>
                </a:solidFill>
              </a:rPr>
              <a:t> as interpolate</a:t>
            </a:r>
            <a:endParaRPr lang="en-US" dirty="0">
              <a:solidFill>
                <a:srgbClr val="0000CC"/>
              </a:solidFill>
            </a:endParaRPr>
          </a:p>
          <a:p>
            <a:pPr marL="461963" indent="-461963">
              <a:buFontTx/>
              <a:buBlip>
                <a:blip r:embed="rId3"/>
              </a:buBlip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</a:tabLst>
            </a:pPr>
            <a:r>
              <a:rPr lang="en-US" dirty="0" smtClean="0">
                <a:solidFill>
                  <a:srgbClr val="0000CC"/>
                </a:solidFill>
              </a:rPr>
              <a:t>Import </a:t>
            </a:r>
            <a:r>
              <a:rPr lang="en-US" dirty="0" err="1" smtClean="0">
                <a:solidFill>
                  <a:srgbClr val="0000CC"/>
                </a:solidFill>
              </a:rPr>
              <a:t>matplotlib.pyplot</a:t>
            </a:r>
            <a:r>
              <a:rPr lang="en-US" dirty="0" smtClean="0">
                <a:solidFill>
                  <a:srgbClr val="0000CC"/>
                </a:solidFill>
              </a:rPr>
              <a:t> as </a:t>
            </a:r>
            <a:r>
              <a:rPr lang="en-US" dirty="0" err="1" smtClean="0">
                <a:solidFill>
                  <a:srgbClr val="0000CC"/>
                </a:solidFill>
              </a:rPr>
              <a:t>plt</a:t>
            </a:r>
            <a:endParaRPr lang="en-US" dirty="0" smtClean="0">
              <a:solidFill>
                <a:srgbClr val="0000CC"/>
              </a:solidFill>
            </a:endParaRPr>
          </a:p>
          <a:p>
            <a:pPr marL="461963" indent="-461963">
              <a:buFontTx/>
              <a:buBlip>
                <a:blip r:embed="rId3"/>
              </a:buBlip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</a:tabLst>
            </a:pPr>
            <a:r>
              <a:rPr lang="en-US" dirty="0" smtClean="0">
                <a:solidFill>
                  <a:srgbClr val="0000CC"/>
                </a:solidFill>
              </a:rPr>
              <a:t>x </a:t>
            </a:r>
            <a:r>
              <a:rPr lang="en-US" dirty="0">
                <a:solidFill>
                  <a:srgbClr val="0000CC"/>
                </a:solidFill>
              </a:rPr>
              <a:t>= </a:t>
            </a:r>
            <a:r>
              <a:rPr lang="en-US" dirty="0" err="1">
                <a:solidFill>
                  <a:srgbClr val="0000CC"/>
                </a:solidFill>
              </a:rPr>
              <a:t>np.arange</a:t>
            </a:r>
            <a:r>
              <a:rPr lang="en-US" dirty="0">
                <a:solidFill>
                  <a:srgbClr val="0000CC"/>
                </a:solidFill>
              </a:rPr>
              <a:t>(0, 10)</a:t>
            </a:r>
          </a:p>
          <a:p>
            <a:pPr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</a:tabLst>
            </a:pPr>
            <a:r>
              <a:rPr lang="en-US" dirty="0">
                <a:solidFill>
                  <a:srgbClr val="0000CC"/>
                </a:solidFill>
              </a:rPr>
              <a:t>	y = </a:t>
            </a:r>
            <a:r>
              <a:rPr lang="en-US" dirty="0" err="1">
                <a:solidFill>
                  <a:srgbClr val="0000CC"/>
                </a:solidFill>
              </a:rPr>
              <a:t>np.exp</a:t>
            </a:r>
            <a:r>
              <a:rPr lang="en-US" dirty="0">
                <a:solidFill>
                  <a:srgbClr val="0000CC"/>
                </a:solidFill>
              </a:rPr>
              <a:t>(-x/3.0) </a:t>
            </a:r>
            <a:r>
              <a:rPr lang="en-US" dirty="0" smtClean="0">
                <a:solidFill>
                  <a:srgbClr val="0000CC"/>
                </a:solidFill>
              </a:rPr>
              <a:t>	</a:t>
            </a:r>
          </a:p>
          <a:p>
            <a:pPr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</a:tabLst>
            </a:pPr>
            <a:r>
              <a:rPr lang="en-US" altLang="en-US" dirty="0">
                <a:solidFill>
                  <a:srgbClr val="0000CC"/>
                </a:solidFill>
                <a:latin typeface="inherit"/>
              </a:rPr>
              <a:t>	</a:t>
            </a:r>
            <a:r>
              <a:rPr lang="en-US" altLang="en-US" dirty="0" err="1">
                <a:solidFill>
                  <a:srgbClr val="0000CC"/>
                </a:solidFill>
              </a:rPr>
              <a:t>fnc</a:t>
            </a:r>
            <a:r>
              <a:rPr lang="en-US" altLang="en-US" dirty="0">
                <a:solidFill>
                  <a:srgbClr val="0000CC"/>
                </a:solidFill>
              </a:rPr>
              <a:t> </a:t>
            </a:r>
            <a:r>
              <a:rPr lang="en-US" altLang="en-US" dirty="0">
                <a:solidFill>
                  <a:srgbClr val="0000CC"/>
                </a:solidFill>
              </a:rPr>
              <a:t>= interpolate.interp1d(x, </a:t>
            </a:r>
            <a:r>
              <a:rPr lang="en-US" altLang="en-US" dirty="0">
                <a:solidFill>
                  <a:srgbClr val="0000CC"/>
                </a:solidFill>
              </a:rPr>
              <a:t>y, </a:t>
            </a:r>
            <a:r>
              <a:rPr lang="en-US" altLang="en-US" dirty="0" err="1">
                <a:solidFill>
                  <a:srgbClr val="0000CC"/>
                </a:solidFill>
              </a:rPr>
              <a:t>fill_value</a:t>
            </a:r>
            <a:r>
              <a:rPr lang="en-US" altLang="en-US" dirty="0">
                <a:solidFill>
                  <a:srgbClr val="0000CC"/>
                </a:solidFill>
              </a:rPr>
              <a:t>=</a:t>
            </a:r>
            <a:r>
              <a:rPr lang="en-US" altLang="en-US" dirty="0" smtClean="0">
                <a:solidFill>
                  <a:srgbClr val="0000CC"/>
                </a:solidFill>
              </a:rPr>
              <a:t>'</a:t>
            </a:r>
            <a:r>
              <a:rPr lang="en-US" altLang="en-US" dirty="0" err="1" smtClean="0">
                <a:solidFill>
                  <a:srgbClr val="0000CC"/>
                </a:solidFill>
              </a:rPr>
              <a:t>extrapolate‘,kind</a:t>
            </a:r>
            <a:r>
              <a:rPr lang="en-US" altLang="en-US" dirty="0" smtClean="0">
                <a:solidFill>
                  <a:srgbClr val="0000CC"/>
                </a:solidFill>
              </a:rPr>
              <a:t>=‘cubic’) </a:t>
            </a:r>
            <a:endParaRPr lang="en-US" dirty="0">
              <a:solidFill>
                <a:srgbClr val="0000CC"/>
              </a:solidFill>
            </a:endParaRPr>
          </a:p>
          <a:p>
            <a:pPr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</a:tabLst>
            </a:pPr>
            <a:r>
              <a:rPr lang="en-US" dirty="0">
                <a:solidFill>
                  <a:srgbClr val="0000CC"/>
                </a:solidFill>
              </a:rPr>
              <a:t>	</a:t>
            </a:r>
            <a:r>
              <a:rPr lang="en-US" dirty="0" err="1">
                <a:solidFill>
                  <a:srgbClr val="0000CC"/>
                </a:solidFill>
              </a:rPr>
              <a:t>fnc</a:t>
            </a:r>
            <a:r>
              <a:rPr lang="en-US" dirty="0">
                <a:solidFill>
                  <a:srgbClr val="0000CC"/>
                </a:solidFill>
              </a:rPr>
              <a:t> = </a:t>
            </a:r>
            <a:r>
              <a:rPr lang="en-US" b="1" dirty="0">
                <a:solidFill>
                  <a:srgbClr val="0000CC"/>
                </a:solidFill>
              </a:rPr>
              <a:t>interpolate.interp1d</a:t>
            </a:r>
            <a:r>
              <a:rPr lang="en-US" dirty="0">
                <a:solidFill>
                  <a:srgbClr val="0000CC"/>
                </a:solidFill>
              </a:rPr>
              <a:t>(x, </a:t>
            </a:r>
            <a:r>
              <a:rPr lang="en-US" dirty="0" smtClean="0">
                <a:solidFill>
                  <a:srgbClr val="0000CC"/>
                </a:solidFill>
              </a:rPr>
              <a:t>y, kind=‘cubic’) 	# ‘linear’, ‘nearest’ </a:t>
            </a:r>
            <a:endParaRPr lang="en-US" dirty="0">
              <a:solidFill>
                <a:srgbClr val="0000CC"/>
              </a:solidFill>
            </a:endParaRPr>
          </a:p>
          <a:p>
            <a:pPr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</a:tabLst>
            </a:pPr>
            <a:r>
              <a:rPr lang="en-US" dirty="0">
                <a:solidFill>
                  <a:srgbClr val="0000CC"/>
                </a:solidFill>
              </a:rPr>
              <a:t>	x2 = </a:t>
            </a:r>
            <a:r>
              <a:rPr lang="en-US" dirty="0" err="1">
                <a:solidFill>
                  <a:srgbClr val="0000CC"/>
                </a:solidFill>
              </a:rPr>
              <a:t>np.arange</a:t>
            </a:r>
            <a:r>
              <a:rPr lang="en-US" dirty="0">
                <a:solidFill>
                  <a:srgbClr val="0000CC"/>
                </a:solidFill>
              </a:rPr>
              <a:t>(0, 9, 0.5) </a:t>
            </a:r>
          </a:p>
          <a:p>
            <a:pPr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</a:tabLst>
            </a:pPr>
            <a:r>
              <a:rPr lang="en-US" dirty="0">
                <a:solidFill>
                  <a:srgbClr val="0000CC"/>
                </a:solidFill>
              </a:rPr>
              <a:t>	y2 = </a:t>
            </a:r>
            <a:r>
              <a:rPr lang="en-US" dirty="0" err="1">
                <a:solidFill>
                  <a:srgbClr val="0000CC"/>
                </a:solidFill>
              </a:rPr>
              <a:t>fnc</a:t>
            </a:r>
            <a:r>
              <a:rPr lang="en-US" dirty="0">
                <a:solidFill>
                  <a:srgbClr val="0000CC"/>
                </a:solidFill>
              </a:rPr>
              <a:t>(x2)</a:t>
            </a:r>
          </a:p>
          <a:p>
            <a:pPr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</a:tabLst>
            </a:pPr>
            <a:r>
              <a:rPr lang="en-US" dirty="0">
                <a:solidFill>
                  <a:srgbClr val="0000CC"/>
                </a:solidFill>
              </a:rPr>
              <a:t>	print(y2</a:t>
            </a:r>
            <a:r>
              <a:rPr lang="en-US" dirty="0" smtClean="0">
                <a:solidFill>
                  <a:srgbClr val="0000CC"/>
                </a:solidFill>
              </a:rPr>
              <a:t>)</a:t>
            </a:r>
          </a:p>
          <a:p>
            <a:pPr marL="461963" indent="-461963">
              <a:buFontTx/>
              <a:buBlip>
                <a:blip r:embed="rId3"/>
              </a:buBlip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</a:tabLst>
            </a:pPr>
            <a:r>
              <a:rPr lang="en-US" dirty="0" smtClean="0">
                <a:solidFill>
                  <a:srgbClr val="0000CC"/>
                </a:solidFill>
              </a:rPr>
              <a:t>x </a:t>
            </a:r>
            <a:r>
              <a:rPr lang="en-US" dirty="0">
                <a:solidFill>
                  <a:srgbClr val="0000CC"/>
                </a:solidFill>
              </a:rPr>
              <a:t>= </a:t>
            </a:r>
            <a:r>
              <a:rPr lang="en-US" dirty="0" err="1">
                <a:solidFill>
                  <a:srgbClr val="0000CC"/>
                </a:solidFill>
              </a:rPr>
              <a:t>np.linspace</a:t>
            </a:r>
            <a:r>
              <a:rPr lang="en-US" dirty="0">
                <a:solidFill>
                  <a:srgbClr val="0000CC"/>
                </a:solidFill>
              </a:rPr>
              <a:t>(0, 10, </a:t>
            </a:r>
            <a:r>
              <a:rPr lang="en-US" dirty="0" smtClean="0">
                <a:solidFill>
                  <a:srgbClr val="0000CC"/>
                </a:solidFill>
              </a:rPr>
              <a:t>11</a:t>
            </a:r>
            <a:r>
              <a:rPr lang="en-US" dirty="0">
                <a:solidFill>
                  <a:srgbClr val="0000CC"/>
                </a:solidFill>
              </a:rPr>
              <a:t>, endpoint=True</a:t>
            </a:r>
            <a:r>
              <a:rPr lang="en-US" dirty="0" smtClean="0">
                <a:solidFill>
                  <a:srgbClr val="0000CC"/>
                </a:solidFill>
              </a:rPr>
              <a:t>)</a:t>
            </a:r>
          </a:p>
          <a:p>
            <a:pPr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</a:tabLst>
            </a:pPr>
            <a:r>
              <a:rPr lang="en-US" dirty="0" smtClean="0">
                <a:solidFill>
                  <a:srgbClr val="0000CC"/>
                </a:solidFill>
              </a:rPr>
              <a:t>	y </a:t>
            </a:r>
            <a:r>
              <a:rPr lang="en-US" dirty="0">
                <a:solidFill>
                  <a:srgbClr val="0000CC"/>
                </a:solidFill>
              </a:rPr>
              <a:t>= </a:t>
            </a:r>
            <a:r>
              <a:rPr lang="en-US" dirty="0" err="1">
                <a:solidFill>
                  <a:srgbClr val="0000CC"/>
                </a:solidFill>
              </a:rPr>
              <a:t>np.cos</a:t>
            </a:r>
            <a:r>
              <a:rPr lang="en-US" dirty="0">
                <a:solidFill>
                  <a:srgbClr val="0000CC"/>
                </a:solidFill>
              </a:rPr>
              <a:t>(-x**2/9.0</a:t>
            </a:r>
            <a:r>
              <a:rPr lang="en-US" dirty="0" smtClean="0">
                <a:solidFill>
                  <a:srgbClr val="0000CC"/>
                </a:solidFill>
              </a:rPr>
              <a:t>)</a:t>
            </a:r>
          </a:p>
          <a:p>
            <a:pPr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</a:tabLst>
            </a:pPr>
            <a:r>
              <a:rPr lang="en-US" dirty="0" smtClean="0">
                <a:solidFill>
                  <a:srgbClr val="0000CC"/>
                </a:solidFill>
              </a:rPr>
              <a:t>	f  =  </a:t>
            </a:r>
            <a:r>
              <a:rPr lang="en-US" b="1" dirty="0" smtClean="0">
                <a:solidFill>
                  <a:srgbClr val="0000CC"/>
                </a:solidFill>
              </a:rPr>
              <a:t>interpolate.interp1d</a:t>
            </a:r>
            <a:r>
              <a:rPr lang="en-US" dirty="0" smtClean="0">
                <a:solidFill>
                  <a:srgbClr val="0000CC"/>
                </a:solidFill>
              </a:rPr>
              <a:t>(x</a:t>
            </a:r>
            <a:r>
              <a:rPr lang="en-US" dirty="0">
                <a:solidFill>
                  <a:srgbClr val="0000CC"/>
                </a:solidFill>
              </a:rPr>
              <a:t>, y</a:t>
            </a:r>
            <a:r>
              <a:rPr lang="en-US" dirty="0" smtClean="0">
                <a:solidFill>
                  <a:srgbClr val="0000CC"/>
                </a:solidFill>
              </a:rPr>
              <a:t>)</a:t>
            </a:r>
          </a:p>
          <a:p>
            <a:pPr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</a:tabLst>
            </a:pPr>
            <a:r>
              <a:rPr lang="en-US" dirty="0" smtClean="0">
                <a:solidFill>
                  <a:srgbClr val="0000CC"/>
                </a:solidFill>
              </a:rPr>
              <a:t>	f2 </a:t>
            </a:r>
            <a:r>
              <a:rPr lang="en-US" dirty="0">
                <a:solidFill>
                  <a:srgbClr val="0000CC"/>
                </a:solidFill>
              </a:rPr>
              <a:t>= </a:t>
            </a:r>
            <a:r>
              <a:rPr lang="en-US" b="1" dirty="0" smtClean="0">
                <a:solidFill>
                  <a:srgbClr val="0000CC"/>
                </a:solidFill>
              </a:rPr>
              <a:t>interpolate.interp1d</a:t>
            </a:r>
            <a:r>
              <a:rPr lang="en-US" dirty="0" smtClean="0">
                <a:solidFill>
                  <a:srgbClr val="0000CC"/>
                </a:solidFill>
              </a:rPr>
              <a:t>(x</a:t>
            </a:r>
            <a:r>
              <a:rPr lang="en-US" dirty="0">
                <a:solidFill>
                  <a:srgbClr val="0000CC"/>
                </a:solidFill>
              </a:rPr>
              <a:t>, y, kind='cubic') </a:t>
            </a:r>
            <a:endParaRPr lang="en-US" dirty="0" smtClean="0">
              <a:solidFill>
                <a:srgbClr val="0000CC"/>
              </a:solidFill>
            </a:endParaRPr>
          </a:p>
          <a:p>
            <a:pPr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</a:tabLst>
            </a:pPr>
            <a:r>
              <a:rPr lang="en-US" dirty="0">
                <a:solidFill>
                  <a:srgbClr val="0000CC"/>
                </a:solidFill>
              </a:rPr>
              <a:t>	</a:t>
            </a:r>
            <a:r>
              <a:rPr lang="en-US" dirty="0" smtClean="0">
                <a:solidFill>
                  <a:srgbClr val="0000CC"/>
                </a:solidFill>
              </a:rPr>
              <a:t>f3 </a:t>
            </a:r>
            <a:r>
              <a:rPr lang="en-US" dirty="0">
                <a:solidFill>
                  <a:srgbClr val="0000CC"/>
                </a:solidFill>
              </a:rPr>
              <a:t>= </a:t>
            </a:r>
            <a:r>
              <a:rPr lang="en-US" b="1" dirty="0" smtClean="0">
                <a:solidFill>
                  <a:srgbClr val="0000CC"/>
                </a:solidFill>
              </a:rPr>
              <a:t>interpolate.interp1d</a:t>
            </a:r>
            <a:r>
              <a:rPr lang="en-US" dirty="0" smtClean="0">
                <a:solidFill>
                  <a:srgbClr val="0000CC"/>
                </a:solidFill>
              </a:rPr>
              <a:t>(x</a:t>
            </a:r>
            <a:r>
              <a:rPr lang="en-US" dirty="0">
                <a:solidFill>
                  <a:srgbClr val="0000CC"/>
                </a:solidFill>
              </a:rPr>
              <a:t>, y, kind</a:t>
            </a:r>
            <a:r>
              <a:rPr lang="en-US" dirty="0" smtClean="0">
                <a:solidFill>
                  <a:srgbClr val="0000CC"/>
                </a:solidFill>
              </a:rPr>
              <a:t>=‘nearest') </a:t>
            </a:r>
            <a:endParaRPr lang="en-US" dirty="0">
              <a:solidFill>
                <a:srgbClr val="0000CC"/>
              </a:solidFill>
            </a:endParaRPr>
          </a:p>
          <a:p>
            <a:pPr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</a:tabLst>
            </a:pPr>
            <a:r>
              <a:rPr lang="en-US" dirty="0">
                <a:solidFill>
                  <a:srgbClr val="0000CC"/>
                </a:solidFill>
              </a:rPr>
              <a:t>	</a:t>
            </a:r>
            <a:r>
              <a:rPr lang="en-US" dirty="0" err="1" smtClean="0">
                <a:solidFill>
                  <a:srgbClr val="0000CC"/>
                </a:solidFill>
              </a:rPr>
              <a:t>xnew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>
                <a:solidFill>
                  <a:srgbClr val="0000CC"/>
                </a:solidFill>
              </a:rPr>
              <a:t>= </a:t>
            </a:r>
            <a:r>
              <a:rPr lang="en-US" dirty="0" err="1">
                <a:solidFill>
                  <a:srgbClr val="0000CC"/>
                </a:solidFill>
              </a:rPr>
              <a:t>np.linspace</a:t>
            </a:r>
            <a:r>
              <a:rPr lang="en-US" dirty="0">
                <a:solidFill>
                  <a:srgbClr val="0000CC"/>
                </a:solidFill>
              </a:rPr>
              <a:t>(0, 10, </a:t>
            </a:r>
            <a:r>
              <a:rPr lang="en-US" dirty="0" err="1" smtClean="0">
                <a:solidFill>
                  <a:srgbClr val="0000CC"/>
                </a:solidFill>
              </a:rPr>
              <a:t>num</a:t>
            </a:r>
            <a:r>
              <a:rPr lang="en-US" dirty="0" smtClean="0">
                <a:solidFill>
                  <a:srgbClr val="0000CC"/>
                </a:solidFill>
              </a:rPr>
              <a:t>=101</a:t>
            </a:r>
            <a:r>
              <a:rPr lang="en-US" dirty="0">
                <a:solidFill>
                  <a:srgbClr val="0000CC"/>
                </a:solidFill>
              </a:rPr>
              <a:t>, </a:t>
            </a:r>
            <a:r>
              <a:rPr lang="en-US" dirty="0" smtClean="0">
                <a:solidFill>
                  <a:srgbClr val="0000CC"/>
                </a:solidFill>
              </a:rPr>
              <a:t>endpoint=True)</a:t>
            </a:r>
          </a:p>
          <a:p>
            <a:pPr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</a:tabLst>
            </a:pPr>
            <a:r>
              <a:rPr lang="en-US" b="1" dirty="0">
                <a:solidFill>
                  <a:srgbClr val="0000CC"/>
                </a:solidFill>
              </a:rPr>
              <a:t>	</a:t>
            </a:r>
            <a:r>
              <a:rPr lang="en-US" dirty="0" err="1" smtClean="0">
                <a:solidFill>
                  <a:srgbClr val="0000CC"/>
                </a:solidFill>
              </a:rPr>
              <a:t>plt.plot</a:t>
            </a:r>
            <a:r>
              <a:rPr lang="en-US" dirty="0" smtClean="0">
                <a:solidFill>
                  <a:srgbClr val="0000CC"/>
                </a:solidFill>
              </a:rPr>
              <a:t>(x</a:t>
            </a:r>
            <a:r>
              <a:rPr lang="en-US" dirty="0">
                <a:solidFill>
                  <a:srgbClr val="0000CC"/>
                </a:solidFill>
              </a:rPr>
              <a:t>, y, 'o', </a:t>
            </a:r>
            <a:r>
              <a:rPr lang="en-US" dirty="0" err="1">
                <a:solidFill>
                  <a:srgbClr val="0000CC"/>
                </a:solidFill>
              </a:rPr>
              <a:t>xnew</a:t>
            </a:r>
            <a:r>
              <a:rPr lang="en-US" dirty="0">
                <a:solidFill>
                  <a:srgbClr val="0000CC"/>
                </a:solidFill>
              </a:rPr>
              <a:t>, f(</a:t>
            </a:r>
            <a:r>
              <a:rPr lang="en-US" dirty="0" err="1">
                <a:solidFill>
                  <a:srgbClr val="0000CC"/>
                </a:solidFill>
              </a:rPr>
              <a:t>xnew</a:t>
            </a:r>
            <a:r>
              <a:rPr lang="en-US" dirty="0">
                <a:solidFill>
                  <a:srgbClr val="0000CC"/>
                </a:solidFill>
              </a:rPr>
              <a:t>), '-', </a:t>
            </a:r>
            <a:r>
              <a:rPr lang="en-US" dirty="0" err="1">
                <a:solidFill>
                  <a:srgbClr val="0000CC"/>
                </a:solidFill>
              </a:rPr>
              <a:t>xnew</a:t>
            </a:r>
            <a:r>
              <a:rPr lang="en-US" dirty="0">
                <a:solidFill>
                  <a:srgbClr val="0000CC"/>
                </a:solidFill>
              </a:rPr>
              <a:t>, f2(</a:t>
            </a:r>
            <a:r>
              <a:rPr lang="en-US" dirty="0" err="1">
                <a:solidFill>
                  <a:srgbClr val="0000CC"/>
                </a:solidFill>
              </a:rPr>
              <a:t>xnew</a:t>
            </a:r>
            <a:r>
              <a:rPr lang="en-US" dirty="0">
                <a:solidFill>
                  <a:srgbClr val="0000CC"/>
                </a:solidFill>
              </a:rPr>
              <a:t>), </a:t>
            </a:r>
            <a:r>
              <a:rPr lang="en-US" dirty="0" smtClean="0">
                <a:solidFill>
                  <a:srgbClr val="0000CC"/>
                </a:solidFill>
              </a:rPr>
              <a:t>'--‘,xnew,f3(</a:t>
            </a:r>
            <a:r>
              <a:rPr lang="en-US" dirty="0" err="1" smtClean="0">
                <a:solidFill>
                  <a:srgbClr val="0000CC"/>
                </a:solidFill>
              </a:rPr>
              <a:t>xnew</a:t>
            </a:r>
            <a:r>
              <a:rPr lang="en-US" dirty="0" smtClean="0">
                <a:solidFill>
                  <a:srgbClr val="0000CC"/>
                </a:solidFill>
              </a:rPr>
              <a:t>),’:’)</a:t>
            </a:r>
          </a:p>
          <a:p>
            <a:pPr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</a:tabLst>
            </a:pP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b="1" dirty="0" smtClean="0">
                <a:solidFill>
                  <a:srgbClr val="0000CC"/>
                </a:solidFill>
              </a:rPr>
              <a:t> 	</a:t>
            </a:r>
            <a:r>
              <a:rPr lang="en-US" dirty="0" err="1" smtClean="0">
                <a:solidFill>
                  <a:srgbClr val="0000CC"/>
                </a:solidFill>
              </a:rPr>
              <a:t>plt.legend</a:t>
            </a:r>
            <a:r>
              <a:rPr lang="en-US" dirty="0">
                <a:solidFill>
                  <a:srgbClr val="0000CC"/>
                </a:solidFill>
              </a:rPr>
              <a:t>(['data', 'linear', </a:t>
            </a:r>
            <a:r>
              <a:rPr lang="en-US" dirty="0" smtClean="0">
                <a:solidFill>
                  <a:srgbClr val="0000CC"/>
                </a:solidFill>
              </a:rPr>
              <a:t>'cubic‘, ‘nearest’], </a:t>
            </a:r>
            <a:r>
              <a:rPr lang="en-US" dirty="0" err="1">
                <a:solidFill>
                  <a:srgbClr val="0000CC"/>
                </a:solidFill>
              </a:rPr>
              <a:t>loc</a:t>
            </a:r>
            <a:r>
              <a:rPr lang="en-US" dirty="0">
                <a:solidFill>
                  <a:srgbClr val="0000CC"/>
                </a:solidFill>
              </a:rPr>
              <a:t>='best</a:t>
            </a:r>
            <a:r>
              <a:rPr lang="en-US" dirty="0" smtClean="0">
                <a:solidFill>
                  <a:srgbClr val="0000CC"/>
                </a:solidFill>
              </a:rPr>
              <a:t>')</a:t>
            </a:r>
            <a:endParaRPr lang="en-US" dirty="0" smtClean="0">
              <a:solidFill>
                <a:srgbClr val="0000CC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EFF0F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303336"/>
                </a:solidFill>
                <a:effectLst/>
                <a:latin typeface="inherit"/>
              </a:rPr>
              <a:t>f = interpolate.interp1d(x, y,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303336"/>
                </a:solidFill>
                <a:effectLst/>
                <a:latin typeface="inherit"/>
              </a:rPr>
              <a:t>fill_value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303336"/>
                </a:solidFill>
                <a:effectLst/>
                <a:latin typeface="inherit"/>
              </a:rPr>
              <a:t>=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7D2727"/>
                </a:solidFill>
                <a:effectLst/>
                <a:latin typeface="inherit"/>
              </a:rPr>
              <a:t>'extrapolate'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303336"/>
                </a:solidFill>
                <a:effectLst/>
                <a:latin typeface="inherit"/>
              </a:rPr>
              <a:t>)</a:t>
            </a:r>
            <a:r>
              <a:rPr kumimoji="0" lang="en-US" altLang="en-U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799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1"/>
          <p:cNvSpPr txBox="1">
            <a:spLocks/>
          </p:cNvSpPr>
          <p:nvPr/>
        </p:nvSpPr>
        <p:spPr>
          <a:xfrm>
            <a:off x="838200" y="6356352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Python                                                                  Dept. Of Comp. Sc. &amp; IT, FUUAST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3000" y="253425"/>
            <a:ext cx="70733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32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Interpolation 2D</a:t>
            </a:r>
            <a:endParaRPr lang="en-US" sz="2000" b="1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00395" y="906731"/>
            <a:ext cx="7415719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1963" indent="-461963">
              <a:buFontTx/>
              <a:buBlip>
                <a:blip r:embed="rId3"/>
              </a:buBlip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</a:tabLst>
            </a:pPr>
            <a:r>
              <a:rPr lang="en-US" sz="2400" dirty="0" smtClean="0">
                <a:solidFill>
                  <a:srgbClr val="0000CC"/>
                </a:solidFill>
              </a:rPr>
              <a:t>import </a:t>
            </a:r>
            <a:r>
              <a:rPr lang="en-US" sz="2400" dirty="0" err="1" smtClean="0">
                <a:solidFill>
                  <a:srgbClr val="0000CC"/>
                </a:solidFill>
              </a:rPr>
              <a:t>numpy</a:t>
            </a:r>
            <a:r>
              <a:rPr lang="en-US" sz="2400" dirty="0" smtClean="0">
                <a:solidFill>
                  <a:srgbClr val="0000CC"/>
                </a:solidFill>
              </a:rPr>
              <a:t> as np</a:t>
            </a:r>
          </a:p>
          <a:p>
            <a:pPr marL="461963" indent="-461963">
              <a:buFontTx/>
              <a:buBlip>
                <a:blip r:embed="rId3"/>
              </a:buBlip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</a:tabLst>
            </a:pPr>
            <a:r>
              <a:rPr lang="en-US" sz="2400" dirty="0" smtClean="0">
                <a:solidFill>
                  <a:srgbClr val="0000CC"/>
                </a:solidFill>
              </a:rPr>
              <a:t>import </a:t>
            </a:r>
            <a:r>
              <a:rPr lang="en-US" sz="2400" dirty="0" err="1" smtClean="0">
                <a:solidFill>
                  <a:srgbClr val="0000CC"/>
                </a:solidFill>
              </a:rPr>
              <a:t>scipy.interpolate</a:t>
            </a:r>
            <a:r>
              <a:rPr lang="en-US" sz="2400" dirty="0" smtClean="0">
                <a:solidFill>
                  <a:srgbClr val="0000CC"/>
                </a:solidFill>
              </a:rPr>
              <a:t> as interpolate</a:t>
            </a:r>
            <a:endParaRPr lang="en-US" sz="2400" dirty="0">
              <a:solidFill>
                <a:srgbClr val="0000CC"/>
              </a:solidFill>
            </a:endParaRPr>
          </a:p>
          <a:p>
            <a:pPr marL="461963" indent="-461963">
              <a:buFontTx/>
              <a:buBlip>
                <a:blip r:embed="rId3"/>
              </a:buBlip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</a:tabLst>
            </a:pPr>
            <a:r>
              <a:rPr lang="en-US" sz="2400" dirty="0" smtClean="0">
                <a:solidFill>
                  <a:srgbClr val="0000CC"/>
                </a:solidFill>
              </a:rPr>
              <a:t>Import </a:t>
            </a:r>
            <a:r>
              <a:rPr lang="en-US" sz="2400" dirty="0" err="1" smtClean="0">
                <a:solidFill>
                  <a:srgbClr val="0000CC"/>
                </a:solidFill>
              </a:rPr>
              <a:t>matplotlib.pyplot</a:t>
            </a:r>
            <a:r>
              <a:rPr lang="en-US" sz="2400" dirty="0" smtClean="0">
                <a:solidFill>
                  <a:srgbClr val="0000CC"/>
                </a:solidFill>
              </a:rPr>
              <a:t> as plt</a:t>
            </a:r>
          </a:p>
          <a:p>
            <a:pPr marL="461963" indent="-461963">
              <a:buFontTx/>
              <a:buBlip>
                <a:blip r:embed="rId3"/>
              </a:buBlip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</a:tabLst>
            </a:pPr>
            <a:r>
              <a:rPr lang="en-US" altLang="en-US" sz="2400" dirty="0" smtClean="0">
                <a:solidFill>
                  <a:srgbClr val="0000CC"/>
                </a:solidFill>
              </a:rPr>
              <a:t>x </a:t>
            </a:r>
            <a:r>
              <a:rPr lang="en-US" altLang="en-US" sz="2400" dirty="0">
                <a:solidFill>
                  <a:srgbClr val="0000CC"/>
                </a:solidFill>
              </a:rPr>
              <a:t>= </a:t>
            </a:r>
            <a:r>
              <a:rPr lang="en-US" altLang="en-US" sz="2400" dirty="0" err="1">
                <a:solidFill>
                  <a:srgbClr val="0000CC"/>
                </a:solidFill>
              </a:rPr>
              <a:t>np.arange</a:t>
            </a:r>
            <a:r>
              <a:rPr lang="en-US" altLang="en-US" sz="2400" dirty="0">
                <a:solidFill>
                  <a:srgbClr val="0000CC"/>
                </a:solidFill>
              </a:rPr>
              <a:t>(-5.01, 5.01, 0.25)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</a:pPr>
            <a:r>
              <a:rPr lang="en-US" altLang="en-US" sz="2400" dirty="0">
                <a:solidFill>
                  <a:srgbClr val="0000CC"/>
                </a:solidFill>
              </a:rPr>
              <a:t>	</a:t>
            </a:r>
            <a:r>
              <a:rPr lang="en-US" altLang="en-US" sz="2400" dirty="0" smtClean="0">
                <a:solidFill>
                  <a:srgbClr val="0000CC"/>
                </a:solidFill>
              </a:rPr>
              <a:t>y </a:t>
            </a:r>
            <a:r>
              <a:rPr lang="en-US" altLang="en-US" sz="2400" dirty="0">
                <a:solidFill>
                  <a:srgbClr val="0000CC"/>
                </a:solidFill>
              </a:rPr>
              <a:t>= </a:t>
            </a:r>
            <a:r>
              <a:rPr lang="en-US" altLang="en-US" sz="2400" dirty="0" err="1">
                <a:solidFill>
                  <a:srgbClr val="0000CC"/>
                </a:solidFill>
              </a:rPr>
              <a:t>np.arange</a:t>
            </a:r>
            <a:r>
              <a:rPr lang="en-US" altLang="en-US" sz="2400" dirty="0">
                <a:solidFill>
                  <a:srgbClr val="0000CC"/>
                </a:solidFill>
              </a:rPr>
              <a:t>(-5.01, 5.01, 0.25)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</a:pPr>
            <a:r>
              <a:rPr lang="en-US" altLang="en-US" sz="2400" dirty="0" smtClean="0">
                <a:solidFill>
                  <a:srgbClr val="0000CC"/>
                </a:solidFill>
              </a:rPr>
              <a:t>	xx</a:t>
            </a:r>
            <a:r>
              <a:rPr lang="en-US" altLang="en-US" sz="2400" dirty="0">
                <a:solidFill>
                  <a:srgbClr val="0000CC"/>
                </a:solidFill>
              </a:rPr>
              <a:t>, </a:t>
            </a:r>
            <a:r>
              <a:rPr lang="en-US" altLang="en-US" sz="2400" dirty="0" err="1">
                <a:solidFill>
                  <a:srgbClr val="0000CC"/>
                </a:solidFill>
              </a:rPr>
              <a:t>yy</a:t>
            </a:r>
            <a:r>
              <a:rPr lang="en-US" altLang="en-US" sz="2400" dirty="0">
                <a:solidFill>
                  <a:srgbClr val="0000CC"/>
                </a:solidFill>
              </a:rPr>
              <a:t> = </a:t>
            </a:r>
            <a:r>
              <a:rPr lang="en-US" altLang="en-US" sz="2400" dirty="0" err="1">
                <a:solidFill>
                  <a:srgbClr val="0000CC"/>
                </a:solidFill>
              </a:rPr>
              <a:t>np.meshgrid</a:t>
            </a:r>
            <a:r>
              <a:rPr lang="en-US" altLang="en-US" sz="2400" dirty="0">
                <a:solidFill>
                  <a:srgbClr val="0000CC"/>
                </a:solidFill>
              </a:rPr>
              <a:t>(x, y)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</a:pPr>
            <a:r>
              <a:rPr lang="en-US" altLang="en-US" sz="2400" dirty="0" smtClean="0">
                <a:solidFill>
                  <a:srgbClr val="0000CC"/>
                </a:solidFill>
              </a:rPr>
              <a:t>	z </a:t>
            </a:r>
            <a:r>
              <a:rPr lang="en-US" altLang="en-US" sz="2400" dirty="0">
                <a:solidFill>
                  <a:srgbClr val="0000CC"/>
                </a:solidFill>
              </a:rPr>
              <a:t>= </a:t>
            </a:r>
            <a:r>
              <a:rPr lang="en-US" altLang="en-US" sz="2400" dirty="0" err="1">
                <a:solidFill>
                  <a:srgbClr val="0000CC"/>
                </a:solidFill>
              </a:rPr>
              <a:t>np.sin</a:t>
            </a:r>
            <a:r>
              <a:rPr lang="en-US" altLang="en-US" sz="2400" dirty="0">
                <a:solidFill>
                  <a:srgbClr val="0000CC"/>
                </a:solidFill>
              </a:rPr>
              <a:t>(xx**2+yy**2)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</a:pPr>
            <a:r>
              <a:rPr lang="en-US" altLang="en-US" sz="2400" dirty="0" smtClean="0">
                <a:solidFill>
                  <a:srgbClr val="0000CC"/>
                </a:solidFill>
              </a:rPr>
              <a:t>	f </a:t>
            </a:r>
            <a:r>
              <a:rPr lang="en-US" altLang="en-US" sz="2400" dirty="0">
                <a:solidFill>
                  <a:srgbClr val="0000CC"/>
                </a:solidFill>
              </a:rPr>
              <a:t>= interpolate.interp2d(x, y, z, kind='cubic</a:t>
            </a:r>
            <a:r>
              <a:rPr lang="en-US" altLang="en-US" sz="2400" dirty="0" smtClean="0">
                <a:solidFill>
                  <a:srgbClr val="0000CC"/>
                </a:solidFill>
              </a:rPr>
              <a:t>')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</a:pPr>
            <a:r>
              <a:rPr lang="en-US" altLang="en-US" sz="2400" dirty="0">
                <a:solidFill>
                  <a:srgbClr val="0000CC"/>
                </a:solidFill>
              </a:rPr>
              <a:t>	</a:t>
            </a:r>
            <a:r>
              <a:rPr lang="en-US" altLang="en-US" sz="2400" dirty="0" err="1">
                <a:solidFill>
                  <a:srgbClr val="0000CC"/>
                </a:solidFill>
              </a:rPr>
              <a:t>xnew</a:t>
            </a:r>
            <a:r>
              <a:rPr lang="en-US" altLang="en-US" sz="2400" dirty="0">
                <a:solidFill>
                  <a:srgbClr val="0000CC"/>
                </a:solidFill>
              </a:rPr>
              <a:t> = </a:t>
            </a:r>
            <a:r>
              <a:rPr lang="en-US" altLang="en-US" sz="2400" dirty="0" err="1">
                <a:solidFill>
                  <a:srgbClr val="0000CC"/>
                </a:solidFill>
              </a:rPr>
              <a:t>np.arange</a:t>
            </a:r>
            <a:r>
              <a:rPr lang="en-US" altLang="en-US" sz="2400" dirty="0">
                <a:solidFill>
                  <a:srgbClr val="0000CC"/>
                </a:solidFill>
              </a:rPr>
              <a:t>(-5.01, 5.01, 1e-2) </a:t>
            </a:r>
            <a:endParaRPr lang="en-US" altLang="en-US" sz="2400" dirty="0" smtClean="0">
              <a:solidFill>
                <a:srgbClr val="0000CC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</a:pPr>
            <a:r>
              <a:rPr lang="en-US" altLang="en-US" sz="2400" dirty="0">
                <a:solidFill>
                  <a:srgbClr val="0000CC"/>
                </a:solidFill>
              </a:rPr>
              <a:t>	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ynew</a:t>
            </a:r>
            <a:r>
              <a:rPr lang="en-US" altLang="en-US" sz="2400" dirty="0" smtClean="0">
                <a:solidFill>
                  <a:srgbClr val="0000CC"/>
                </a:solidFill>
              </a:rPr>
              <a:t> </a:t>
            </a:r>
            <a:r>
              <a:rPr lang="en-US" altLang="en-US" sz="2400" dirty="0">
                <a:solidFill>
                  <a:srgbClr val="0000CC"/>
                </a:solidFill>
              </a:rPr>
              <a:t>= </a:t>
            </a:r>
            <a:r>
              <a:rPr lang="en-US" altLang="en-US" sz="2400" dirty="0" err="1">
                <a:solidFill>
                  <a:srgbClr val="0000CC"/>
                </a:solidFill>
              </a:rPr>
              <a:t>np.arange</a:t>
            </a:r>
            <a:r>
              <a:rPr lang="en-US" altLang="en-US" sz="2400" dirty="0">
                <a:solidFill>
                  <a:srgbClr val="0000CC"/>
                </a:solidFill>
              </a:rPr>
              <a:t>(-5.01, 5.01, 1e-2) </a:t>
            </a:r>
            <a:endParaRPr lang="en-US" altLang="en-US" sz="2400" dirty="0" smtClean="0">
              <a:solidFill>
                <a:srgbClr val="0000CC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</a:pPr>
            <a:r>
              <a:rPr lang="en-US" altLang="en-US" sz="2400" dirty="0">
                <a:solidFill>
                  <a:srgbClr val="0000CC"/>
                </a:solidFill>
              </a:rPr>
              <a:t>	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znew</a:t>
            </a:r>
            <a:r>
              <a:rPr lang="en-US" altLang="en-US" sz="2400" dirty="0" smtClean="0">
                <a:solidFill>
                  <a:srgbClr val="0000CC"/>
                </a:solidFill>
              </a:rPr>
              <a:t> </a:t>
            </a:r>
            <a:r>
              <a:rPr lang="en-US" altLang="en-US" sz="2400" dirty="0">
                <a:solidFill>
                  <a:srgbClr val="0000CC"/>
                </a:solidFill>
              </a:rPr>
              <a:t>= f(</a:t>
            </a:r>
            <a:r>
              <a:rPr lang="en-US" altLang="en-US" sz="2400" dirty="0" err="1">
                <a:solidFill>
                  <a:srgbClr val="0000CC"/>
                </a:solidFill>
              </a:rPr>
              <a:t>xnew</a:t>
            </a:r>
            <a:r>
              <a:rPr lang="en-US" altLang="en-US" sz="2400" dirty="0">
                <a:solidFill>
                  <a:srgbClr val="0000CC"/>
                </a:solidFill>
              </a:rPr>
              <a:t>,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ynew</a:t>
            </a:r>
            <a:r>
              <a:rPr lang="en-US" altLang="en-US" sz="2400" dirty="0" smtClean="0">
                <a:solidFill>
                  <a:srgbClr val="0000CC"/>
                </a:solidFill>
              </a:rPr>
              <a:t>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</a:pPr>
            <a:r>
              <a:rPr lang="en-US" altLang="en-US" sz="2400" dirty="0">
                <a:solidFill>
                  <a:srgbClr val="0000CC"/>
                </a:solidFill>
              </a:rPr>
              <a:t>	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plt.plot</a:t>
            </a:r>
            <a:r>
              <a:rPr lang="en-US" altLang="en-US" sz="2400" dirty="0" smtClean="0">
                <a:solidFill>
                  <a:srgbClr val="0000CC"/>
                </a:solidFill>
              </a:rPr>
              <a:t>(x</a:t>
            </a:r>
            <a:r>
              <a:rPr lang="en-US" altLang="en-US" sz="2400" dirty="0">
                <a:solidFill>
                  <a:srgbClr val="0000CC"/>
                </a:solidFill>
              </a:rPr>
              <a:t>, z[0, :], '</a:t>
            </a:r>
            <a:r>
              <a:rPr lang="en-US" altLang="en-US" sz="2400" dirty="0" err="1">
                <a:solidFill>
                  <a:srgbClr val="0000CC"/>
                </a:solidFill>
              </a:rPr>
              <a:t>ro</a:t>
            </a:r>
            <a:r>
              <a:rPr lang="en-US" altLang="en-US" sz="2400" dirty="0">
                <a:solidFill>
                  <a:srgbClr val="0000CC"/>
                </a:solidFill>
              </a:rPr>
              <a:t>-', </a:t>
            </a:r>
            <a:r>
              <a:rPr lang="en-US" altLang="en-US" sz="2400" dirty="0" err="1">
                <a:solidFill>
                  <a:srgbClr val="0000CC"/>
                </a:solidFill>
              </a:rPr>
              <a:t>xnew</a:t>
            </a:r>
            <a:r>
              <a:rPr lang="en-US" altLang="en-US" sz="2400" dirty="0">
                <a:solidFill>
                  <a:srgbClr val="0000CC"/>
                </a:solidFill>
              </a:rPr>
              <a:t>, </a:t>
            </a:r>
            <a:r>
              <a:rPr lang="en-US" altLang="en-US" sz="2400" dirty="0" err="1">
                <a:solidFill>
                  <a:srgbClr val="0000CC"/>
                </a:solidFill>
              </a:rPr>
              <a:t>znew</a:t>
            </a:r>
            <a:r>
              <a:rPr lang="en-US" altLang="en-US" sz="2400" dirty="0">
                <a:solidFill>
                  <a:srgbClr val="0000CC"/>
                </a:solidFill>
              </a:rPr>
              <a:t>[0, :], 'b-') </a:t>
            </a:r>
            <a:endParaRPr lang="en-US" altLang="en-US" sz="2400" dirty="0" smtClean="0">
              <a:solidFill>
                <a:srgbClr val="0000CC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</a:pPr>
            <a:r>
              <a:rPr lang="en-US" altLang="en-US" sz="2400" dirty="0">
                <a:solidFill>
                  <a:srgbClr val="0000CC"/>
                </a:solidFill>
              </a:rPr>
              <a:t>	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plt.show</a:t>
            </a:r>
            <a:r>
              <a:rPr lang="en-US" altLang="en-US" sz="2400" dirty="0">
                <a:solidFill>
                  <a:srgbClr val="0000CC"/>
                </a:solidFill>
              </a:rPr>
              <a:t>()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</a:pPr>
            <a:r>
              <a:rPr lang="en-US" altLang="en-US" dirty="0" smtClean="0">
                <a:solidFill>
                  <a:srgbClr val="0000CC"/>
                </a:solidFill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</a:pPr>
            <a:r>
              <a:rPr lang="en-US" dirty="0">
                <a:solidFill>
                  <a:srgbClr val="0000CC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854077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1"/>
          <p:cNvSpPr txBox="1">
            <a:spLocks/>
          </p:cNvSpPr>
          <p:nvPr/>
        </p:nvSpPr>
        <p:spPr>
          <a:xfrm>
            <a:off x="838200" y="6356352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Python                                                                  Dept. Of Comp. Sc. &amp; IT, FUUAST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503712" y="2362200"/>
            <a:ext cx="21852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END</a:t>
            </a:r>
            <a:endParaRPr lang="en-US" sz="7200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354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1"/>
          <p:cNvSpPr txBox="1">
            <a:spLocks/>
          </p:cNvSpPr>
          <p:nvPr/>
        </p:nvSpPr>
        <p:spPr>
          <a:xfrm>
            <a:off x="838200" y="6356352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Python                                                                  Dept. Of Comp. Sc. &amp; IT, FUUAST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219200" y="2057400"/>
            <a:ext cx="542007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Solution </a:t>
            </a:r>
            <a:r>
              <a:rPr lang="en-US" sz="40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Of Equations</a:t>
            </a:r>
            <a:endParaRPr lang="en-US" sz="40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algn="ctr"/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&amp;</a:t>
            </a:r>
          </a:p>
          <a:p>
            <a:pPr algn="ctr"/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Curve Fitting</a:t>
            </a:r>
            <a:endParaRPr lang="en-US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258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1"/>
          <p:cNvSpPr txBox="1">
            <a:spLocks/>
          </p:cNvSpPr>
          <p:nvPr/>
        </p:nvSpPr>
        <p:spPr>
          <a:xfrm>
            <a:off x="838200" y="6356352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Python                                                                  Dept. Of Comp. Sc. &amp; IT, FUUAST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66800" y="182047"/>
            <a:ext cx="70733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32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System of Linear Equations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895600" y="838200"/>
                <a:ext cx="2590800" cy="830997"/>
              </a:xfrm>
              <a:prstGeom prst="rect">
                <a:avLst/>
              </a:prstGeom>
              <a:noFill/>
              <a:ln w="31750" cap="rnd" cmpd="sng">
                <a:solidFill>
                  <a:srgbClr val="FF9933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+3∗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=−4</m:t>
                      </m:r>
                    </m:oMath>
                  </m:oMathPara>
                </a14:m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−6∗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−2∗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=7</m:t>
                      </m:r>
                    </m:oMath>
                  </m:oMathPara>
                </a14:m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+4∗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838200"/>
                <a:ext cx="2590800" cy="830997"/>
              </a:xfrm>
              <a:prstGeom prst="rect">
                <a:avLst/>
              </a:prstGeom>
              <a:blipFill rotWithShape="0">
                <a:blip r:embed="rId4"/>
                <a:stretch>
                  <a:fillRect b="-4965"/>
                </a:stretch>
              </a:blipFill>
              <a:ln w="31750" cap="rnd" cmpd="sng">
                <a:solidFill>
                  <a:srgbClr val="FF9933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1174642" y="2057400"/>
            <a:ext cx="3970446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>
                <a:solidFill>
                  <a:srgbClr val="9900CC"/>
                </a:solidFill>
              </a:rPr>
              <a:t>Method 1</a:t>
            </a:r>
            <a:r>
              <a:rPr lang="en-US" sz="2400" b="1" u="sng" dirty="0" smtClean="0">
                <a:solidFill>
                  <a:srgbClr val="9900CC"/>
                </a:solidFill>
              </a:rPr>
              <a:t>.</a:t>
            </a:r>
            <a:endParaRPr lang="en-US" sz="2400" dirty="0" smtClean="0">
              <a:solidFill>
                <a:srgbClr val="0000CC"/>
              </a:solidFill>
            </a:endParaRPr>
          </a:p>
          <a:p>
            <a:endParaRPr lang="en-US" dirty="0">
              <a:solidFill>
                <a:srgbClr val="0000CC"/>
              </a:solidFill>
            </a:endParaRPr>
          </a:p>
          <a:p>
            <a:r>
              <a:rPr lang="en-US" dirty="0" smtClean="0">
                <a:solidFill>
                  <a:srgbClr val="0000CC"/>
                </a:solidFill>
              </a:rPr>
              <a:t>import </a:t>
            </a:r>
            <a:r>
              <a:rPr lang="en-US" dirty="0" err="1" smtClean="0">
                <a:solidFill>
                  <a:srgbClr val="0000CC"/>
                </a:solidFill>
              </a:rPr>
              <a:t>numpy</a:t>
            </a:r>
            <a:r>
              <a:rPr lang="en-US" dirty="0" smtClean="0">
                <a:solidFill>
                  <a:srgbClr val="0000CC"/>
                </a:solidFill>
              </a:rPr>
              <a:t> as np</a:t>
            </a:r>
          </a:p>
          <a:p>
            <a:endParaRPr lang="en-US" dirty="0">
              <a:solidFill>
                <a:srgbClr val="0000CC"/>
              </a:solidFill>
            </a:endParaRPr>
          </a:p>
          <a:p>
            <a:r>
              <a:rPr lang="en-US" dirty="0" smtClean="0">
                <a:solidFill>
                  <a:srgbClr val="0000CC"/>
                </a:solidFill>
              </a:rPr>
              <a:t>C = </a:t>
            </a:r>
            <a:r>
              <a:rPr lang="en-US" dirty="0" err="1" smtClean="0">
                <a:solidFill>
                  <a:srgbClr val="0000CC"/>
                </a:solidFill>
              </a:rPr>
              <a:t>np.matrix</a:t>
            </a:r>
            <a:r>
              <a:rPr lang="en-US" dirty="0" smtClean="0">
                <a:solidFill>
                  <a:srgbClr val="0000CC"/>
                </a:solidFill>
              </a:rPr>
              <a:t>([[5, 3, -1],[1,-6,-2],[2,1,4]])</a:t>
            </a:r>
          </a:p>
          <a:p>
            <a:r>
              <a:rPr lang="en-US" dirty="0" smtClean="0">
                <a:solidFill>
                  <a:srgbClr val="0000CC"/>
                </a:solidFill>
              </a:rPr>
              <a:t>D = </a:t>
            </a:r>
            <a:r>
              <a:rPr lang="en-US" dirty="0" err="1" smtClean="0">
                <a:solidFill>
                  <a:srgbClr val="0000CC"/>
                </a:solidFill>
              </a:rPr>
              <a:t>np.mat</a:t>
            </a:r>
            <a:r>
              <a:rPr lang="en-US" dirty="0" smtClean="0">
                <a:solidFill>
                  <a:srgbClr val="0000CC"/>
                </a:solidFill>
              </a:rPr>
              <a:t>([-4,7,12]).T</a:t>
            </a:r>
          </a:p>
          <a:p>
            <a:r>
              <a:rPr lang="en-US" dirty="0" smtClean="0">
                <a:solidFill>
                  <a:srgbClr val="0000CC"/>
                </a:solidFill>
              </a:rPr>
              <a:t>Ci = C.I</a:t>
            </a:r>
          </a:p>
          <a:p>
            <a:r>
              <a:rPr lang="en-US" dirty="0">
                <a:solidFill>
                  <a:srgbClr val="0000CC"/>
                </a:solidFill>
              </a:rPr>
              <a:t>x</a:t>
            </a:r>
            <a:r>
              <a:rPr lang="en-US" dirty="0" smtClean="0">
                <a:solidFill>
                  <a:srgbClr val="0000CC"/>
                </a:solidFill>
              </a:rPr>
              <a:t>, y, z = Ci*D</a:t>
            </a:r>
          </a:p>
          <a:p>
            <a:r>
              <a:rPr lang="en-US" dirty="0">
                <a:solidFill>
                  <a:srgbClr val="0000CC"/>
                </a:solidFill>
              </a:rPr>
              <a:t>p</a:t>
            </a:r>
            <a:r>
              <a:rPr lang="en-US" dirty="0" smtClean="0">
                <a:solidFill>
                  <a:srgbClr val="0000CC"/>
                </a:solidFill>
              </a:rPr>
              <a:t>rint(‘ x=‘,x, ’ y=‘,y, ‘ z=‘,z)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36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1"/>
          <p:cNvSpPr txBox="1">
            <a:spLocks/>
          </p:cNvSpPr>
          <p:nvPr/>
        </p:nvSpPr>
        <p:spPr>
          <a:xfrm>
            <a:off x="838200" y="6356352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Python                                                                  Dept. Of Comp. Sc. &amp; IT, FUUAST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66800" y="182047"/>
            <a:ext cx="70733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32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System of Linear Equations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895600" y="838200"/>
                <a:ext cx="2590800" cy="830997"/>
              </a:xfrm>
              <a:prstGeom prst="rect">
                <a:avLst/>
              </a:prstGeom>
              <a:noFill/>
              <a:ln w="31750" cap="rnd" cmpd="sng">
                <a:solidFill>
                  <a:srgbClr val="FF9933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+3∗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=−4</m:t>
                      </m:r>
                    </m:oMath>
                  </m:oMathPara>
                </a14:m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−6∗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−2∗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=7</m:t>
                      </m:r>
                    </m:oMath>
                  </m:oMathPara>
                </a14:m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+4∗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838200"/>
                <a:ext cx="2590800" cy="830997"/>
              </a:xfrm>
              <a:prstGeom prst="rect">
                <a:avLst/>
              </a:prstGeom>
              <a:blipFill rotWithShape="0">
                <a:blip r:embed="rId4"/>
                <a:stretch>
                  <a:fillRect b="-4965"/>
                </a:stretch>
              </a:blipFill>
              <a:ln w="31750" cap="rnd" cmpd="sng">
                <a:solidFill>
                  <a:srgbClr val="FF9933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1174642" y="2057400"/>
            <a:ext cx="4061240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>
                <a:solidFill>
                  <a:srgbClr val="9900CC"/>
                </a:solidFill>
              </a:rPr>
              <a:t>Method </a:t>
            </a:r>
            <a:r>
              <a:rPr lang="en-US" sz="2400" b="1" u="sng" dirty="0" smtClean="0">
                <a:solidFill>
                  <a:srgbClr val="9900CC"/>
                </a:solidFill>
              </a:rPr>
              <a:t>2.</a:t>
            </a:r>
            <a:endParaRPr lang="en-US" sz="2400" dirty="0" smtClean="0">
              <a:solidFill>
                <a:srgbClr val="0000CC"/>
              </a:solidFill>
            </a:endParaRPr>
          </a:p>
          <a:p>
            <a:endParaRPr lang="en-US" dirty="0">
              <a:solidFill>
                <a:srgbClr val="0000CC"/>
              </a:solidFill>
            </a:endParaRPr>
          </a:p>
          <a:p>
            <a:r>
              <a:rPr lang="en-US" dirty="0" smtClean="0">
                <a:solidFill>
                  <a:srgbClr val="0000CC"/>
                </a:solidFill>
              </a:rPr>
              <a:t>import </a:t>
            </a:r>
            <a:r>
              <a:rPr lang="en-US" dirty="0" err="1" smtClean="0">
                <a:solidFill>
                  <a:srgbClr val="0000CC"/>
                </a:solidFill>
              </a:rPr>
              <a:t>numpy</a:t>
            </a:r>
            <a:r>
              <a:rPr lang="en-US" dirty="0" smtClean="0">
                <a:solidFill>
                  <a:srgbClr val="0000CC"/>
                </a:solidFill>
              </a:rPr>
              <a:t> as np</a:t>
            </a:r>
          </a:p>
          <a:p>
            <a:endParaRPr lang="en-US" dirty="0">
              <a:solidFill>
                <a:srgbClr val="0000CC"/>
              </a:solidFill>
            </a:endParaRPr>
          </a:p>
          <a:p>
            <a:r>
              <a:rPr lang="en-US" dirty="0" smtClean="0">
                <a:solidFill>
                  <a:srgbClr val="0000CC"/>
                </a:solidFill>
              </a:rPr>
              <a:t>ac = </a:t>
            </a:r>
            <a:r>
              <a:rPr lang="en-US" dirty="0" err="1" smtClean="0">
                <a:solidFill>
                  <a:srgbClr val="0000CC"/>
                </a:solidFill>
              </a:rPr>
              <a:t>np.array</a:t>
            </a:r>
            <a:r>
              <a:rPr lang="en-US" dirty="0" smtClean="0">
                <a:solidFill>
                  <a:srgbClr val="0000CC"/>
                </a:solidFill>
              </a:rPr>
              <a:t>([[5, 3, -1],[1,-6,-2],[2,1,4]])</a:t>
            </a:r>
          </a:p>
          <a:p>
            <a:r>
              <a:rPr lang="en-US" dirty="0" smtClean="0">
                <a:solidFill>
                  <a:srgbClr val="0000CC"/>
                </a:solidFill>
              </a:rPr>
              <a:t>ad = </a:t>
            </a:r>
            <a:r>
              <a:rPr lang="en-US" dirty="0" err="1" smtClean="0">
                <a:solidFill>
                  <a:srgbClr val="0000CC"/>
                </a:solidFill>
              </a:rPr>
              <a:t>np.array</a:t>
            </a:r>
            <a:r>
              <a:rPr lang="en-US" dirty="0" smtClean="0">
                <a:solidFill>
                  <a:srgbClr val="0000CC"/>
                </a:solidFill>
              </a:rPr>
              <a:t>([-4,7,12])</a:t>
            </a:r>
          </a:p>
          <a:p>
            <a:r>
              <a:rPr lang="en-US" dirty="0" smtClean="0">
                <a:solidFill>
                  <a:srgbClr val="0000CC"/>
                </a:solidFill>
              </a:rPr>
              <a:t>x, y, z = </a:t>
            </a:r>
            <a:r>
              <a:rPr lang="en-US" dirty="0" err="1" smtClean="0">
                <a:solidFill>
                  <a:srgbClr val="0000CC"/>
                </a:solidFill>
              </a:rPr>
              <a:t>np.linalg.solve</a:t>
            </a:r>
            <a:r>
              <a:rPr lang="en-US" dirty="0" smtClean="0">
                <a:solidFill>
                  <a:srgbClr val="0000CC"/>
                </a:solidFill>
              </a:rPr>
              <a:t>(ac, ad)</a:t>
            </a:r>
          </a:p>
          <a:p>
            <a:r>
              <a:rPr lang="en-US" dirty="0">
                <a:solidFill>
                  <a:srgbClr val="0000CC"/>
                </a:solidFill>
              </a:rPr>
              <a:t>p</a:t>
            </a:r>
            <a:r>
              <a:rPr lang="en-US" dirty="0" smtClean="0">
                <a:solidFill>
                  <a:srgbClr val="0000CC"/>
                </a:solidFill>
              </a:rPr>
              <a:t>rint(‘ x=‘,x, ’ y=‘,y, ‘ z=‘,z)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245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1"/>
          <p:cNvSpPr txBox="1">
            <a:spLocks/>
          </p:cNvSpPr>
          <p:nvPr/>
        </p:nvSpPr>
        <p:spPr>
          <a:xfrm>
            <a:off x="838200" y="6356352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Python                                                                  Dept. Of Comp. Sc. &amp; IT, FUUAST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66800" y="182047"/>
            <a:ext cx="70733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32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Curve Fitting </a:t>
            </a:r>
            <a:r>
              <a:rPr lang="en-US" sz="2400" b="1" u="sng" dirty="0" smtClean="0">
                <a:solidFill>
                  <a:srgbClr val="9900CC"/>
                </a:solidFill>
              </a:rPr>
              <a:t>Polynomials:</a:t>
            </a:r>
            <a:endParaRPr lang="en-US" sz="3200" b="1" dirty="0" smtClean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19199" y="1151215"/>
            <a:ext cx="7187119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  <a:tab pos="3657600" algn="l"/>
              </a:tabLst>
            </a:pPr>
            <a:r>
              <a:rPr lang="en-US" dirty="0">
                <a:solidFill>
                  <a:srgbClr val="0000CC"/>
                </a:solidFill>
              </a:rPr>
              <a:t>import </a:t>
            </a:r>
            <a:r>
              <a:rPr lang="en-US" dirty="0" err="1">
                <a:solidFill>
                  <a:srgbClr val="0000CC"/>
                </a:solidFill>
              </a:rPr>
              <a:t>numpy</a:t>
            </a:r>
            <a:r>
              <a:rPr lang="en-US" dirty="0">
                <a:solidFill>
                  <a:srgbClr val="0000CC"/>
                </a:solidFill>
              </a:rPr>
              <a:t> as np</a:t>
            </a:r>
          </a:p>
          <a:p>
            <a:pPr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  <a:tab pos="3657600" algn="l"/>
              </a:tabLst>
            </a:pPr>
            <a:r>
              <a:rPr lang="en-US" dirty="0">
                <a:solidFill>
                  <a:srgbClr val="0000CC"/>
                </a:solidFill>
              </a:rPr>
              <a:t>import </a:t>
            </a:r>
            <a:r>
              <a:rPr lang="en-US" dirty="0" err="1">
                <a:solidFill>
                  <a:srgbClr val="0000CC"/>
                </a:solidFill>
              </a:rPr>
              <a:t>matplotlib.pyplot</a:t>
            </a:r>
            <a:r>
              <a:rPr lang="en-US" dirty="0">
                <a:solidFill>
                  <a:srgbClr val="0000CC"/>
                </a:solidFill>
              </a:rPr>
              <a:t> as </a:t>
            </a:r>
            <a:r>
              <a:rPr lang="en-US" dirty="0" err="1">
                <a:solidFill>
                  <a:srgbClr val="0000CC"/>
                </a:solidFill>
              </a:rPr>
              <a:t>plt</a:t>
            </a:r>
            <a:r>
              <a:rPr lang="en-US" dirty="0">
                <a:solidFill>
                  <a:srgbClr val="0000CC"/>
                </a:solidFill>
              </a:rPr>
              <a:t> </a:t>
            </a:r>
            <a:endParaRPr lang="en-US" dirty="0" smtClean="0">
              <a:solidFill>
                <a:srgbClr val="0000CC"/>
              </a:solidFill>
            </a:endParaRPr>
          </a:p>
          <a:p>
            <a:pPr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  <a:tab pos="3657600" algn="l"/>
              </a:tabLst>
            </a:pPr>
            <a:endParaRPr lang="en-US" dirty="0">
              <a:solidFill>
                <a:srgbClr val="0000CC"/>
              </a:solidFill>
            </a:endParaRPr>
          </a:p>
          <a:p>
            <a:pPr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  <a:tab pos="3657600" algn="l"/>
              </a:tabLst>
            </a:pPr>
            <a:endParaRPr lang="en-US" sz="2400" b="1" u="sng" dirty="0">
              <a:solidFill>
                <a:srgbClr val="9900CC"/>
              </a:solidFill>
            </a:endParaRPr>
          </a:p>
          <a:p>
            <a:pPr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  <a:tab pos="3657600" algn="l"/>
              </a:tabLst>
            </a:pPr>
            <a:r>
              <a:rPr lang="en-US" dirty="0">
                <a:solidFill>
                  <a:srgbClr val="0000CC"/>
                </a:solidFill>
              </a:rPr>
              <a:t>x = </a:t>
            </a:r>
            <a:r>
              <a:rPr lang="en-US" dirty="0" err="1">
                <a:solidFill>
                  <a:srgbClr val="0000CC"/>
                </a:solidFill>
              </a:rPr>
              <a:t>np.array</a:t>
            </a:r>
            <a:r>
              <a:rPr lang="en-US" dirty="0">
                <a:solidFill>
                  <a:srgbClr val="0000CC"/>
                </a:solidFill>
              </a:rPr>
              <a:t>([0.0, 1.0, 2.0, 3.0, 4.0, 5.0]) </a:t>
            </a:r>
          </a:p>
          <a:p>
            <a:pPr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  <a:tab pos="3657600" algn="l"/>
              </a:tabLst>
            </a:pPr>
            <a:r>
              <a:rPr lang="en-US" dirty="0">
                <a:solidFill>
                  <a:srgbClr val="0000CC"/>
                </a:solidFill>
              </a:rPr>
              <a:t>y = </a:t>
            </a:r>
            <a:r>
              <a:rPr lang="en-US" dirty="0" err="1">
                <a:solidFill>
                  <a:srgbClr val="0000CC"/>
                </a:solidFill>
              </a:rPr>
              <a:t>np.array</a:t>
            </a:r>
            <a:r>
              <a:rPr lang="en-US" dirty="0">
                <a:solidFill>
                  <a:srgbClr val="0000CC"/>
                </a:solidFill>
              </a:rPr>
              <a:t>([0.0, 0.8, 0.9, 0.1, -0.8, -1.0])</a:t>
            </a:r>
          </a:p>
          <a:p>
            <a:pPr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  <a:tab pos="3657600" algn="l"/>
              </a:tabLst>
            </a:pPr>
            <a:r>
              <a:rPr lang="en-US" dirty="0" err="1">
                <a:solidFill>
                  <a:srgbClr val="0000CC"/>
                </a:solidFill>
              </a:rPr>
              <a:t>p</a:t>
            </a:r>
            <a:r>
              <a:rPr lang="en-US" dirty="0" err="1" smtClean="0">
                <a:solidFill>
                  <a:srgbClr val="0000CC"/>
                </a:solidFill>
              </a:rPr>
              <a:t>,v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>
                <a:solidFill>
                  <a:srgbClr val="0000CC"/>
                </a:solidFill>
              </a:rPr>
              <a:t>= </a:t>
            </a:r>
            <a:r>
              <a:rPr lang="en-US" dirty="0" err="1">
                <a:solidFill>
                  <a:srgbClr val="0000CC"/>
                </a:solidFill>
              </a:rPr>
              <a:t>np.</a:t>
            </a:r>
            <a:r>
              <a:rPr lang="en-US" b="1" dirty="0" err="1">
                <a:solidFill>
                  <a:srgbClr val="0000CC"/>
                </a:solidFill>
              </a:rPr>
              <a:t>polyfit</a:t>
            </a:r>
            <a:r>
              <a:rPr lang="en-US" dirty="0">
                <a:solidFill>
                  <a:srgbClr val="0000CC"/>
                </a:solidFill>
              </a:rPr>
              <a:t>(x, y, </a:t>
            </a:r>
            <a:r>
              <a:rPr lang="en-US" dirty="0" smtClean="0">
                <a:solidFill>
                  <a:srgbClr val="0000CC"/>
                </a:solidFill>
              </a:rPr>
              <a:t>3,cov=True)</a:t>
            </a:r>
            <a:endParaRPr lang="en-US" dirty="0">
              <a:solidFill>
                <a:srgbClr val="0000CC"/>
              </a:solidFill>
            </a:endParaRPr>
          </a:p>
          <a:p>
            <a:pPr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  <a:tab pos="3657600" algn="l"/>
              </a:tabLst>
            </a:pPr>
            <a:endParaRPr lang="en-US" dirty="0" smtClean="0">
              <a:solidFill>
                <a:srgbClr val="0000CC"/>
              </a:solidFill>
            </a:endParaRPr>
          </a:p>
          <a:p>
            <a:pPr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  <a:tab pos="3657600" algn="l"/>
              </a:tabLst>
            </a:pPr>
            <a:r>
              <a:rPr lang="en-US" dirty="0" smtClean="0">
                <a:solidFill>
                  <a:srgbClr val="0000CC"/>
                </a:solidFill>
              </a:rPr>
              <a:t>DATA:</a:t>
            </a:r>
            <a:endParaRPr lang="en-US" dirty="0">
              <a:solidFill>
                <a:srgbClr val="0000CC"/>
              </a:solidFill>
            </a:endParaRPr>
          </a:p>
          <a:p>
            <a:r>
              <a:rPr lang="en-US" dirty="0">
                <a:solidFill>
                  <a:srgbClr val="0000CC"/>
                </a:solidFill>
              </a:rPr>
              <a:t>d = [ 0.005, 0.009, 0.016, 0.025, 0.040, 0.062, 0.085, 0.110]</a:t>
            </a:r>
          </a:p>
          <a:p>
            <a:r>
              <a:rPr lang="en-US" dirty="0">
                <a:solidFill>
                  <a:srgbClr val="0000CC"/>
                </a:solidFill>
              </a:rPr>
              <a:t>s = [205,150,135,97,89,80,70,67]</a:t>
            </a:r>
          </a:p>
          <a:p>
            <a:endParaRPr lang="en-US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878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1"/>
          <p:cNvSpPr txBox="1">
            <a:spLocks/>
          </p:cNvSpPr>
          <p:nvPr/>
        </p:nvSpPr>
        <p:spPr>
          <a:xfrm>
            <a:off x="838200" y="6356352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Python                                                                  Dept. Of Comp. Sc. &amp; IT, FUUAST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66800" y="182047"/>
            <a:ext cx="70733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32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Curve Fitting </a:t>
            </a:r>
            <a:r>
              <a:rPr lang="en-US" sz="2400" b="1" u="sng" dirty="0">
                <a:solidFill>
                  <a:srgbClr val="9900CC"/>
                </a:solidFill>
              </a:rPr>
              <a:t>Polynomials:</a:t>
            </a:r>
            <a:endParaRPr lang="en-US" sz="24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endParaRPr lang="en-US" sz="3200" b="1" dirty="0" smtClean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19199" y="1146750"/>
            <a:ext cx="7187119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  <a:tab pos="3657600" algn="l"/>
              </a:tabLst>
            </a:pPr>
            <a:r>
              <a:rPr lang="en-US" dirty="0">
                <a:solidFill>
                  <a:srgbClr val="0000CC"/>
                </a:solidFill>
              </a:rPr>
              <a:t>import </a:t>
            </a:r>
            <a:r>
              <a:rPr lang="en-US" dirty="0" err="1">
                <a:solidFill>
                  <a:srgbClr val="0000CC"/>
                </a:solidFill>
              </a:rPr>
              <a:t>numpy</a:t>
            </a:r>
            <a:r>
              <a:rPr lang="en-US" dirty="0">
                <a:solidFill>
                  <a:srgbClr val="0000CC"/>
                </a:solidFill>
              </a:rPr>
              <a:t> as np</a:t>
            </a:r>
          </a:p>
          <a:p>
            <a:pPr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  <a:tab pos="3657600" algn="l"/>
              </a:tabLst>
            </a:pPr>
            <a:r>
              <a:rPr lang="en-US" dirty="0">
                <a:solidFill>
                  <a:srgbClr val="0000CC"/>
                </a:solidFill>
              </a:rPr>
              <a:t>import </a:t>
            </a:r>
            <a:r>
              <a:rPr lang="en-US" dirty="0" err="1">
                <a:solidFill>
                  <a:srgbClr val="0000CC"/>
                </a:solidFill>
              </a:rPr>
              <a:t>matplotlib.pyplot</a:t>
            </a:r>
            <a:r>
              <a:rPr lang="en-US" dirty="0">
                <a:solidFill>
                  <a:srgbClr val="0000CC"/>
                </a:solidFill>
              </a:rPr>
              <a:t> as </a:t>
            </a:r>
            <a:r>
              <a:rPr lang="en-US" dirty="0" err="1">
                <a:solidFill>
                  <a:srgbClr val="0000CC"/>
                </a:solidFill>
              </a:rPr>
              <a:t>plt</a:t>
            </a:r>
            <a:r>
              <a:rPr lang="en-US" dirty="0">
                <a:solidFill>
                  <a:srgbClr val="0000CC"/>
                </a:solidFill>
              </a:rPr>
              <a:t> </a:t>
            </a:r>
            <a:endParaRPr lang="en-US" dirty="0" smtClean="0">
              <a:solidFill>
                <a:srgbClr val="0000CC"/>
              </a:solidFill>
            </a:endParaRPr>
          </a:p>
          <a:p>
            <a:pPr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  <a:tab pos="3657600" algn="l"/>
              </a:tabLst>
            </a:pPr>
            <a:r>
              <a:rPr lang="en-US" dirty="0" smtClean="0">
                <a:solidFill>
                  <a:srgbClr val="0000CC"/>
                </a:solidFill>
              </a:rPr>
              <a:t>Import </a:t>
            </a:r>
            <a:r>
              <a:rPr lang="en-US" dirty="0" err="1" smtClean="0">
                <a:solidFill>
                  <a:srgbClr val="0000CC"/>
                </a:solidFill>
              </a:rPr>
              <a:t>scipy</a:t>
            </a:r>
            <a:r>
              <a:rPr lang="en-US" dirty="0" smtClean="0">
                <a:solidFill>
                  <a:srgbClr val="0000CC"/>
                </a:solidFill>
              </a:rPr>
              <a:t> as </a:t>
            </a:r>
            <a:r>
              <a:rPr lang="en-US" dirty="0" err="1" smtClean="0">
                <a:solidFill>
                  <a:srgbClr val="0000CC"/>
                </a:solidFill>
              </a:rPr>
              <a:t>sp</a:t>
            </a:r>
            <a:endParaRPr lang="en-US" dirty="0">
              <a:solidFill>
                <a:srgbClr val="0000CC"/>
              </a:solidFill>
            </a:endParaRPr>
          </a:p>
          <a:p>
            <a:pPr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  <a:tab pos="3657600" algn="l"/>
              </a:tabLst>
            </a:pPr>
            <a:endParaRPr lang="en-US" dirty="0" smtClean="0">
              <a:solidFill>
                <a:srgbClr val="0000CC"/>
              </a:solidFill>
            </a:endParaRPr>
          </a:p>
          <a:p>
            <a:r>
              <a:rPr lang="en-US" dirty="0">
                <a:solidFill>
                  <a:srgbClr val="0000CC"/>
                </a:solidFill>
              </a:rPr>
              <a:t>x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>
                <a:solidFill>
                  <a:srgbClr val="0000CC"/>
                </a:solidFill>
              </a:rPr>
              <a:t>= [ </a:t>
            </a:r>
            <a:r>
              <a:rPr lang="en-US" dirty="0" smtClean="0">
                <a:solidFill>
                  <a:srgbClr val="0000CC"/>
                </a:solidFill>
              </a:rPr>
              <a:t>0.005, </a:t>
            </a:r>
            <a:r>
              <a:rPr lang="en-US" dirty="0">
                <a:solidFill>
                  <a:srgbClr val="0000CC"/>
                </a:solidFill>
              </a:rPr>
              <a:t>0.009, 0.016, 0.025, 0.040, 0.062, 0.085, 0.110]</a:t>
            </a:r>
          </a:p>
          <a:p>
            <a:r>
              <a:rPr lang="en-US" dirty="0">
                <a:solidFill>
                  <a:srgbClr val="0000CC"/>
                </a:solidFill>
              </a:rPr>
              <a:t>y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>
                <a:solidFill>
                  <a:srgbClr val="0000CC"/>
                </a:solidFill>
              </a:rPr>
              <a:t>= [205,150,135,97,89,80,70,67</a:t>
            </a:r>
            <a:r>
              <a:rPr lang="en-US" dirty="0" smtClean="0">
                <a:solidFill>
                  <a:srgbClr val="0000CC"/>
                </a:solidFill>
              </a:rPr>
              <a:t>]</a:t>
            </a:r>
          </a:p>
          <a:p>
            <a:r>
              <a:rPr lang="en-US" dirty="0" smtClean="0">
                <a:solidFill>
                  <a:srgbClr val="0000CC"/>
                </a:solidFill>
              </a:rPr>
              <a:t>c=</a:t>
            </a:r>
            <a:r>
              <a:rPr lang="en-US" dirty="0" err="1" smtClean="0">
                <a:solidFill>
                  <a:srgbClr val="0000CC"/>
                </a:solidFill>
              </a:rPr>
              <a:t>np.</a:t>
            </a:r>
            <a:r>
              <a:rPr lang="en-US" b="1" dirty="0" err="1" smtClean="0">
                <a:solidFill>
                  <a:srgbClr val="0000CC"/>
                </a:solidFill>
              </a:rPr>
              <a:t>polyfit</a:t>
            </a:r>
            <a:r>
              <a:rPr lang="en-US" dirty="0" smtClean="0">
                <a:solidFill>
                  <a:srgbClr val="0000CC"/>
                </a:solidFill>
              </a:rPr>
              <a:t>(x,y,3)</a:t>
            </a:r>
          </a:p>
          <a:p>
            <a:r>
              <a:rPr lang="en-US" dirty="0" err="1" smtClean="0">
                <a:solidFill>
                  <a:srgbClr val="0000CC"/>
                </a:solidFill>
              </a:rPr>
              <a:t>mn</a:t>
            </a:r>
            <a:r>
              <a:rPr lang="en-US" dirty="0" smtClean="0">
                <a:solidFill>
                  <a:srgbClr val="0000CC"/>
                </a:solidFill>
              </a:rPr>
              <a:t>=</a:t>
            </a:r>
            <a:r>
              <a:rPr lang="en-US" dirty="0" err="1" smtClean="0">
                <a:solidFill>
                  <a:srgbClr val="0000CC"/>
                </a:solidFill>
              </a:rPr>
              <a:t>np.min</a:t>
            </a:r>
            <a:r>
              <a:rPr lang="en-US" dirty="0" smtClean="0">
                <a:solidFill>
                  <a:srgbClr val="0000CC"/>
                </a:solidFill>
              </a:rPr>
              <a:t>(x)</a:t>
            </a:r>
          </a:p>
          <a:p>
            <a:r>
              <a:rPr lang="en-US" dirty="0" smtClean="0">
                <a:solidFill>
                  <a:srgbClr val="0000CC"/>
                </a:solidFill>
              </a:rPr>
              <a:t>mx=</a:t>
            </a:r>
            <a:r>
              <a:rPr lang="en-US" dirty="0" err="1" smtClean="0">
                <a:solidFill>
                  <a:srgbClr val="0000CC"/>
                </a:solidFill>
              </a:rPr>
              <a:t>np.max</a:t>
            </a:r>
            <a:r>
              <a:rPr lang="en-US" dirty="0" smtClean="0">
                <a:solidFill>
                  <a:srgbClr val="0000CC"/>
                </a:solidFill>
              </a:rPr>
              <a:t>(x)</a:t>
            </a:r>
          </a:p>
          <a:p>
            <a:r>
              <a:rPr lang="en-US" dirty="0">
                <a:solidFill>
                  <a:srgbClr val="0000CC"/>
                </a:solidFill>
              </a:rPr>
              <a:t>x</a:t>
            </a:r>
            <a:r>
              <a:rPr lang="en-US" dirty="0" smtClean="0">
                <a:solidFill>
                  <a:srgbClr val="0000CC"/>
                </a:solidFill>
              </a:rPr>
              <a:t>1=</a:t>
            </a:r>
            <a:r>
              <a:rPr lang="en-US" dirty="0" err="1" smtClean="0">
                <a:solidFill>
                  <a:srgbClr val="0000CC"/>
                </a:solidFill>
              </a:rPr>
              <a:t>np.linspace</a:t>
            </a:r>
            <a:r>
              <a:rPr lang="en-US" dirty="0" smtClean="0">
                <a:solidFill>
                  <a:srgbClr val="0000CC"/>
                </a:solidFill>
              </a:rPr>
              <a:t>(mn,mx,500)</a:t>
            </a:r>
          </a:p>
          <a:p>
            <a:r>
              <a:rPr lang="en-US" dirty="0" smtClean="0">
                <a:solidFill>
                  <a:srgbClr val="0000CC"/>
                </a:solidFill>
              </a:rPr>
              <a:t>y1=</a:t>
            </a:r>
            <a:r>
              <a:rPr lang="en-US" dirty="0" err="1" smtClean="0">
                <a:solidFill>
                  <a:srgbClr val="0000CC"/>
                </a:solidFill>
              </a:rPr>
              <a:t>np.</a:t>
            </a:r>
            <a:r>
              <a:rPr lang="en-US" b="1" dirty="0" err="1" smtClean="0">
                <a:solidFill>
                  <a:srgbClr val="0000CC"/>
                </a:solidFill>
              </a:rPr>
              <a:t>polyval</a:t>
            </a:r>
            <a:r>
              <a:rPr lang="en-US" dirty="0" smtClean="0">
                <a:solidFill>
                  <a:srgbClr val="0000CC"/>
                </a:solidFill>
              </a:rPr>
              <a:t>(c,x1)			# </a:t>
            </a:r>
            <a:r>
              <a:rPr lang="en-US" smtClean="0">
                <a:solidFill>
                  <a:srgbClr val="0000CC"/>
                </a:solidFill>
              </a:rPr>
              <a:t>f=sp.poly1d(c); y1=f(x1)</a:t>
            </a:r>
            <a:endParaRPr lang="en-US" dirty="0" smtClean="0">
              <a:solidFill>
                <a:srgbClr val="0000CC"/>
              </a:solidFill>
            </a:endParaRPr>
          </a:p>
          <a:p>
            <a:r>
              <a:rPr lang="en-US" dirty="0" err="1" smtClean="0">
                <a:solidFill>
                  <a:srgbClr val="0000CC"/>
                </a:solidFill>
              </a:rPr>
              <a:t>plt.plot</a:t>
            </a:r>
            <a:r>
              <a:rPr lang="en-US" dirty="0" smtClean="0">
                <a:solidFill>
                  <a:srgbClr val="0000CC"/>
                </a:solidFill>
              </a:rPr>
              <a:t>(x,y,’</a:t>
            </a:r>
            <a:r>
              <a:rPr lang="en-US" dirty="0" err="1" smtClean="0">
                <a:solidFill>
                  <a:srgbClr val="0000CC"/>
                </a:solidFill>
              </a:rPr>
              <a:t>ob</a:t>
            </a:r>
            <a:r>
              <a:rPr lang="en-US" dirty="0" smtClean="0">
                <a:solidFill>
                  <a:srgbClr val="0000CC"/>
                </a:solidFill>
              </a:rPr>
              <a:t>’)</a:t>
            </a:r>
          </a:p>
          <a:p>
            <a:r>
              <a:rPr lang="en-US" dirty="0" err="1" smtClean="0">
                <a:solidFill>
                  <a:srgbClr val="0000CC"/>
                </a:solidFill>
              </a:rPr>
              <a:t>plt.plot</a:t>
            </a:r>
            <a:r>
              <a:rPr lang="en-US" dirty="0" smtClean="0">
                <a:solidFill>
                  <a:srgbClr val="0000CC"/>
                </a:solidFill>
              </a:rPr>
              <a:t>(x1,y1,’-r’)</a:t>
            </a:r>
          </a:p>
          <a:p>
            <a:r>
              <a:rPr lang="en-US" dirty="0" err="1">
                <a:solidFill>
                  <a:srgbClr val="0000CC"/>
                </a:solidFill>
              </a:rPr>
              <a:t>p</a:t>
            </a:r>
            <a:r>
              <a:rPr lang="en-US" dirty="0" err="1" smtClean="0">
                <a:solidFill>
                  <a:srgbClr val="0000CC"/>
                </a:solidFill>
              </a:rPr>
              <a:t>lt.show</a:t>
            </a:r>
            <a:r>
              <a:rPr lang="en-US" dirty="0" smtClean="0">
                <a:solidFill>
                  <a:srgbClr val="0000CC"/>
                </a:solidFill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2116936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1"/>
          <p:cNvSpPr txBox="1">
            <a:spLocks/>
          </p:cNvSpPr>
          <p:nvPr/>
        </p:nvSpPr>
        <p:spPr>
          <a:xfrm>
            <a:off x="838200" y="6356352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Python                                                                  Dept. Of Comp. Sc. &amp; IT, FUUAST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66800" y="182047"/>
            <a:ext cx="70733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32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Curve Fitting </a:t>
            </a:r>
            <a:r>
              <a:rPr lang="en-US" sz="2400" b="1" u="sng" dirty="0">
                <a:solidFill>
                  <a:srgbClr val="9900CC"/>
                </a:solidFill>
              </a:rPr>
              <a:t>Line </a:t>
            </a:r>
            <a:r>
              <a:rPr lang="en-US" sz="2400" b="1" u="sng" dirty="0" smtClean="0">
                <a:solidFill>
                  <a:srgbClr val="9900CC"/>
                </a:solidFill>
              </a:rPr>
              <a:t>Regression:</a:t>
            </a:r>
            <a:endParaRPr lang="en-US" sz="3200" b="1" dirty="0" smtClean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19199" y="1146750"/>
            <a:ext cx="746760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  <a:tab pos="3657600" algn="l"/>
              </a:tabLst>
            </a:pPr>
            <a:r>
              <a:rPr lang="en-US" dirty="0">
                <a:solidFill>
                  <a:srgbClr val="0000CC"/>
                </a:solidFill>
              </a:rPr>
              <a:t>import </a:t>
            </a:r>
            <a:r>
              <a:rPr lang="en-US" dirty="0" err="1">
                <a:solidFill>
                  <a:srgbClr val="0000CC"/>
                </a:solidFill>
              </a:rPr>
              <a:t>numpy</a:t>
            </a:r>
            <a:r>
              <a:rPr lang="en-US" dirty="0">
                <a:solidFill>
                  <a:srgbClr val="0000CC"/>
                </a:solidFill>
              </a:rPr>
              <a:t> as np</a:t>
            </a:r>
          </a:p>
          <a:p>
            <a:pPr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  <a:tab pos="3657600" algn="l"/>
              </a:tabLst>
            </a:pPr>
            <a:r>
              <a:rPr lang="en-US" dirty="0">
                <a:solidFill>
                  <a:srgbClr val="0000CC"/>
                </a:solidFill>
              </a:rPr>
              <a:t>import </a:t>
            </a:r>
            <a:r>
              <a:rPr lang="en-US" dirty="0" err="1">
                <a:solidFill>
                  <a:srgbClr val="0000CC"/>
                </a:solidFill>
              </a:rPr>
              <a:t>matplotlib.pyplot</a:t>
            </a:r>
            <a:r>
              <a:rPr lang="en-US" dirty="0">
                <a:solidFill>
                  <a:srgbClr val="0000CC"/>
                </a:solidFill>
              </a:rPr>
              <a:t> as </a:t>
            </a:r>
            <a:r>
              <a:rPr lang="en-US" dirty="0" err="1">
                <a:solidFill>
                  <a:srgbClr val="0000CC"/>
                </a:solidFill>
              </a:rPr>
              <a:t>plt</a:t>
            </a:r>
            <a:r>
              <a:rPr lang="en-US" dirty="0">
                <a:solidFill>
                  <a:srgbClr val="0000CC"/>
                </a:solidFill>
              </a:rPr>
              <a:t> </a:t>
            </a:r>
            <a:endParaRPr lang="en-US" sz="2400" b="1" u="sng" dirty="0" smtClean="0">
              <a:solidFill>
                <a:srgbClr val="9900CC"/>
              </a:solidFill>
            </a:endParaRPr>
          </a:p>
          <a:p>
            <a:pPr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  <a:tab pos="3657600" algn="l"/>
              </a:tabLst>
            </a:pPr>
            <a:r>
              <a:rPr lang="en-US" dirty="0">
                <a:solidFill>
                  <a:srgbClr val="0000CC"/>
                </a:solidFill>
              </a:rPr>
              <a:t>from </a:t>
            </a:r>
            <a:r>
              <a:rPr lang="en-US" dirty="0" err="1">
                <a:solidFill>
                  <a:srgbClr val="0000CC"/>
                </a:solidFill>
              </a:rPr>
              <a:t>scipy</a:t>
            </a:r>
            <a:r>
              <a:rPr lang="en-US" dirty="0">
                <a:solidFill>
                  <a:srgbClr val="0000CC"/>
                </a:solidFill>
              </a:rPr>
              <a:t> import </a:t>
            </a:r>
            <a:r>
              <a:rPr lang="en-US" b="1" dirty="0" smtClean="0">
                <a:solidFill>
                  <a:srgbClr val="0000CC"/>
                </a:solidFill>
              </a:rPr>
              <a:t>stats</a:t>
            </a:r>
          </a:p>
          <a:p>
            <a:pPr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  <a:tab pos="3657600" algn="l"/>
              </a:tabLst>
            </a:pPr>
            <a:endParaRPr lang="en-US" dirty="0">
              <a:solidFill>
                <a:srgbClr val="0000CC"/>
              </a:solidFill>
            </a:endParaRPr>
          </a:p>
          <a:p>
            <a:r>
              <a:rPr lang="es-ES" dirty="0">
                <a:solidFill>
                  <a:srgbClr val="0000CC"/>
                </a:solidFill>
              </a:rPr>
              <a:t>x = </a:t>
            </a:r>
            <a:r>
              <a:rPr lang="es-ES" dirty="0" err="1">
                <a:solidFill>
                  <a:srgbClr val="0000CC"/>
                </a:solidFill>
              </a:rPr>
              <a:t>np.array</a:t>
            </a:r>
            <a:r>
              <a:rPr lang="es-ES" dirty="0">
                <a:solidFill>
                  <a:srgbClr val="0000CC"/>
                </a:solidFill>
              </a:rPr>
              <a:t>([1.5,2,2.5,3,3.5,4,4.5,5,5.5,6])</a:t>
            </a:r>
          </a:p>
          <a:p>
            <a:r>
              <a:rPr lang="es-ES" dirty="0">
                <a:solidFill>
                  <a:srgbClr val="0000CC"/>
                </a:solidFill>
              </a:rPr>
              <a:t>y = </a:t>
            </a:r>
            <a:r>
              <a:rPr lang="es-ES" dirty="0" err="1">
                <a:solidFill>
                  <a:srgbClr val="0000CC"/>
                </a:solidFill>
              </a:rPr>
              <a:t>np.array</a:t>
            </a:r>
            <a:r>
              <a:rPr lang="es-ES" dirty="0">
                <a:solidFill>
                  <a:srgbClr val="0000CC"/>
                </a:solidFill>
              </a:rPr>
              <a:t>([10.35,12.3,13,14.0,16,17,18.2,20,20.7,22.5])</a:t>
            </a:r>
            <a:endParaRPr lang="es-ES" dirty="0" smtClean="0">
              <a:solidFill>
                <a:srgbClr val="0000CC"/>
              </a:solidFill>
            </a:endParaRPr>
          </a:p>
          <a:p>
            <a:r>
              <a:rPr lang="en-US" dirty="0" smtClean="0">
                <a:solidFill>
                  <a:srgbClr val="0000CC"/>
                </a:solidFill>
              </a:rPr>
              <a:t>gradient</a:t>
            </a:r>
            <a:r>
              <a:rPr lang="en-US" dirty="0">
                <a:solidFill>
                  <a:srgbClr val="0000CC"/>
                </a:solidFill>
              </a:rPr>
              <a:t>, intercept, </a:t>
            </a:r>
            <a:r>
              <a:rPr lang="en-US" dirty="0" err="1">
                <a:solidFill>
                  <a:srgbClr val="0000CC"/>
                </a:solidFill>
              </a:rPr>
              <a:t>r_value</a:t>
            </a:r>
            <a:r>
              <a:rPr lang="en-US" dirty="0">
                <a:solidFill>
                  <a:srgbClr val="0000CC"/>
                </a:solidFill>
              </a:rPr>
              <a:t>, </a:t>
            </a:r>
            <a:r>
              <a:rPr lang="en-US" dirty="0" err="1">
                <a:solidFill>
                  <a:srgbClr val="0000CC"/>
                </a:solidFill>
              </a:rPr>
              <a:t>p_value</a:t>
            </a:r>
            <a:r>
              <a:rPr lang="en-US" dirty="0">
                <a:solidFill>
                  <a:srgbClr val="0000CC"/>
                </a:solidFill>
              </a:rPr>
              <a:t>, </a:t>
            </a:r>
            <a:r>
              <a:rPr lang="en-US" dirty="0" err="1">
                <a:solidFill>
                  <a:srgbClr val="0000CC"/>
                </a:solidFill>
              </a:rPr>
              <a:t>std_err</a:t>
            </a:r>
            <a:r>
              <a:rPr lang="en-US" dirty="0">
                <a:solidFill>
                  <a:srgbClr val="0000CC"/>
                </a:solidFill>
              </a:rPr>
              <a:t> = </a:t>
            </a:r>
            <a:r>
              <a:rPr lang="en-US" b="1" dirty="0" err="1">
                <a:solidFill>
                  <a:srgbClr val="0000CC"/>
                </a:solidFill>
              </a:rPr>
              <a:t>stats.linregress</a:t>
            </a:r>
            <a:r>
              <a:rPr lang="en-US" b="1" dirty="0">
                <a:solidFill>
                  <a:srgbClr val="0000CC"/>
                </a:solidFill>
              </a:rPr>
              <a:t>(</a:t>
            </a:r>
            <a:r>
              <a:rPr lang="en-US" b="1" dirty="0" err="1">
                <a:solidFill>
                  <a:srgbClr val="0000CC"/>
                </a:solidFill>
              </a:rPr>
              <a:t>x,y</a:t>
            </a:r>
            <a:r>
              <a:rPr lang="en-US" b="1" dirty="0" smtClean="0"/>
              <a:t>)</a:t>
            </a:r>
          </a:p>
          <a:p>
            <a:r>
              <a:rPr lang="en-US" dirty="0" err="1" smtClean="0">
                <a:solidFill>
                  <a:srgbClr val="0000CC"/>
                </a:solidFill>
              </a:rPr>
              <a:t>mn</a:t>
            </a:r>
            <a:r>
              <a:rPr lang="en-US" dirty="0" smtClean="0">
                <a:solidFill>
                  <a:srgbClr val="0000CC"/>
                </a:solidFill>
              </a:rPr>
              <a:t>=</a:t>
            </a:r>
            <a:r>
              <a:rPr lang="en-US" dirty="0" err="1" smtClean="0">
                <a:solidFill>
                  <a:srgbClr val="0000CC"/>
                </a:solidFill>
              </a:rPr>
              <a:t>np.min</a:t>
            </a:r>
            <a:r>
              <a:rPr lang="en-US" dirty="0" smtClean="0">
                <a:solidFill>
                  <a:srgbClr val="0000CC"/>
                </a:solidFill>
              </a:rPr>
              <a:t>(x)</a:t>
            </a:r>
          </a:p>
          <a:p>
            <a:r>
              <a:rPr lang="en-US" dirty="0" smtClean="0">
                <a:solidFill>
                  <a:srgbClr val="0000CC"/>
                </a:solidFill>
              </a:rPr>
              <a:t>mx=</a:t>
            </a:r>
            <a:r>
              <a:rPr lang="en-US" dirty="0" err="1" smtClean="0">
                <a:solidFill>
                  <a:srgbClr val="0000CC"/>
                </a:solidFill>
              </a:rPr>
              <a:t>np.max</a:t>
            </a:r>
            <a:r>
              <a:rPr lang="en-US" dirty="0" smtClean="0">
                <a:solidFill>
                  <a:srgbClr val="0000CC"/>
                </a:solidFill>
              </a:rPr>
              <a:t>(x)</a:t>
            </a:r>
          </a:p>
          <a:p>
            <a:r>
              <a:rPr lang="en-US" dirty="0" smtClean="0">
                <a:solidFill>
                  <a:srgbClr val="0000CC"/>
                </a:solidFill>
              </a:rPr>
              <a:t>x1=</a:t>
            </a:r>
            <a:r>
              <a:rPr lang="en-US" dirty="0" err="1" smtClean="0">
                <a:solidFill>
                  <a:srgbClr val="0000CC"/>
                </a:solidFill>
              </a:rPr>
              <a:t>np.linspace</a:t>
            </a:r>
            <a:r>
              <a:rPr lang="en-US" dirty="0" smtClean="0">
                <a:solidFill>
                  <a:srgbClr val="0000CC"/>
                </a:solidFill>
              </a:rPr>
              <a:t>(mn,mx,500)</a:t>
            </a:r>
          </a:p>
          <a:p>
            <a:r>
              <a:rPr lang="en-US" dirty="0" smtClean="0">
                <a:solidFill>
                  <a:srgbClr val="0000CC"/>
                </a:solidFill>
              </a:rPr>
              <a:t>y1=gradient*x1+intercept</a:t>
            </a:r>
          </a:p>
          <a:p>
            <a:r>
              <a:rPr lang="en-US" dirty="0" err="1" smtClean="0">
                <a:solidFill>
                  <a:srgbClr val="0000CC"/>
                </a:solidFill>
              </a:rPr>
              <a:t>plt.plot</a:t>
            </a:r>
            <a:r>
              <a:rPr lang="en-US" dirty="0" smtClean="0">
                <a:solidFill>
                  <a:srgbClr val="0000CC"/>
                </a:solidFill>
              </a:rPr>
              <a:t>(x,y,’</a:t>
            </a:r>
            <a:r>
              <a:rPr lang="en-US" dirty="0" err="1" smtClean="0">
                <a:solidFill>
                  <a:srgbClr val="0000CC"/>
                </a:solidFill>
              </a:rPr>
              <a:t>ob</a:t>
            </a:r>
            <a:r>
              <a:rPr lang="en-US" dirty="0" smtClean="0">
                <a:solidFill>
                  <a:srgbClr val="0000CC"/>
                </a:solidFill>
              </a:rPr>
              <a:t>’)</a:t>
            </a:r>
          </a:p>
          <a:p>
            <a:r>
              <a:rPr lang="en-US" dirty="0" err="1" smtClean="0">
                <a:solidFill>
                  <a:srgbClr val="0000CC"/>
                </a:solidFill>
              </a:rPr>
              <a:t>plt.plot</a:t>
            </a:r>
            <a:r>
              <a:rPr lang="en-US" dirty="0" smtClean="0">
                <a:solidFill>
                  <a:srgbClr val="0000CC"/>
                </a:solidFill>
              </a:rPr>
              <a:t>(x1,y1,’-r’)</a:t>
            </a:r>
          </a:p>
          <a:p>
            <a:r>
              <a:rPr lang="en-US" dirty="0" err="1">
                <a:solidFill>
                  <a:srgbClr val="0000CC"/>
                </a:solidFill>
              </a:rPr>
              <a:t>p</a:t>
            </a:r>
            <a:r>
              <a:rPr lang="en-US" dirty="0" err="1" smtClean="0">
                <a:solidFill>
                  <a:srgbClr val="0000CC"/>
                </a:solidFill>
              </a:rPr>
              <a:t>lt.show</a:t>
            </a:r>
            <a:r>
              <a:rPr lang="en-US" dirty="0" smtClean="0">
                <a:solidFill>
                  <a:srgbClr val="0000CC"/>
                </a:solidFill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3674997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1"/>
          <p:cNvSpPr txBox="1">
            <a:spLocks/>
          </p:cNvSpPr>
          <p:nvPr/>
        </p:nvSpPr>
        <p:spPr>
          <a:xfrm>
            <a:off x="838200" y="6356352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Python                                                                  Dept. Of Comp. Sc. &amp; IT, FUUAST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66800" y="182047"/>
            <a:ext cx="70733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32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Curve Fitting</a:t>
            </a:r>
          </a:p>
        </p:txBody>
      </p:sp>
      <p:sp>
        <p:nvSpPr>
          <p:cNvPr id="2" name="Rectangle 1"/>
          <p:cNvSpPr/>
          <p:nvPr/>
        </p:nvSpPr>
        <p:spPr>
          <a:xfrm>
            <a:off x="1105678" y="1294686"/>
            <a:ext cx="7581122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  <a:tab pos="3657600" algn="l"/>
              </a:tabLst>
            </a:pPr>
            <a:r>
              <a:rPr lang="en-US" dirty="0" smtClean="0">
                <a:solidFill>
                  <a:srgbClr val="0000CC"/>
                </a:solidFill>
              </a:rPr>
              <a:t>import </a:t>
            </a:r>
            <a:r>
              <a:rPr lang="en-US" dirty="0" err="1">
                <a:solidFill>
                  <a:srgbClr val="0000CC"/>
                </a:solidFill>
              </a:rPr>
              <a:t>numpy</a:t>
            </a:r>
            <a:r>
              <a:rPr lang="en-US" dirty="0">
                <a:solidFill>
                  <a:srgbClr val="0000CC"/>
                </a:solidFill>
              </a:rPr>
              <a:t> as np</a:t>
            </a:r>
          </a:p>
          <a:p>
            <a:pPr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  <a:tab pos="3657600" algn="l"/>
              </a:tabLst>
            </a:pPr>
            <a:r>
              <a:rPr lang="en-US" dirty="0">
                <a:solidFill>
                  <a:srgbClr val="0000CC"/>
                </a:solidFill>
              </a:rPr>
              <a:t>from </a:t>
            </a:r>
            <a:r>
              <a:rPr lang="en-US" dirty="0" err="1">
                <a:solidFill>
                  <a:srgbClr val="0000CC"/>
                </a:solidFill>
              </a:rPr>
              <a:t>scipy.optimize</a:t>
            </a:r>
            <a:r>
              <a:rPr lang="en-US" dirty="0">
                <a:solidFill>
                  <a:srgbClr val="0000CC"/>
                </a:solidFill>
              </a:rPr>
              <a:t> import </a:t>
            </a:r>
            <a:r>
              <a:rPr lang="en-US" b="1" dirty="0" err="1">
                <a:solidFill>
                  <a:srgbClr val="0000CC"/>
                </a:solidFill>
              </a:rPr>
              <a:t>curve_fit</a:t>
            </a:r>
            <a:endParaRPr lang="en-US" b="1" dirty="0">
              <a:solidFill>
                <a:srgbClr val="0000CC"/>
              </a:solidFill>
            </a:endParaRPr>
          </a:p>
          <a:p>
            <a:pPr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  <a:tab pos="3657600" algn="l"/>
              </a:tabLst>
            </a:pPr>
            <a:r>
              <a:rPr lang="en-US" dirty="0">
                <a:solidFill>
                  <a:srgbClr val="0000CC"/>
                </a:solidFill>
              </a:rPr>
              <a:t>import </a:t>
            </a:r>
            <a:r>
              <a:rPr lang="en-US" dirty="0" err="1">
                <a:solidFill>
                  <a:srgbClr val="0000CC"/>
                </a:solidFill>
              </a:rPr>
              <a:t>matplotlib.pyplot</a:t>
            </a:r>
            <a:r>
              <a:rPr lang="en-US" dirty="0">
                <a:solidFill>
                  <a:srgbClr val="0000CC"/>
                </a:solidFill>
              </a:rPr>
              <a:t> as </a:t>
            </a:r>
            <a:r>
              <a:rPr lang="en-US" dirty="0" err="1">
                <a:solidFill>
                  <a:srgbClr val="0000CC"/>
                </a:solidFill>
              </a:rPr>
              <a:t>plt</a:t>
            </a:r>
            <a:endParaRPr lang="en-US" dirty="0">
              <a:solidFill>
                <a:srgbClr val="0000CC"/>
              </a:solidFill>
            </a:endParaRPr>
          </a:p>
          <a:p>
            <a:pPr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  <a:tab pos="3657600" algn="l"/>
              </a:tabLst>
            </a:pPr>
            <a:endParaRPr lang="en-US" dirty="0">
              <a:solidFill>
                <a:srgbClr val="0000CC"/>
              </a:solidFill>
            </a:endParaRPr>
          </a:p>
          <a:p>
            <a:pPr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  <a:tab pos="3657600" algn="l"/>
              </a:tabLst>
            </a:pPr>
            <a:r>
              <a:rPr lang="en-US" dirty="0">
                <a:solidFill>
                  <a:srgbClr val="0000CC"/>
                </a:solidFill>
              </a:rPr>
              <a:t>x= </a:t>
            </a:r>
            <a:r>
              <a:rPr lang="en-US" dirty="0" err="1">
                <a:solidFill>
                  <a:srgbClr val="0000CC"/>
                </a:solidFill>
              </a:rPr>
              <a:t>np.linspace</a:t>
            </a:r>
            <a:r>
              <a:rPr lang="en-US" dirty="0">
                <a:solidFill>
                  <a:srgbClr val="0000CC"/>
                </a:solidFill>
              </a:rPr>
              <a:t>(-3.5,3.5,31)</a:t>
            </a:r>
          </a:p>
          <a:p>
            <a:pPr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  <a:tab pos="3657600" algn="l"/>
              </a:tabLst>
            </a:pPr>
            <a:r>
              <a:rPr lang="en-US" dirty="0">
                <a:solidFill>
                  <a:srgbClr val="0000CC"/>
                </a:solidFill>
              </a:rPr>
              <a:t>y1=3.*</a:t>
            </a:r>
            <a:r>
              <a:rPr lang="en-US" dirty="0" err="1">
                <a:solidFill>
                  <a:srgbClr val="0000CC"/>
                </a:solidFill>
              </a:rPr>
              <a:t>np.exp</a:t>
            </a:r>
            <a:r>
              <a:rPr lang="en-US" dirty="0">
                <a:solidFill>
                  <a:srgbClr val="0000CC"/>
                </a:solidFill>
              </a:rPr>
              <a:t>(-0.7*x)*</a:t>
            </a:r>
            <a:r>
              <a:rPr lang="en-US" dirty="0" err="1">
                <a:solidFill>
                  <a:srgbClr val="0000CC"/>
                </a:solidFill>
              </a:rPr>
              <a:t>np.sin</a:t>
            </a:r>
            <a:r>
              <a:rPr lang="en-US" dirty="0">
                <a:solidFill>
                  <a:srgbClr val="0000CC"/>
                </a:solidFill>
              </a:rPr>
              <a:t>(2*x)</a:t>
            </a:r>
          </a:p>
          <a:p>
            <a:pPr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  <a:tab pos="3657600" algn="l"/>
              </a:tabLst>
            </a:pPr>
            <a:r>
              <a:rPr lang="en-US" dirty="0">
                <a:solidFill>
                  <a:srgbClr val="0000CC"/>
                </a:solidFill>
              </a:rPr>
              <a:t>y=y1+1.0*</a:t>
            </a:r>
            <a:r>
              <a:rPr lang="en-US" dirty="0" err="1">
                <a:solidFill>
                  <a:srgbClr val="0000CC"/>
                </a:solidFill>
              </a:rPr>
              <a:t>np.random.normal</a:t>
            </a:r>
            <a:r>
              <a:rPr lang="en-US" dirty="0">
                <a:solidFill>
                  <a:srgbClr val="0000CC"/>
                </a:solidFill>
              </a:rPr>
              <a:t>(0,1,len(x))</a:t>
            </a:r>
          </a:p>
          <a:p>
            <a:pPr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  <a:tab pos="3657600" algn="l"/>
              </a:tabLst>
            </a:pPr>
            <a:r>
              <a:rPr lang="en-US" dirty="0" err="1">
                <a:solidFill>
                  <a:srgbClr val="0000CC"/>
                </a:solidFill>
              </a:rPr>
              <a:t>fnc</a:t>
            </a:r>
            <a:r>
              <a:rPr lang="en-US" dirty="0">
                <a:solidFill>
                  <a:srgbClr val="0000CC"/>
                </a:solidFill>
              </a:rPr>
              <a:t>=</a:t>
            </a:r>
            <a:r>
              <a:rPr lang="en-US" b="1" dirty="0">
                <a:solidFill>
                  <a:srgbClr val="0000CC"/>
                </a:solidFill>
              </a:rPr>
              <a:t>lambda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x,a,b,c</a:t>
            </a:r>
            <a:r>
              <a:rPr lang="en-US" dirty="0">
                <a:solidFill>
                  <a:srgbClr val="0000CC"/>
                </a:solidFill>
              </a:rPr>
              <a:t>: a*</a:t>
            </a:r>
            <a:r>
              <a:rPr lang="en-US" dirty="0" err="1">
                <a:solidFill>
                  <a:srgbClr val="0000CC"/>
                </a:solidFill>
              </a:rPr>
              <a:t>np.exp</a:t>
            </a:r>
            <a:r>
              <a:rPr lang="en-US" dirty="0">
                <a:solidFill>
                  <a:srgbClr val="0000CC"/>
                </a:solidFill>
              </a:rPr>
              <a:t>(-b*x)*</a:t>
            </a:r>
            <a:r>
              <a:rPr lang="en-US" dirty="0" err="1">
                <a:solidFill>
                  <a:srgbClr val="0000CC"/>
                </a:solidFill>
              </a:rPr>
              <a:t>np.sin</a:t>
            </a:r>
            <a:r>
              <a:rPr lang="en-US" dirty="0">
                <a:solidFill>
                  <a:srgbClr val="0000CC"/>
                </a:solidFill>
              </a:rPr>
              <a:t>(c*x</a:t>
            </a:r>
            <a:r>
              <a:rPr lang="en-US" dirty="0" smtClean="0">
                <a:solidFill>
                  <a:srgbClr val="0000CC"/>
                </a:solidFill>
              </a:rPr>
              <a:t>)</a:t>
            </a:r>
            <a:endParaRPr lang="en-US" dirty="0">
              <a:solidFill>
                <a:srgbClr val="0000CC"/>
              </a:solidFill>
            </a:endParaRPr>
          </a:p>
          <a:p>
            <a:pPr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  <a:tab pos="3657600" algn="l"/>
              </a:tabLst>
            </a:pPr>
            <a:r>
              <a:rPr lang="en-US" dirty="0" err="1">
                <a:solidFill>
                  <a:srgbClr val="0000CC"/>
                </a:solidFill>
              </a:rPr>
              <a:t>p,d</a:t>
            </a:r>
            <a:r>
              <a:rPr lang="en-US" dirty="0">
                <a:solidFill>
                  <a:srgbClr val="0000CC"/>
                </a:solidFill>
              </a:rPr>
              <a:t>=</a:t>
            </a:r>
            <a:r>
              <a:rPr lang="en-US" b="1" dirty="0" err="1">
                <a:solidFill>
                  <a:srgbClr val="0000CC"/>
                </a:solidFill>
              </a:rPr>
              <a:t>curve_fit</a:t>
            </a:r>
            <a:r>
              <a:rPr lang="en-US" dirty="0">
                <a:solidFill>
                  <a:srgbClr val="0000CC"/>
                </a:solidFill>
              </a:rPr>
              <a:t>(</a:t>
            </a:r>
            <a:r>
              <a:rPr lang="en-US" dirty="0" err="1">
                <a:solidFill>
                  <a:srgbClr val="0000CC"/>
                </a:solidFill>
              </a:rPr>
              <a:t>fnc,x,y</a:t>
            </a:r>
            <a:r>
              <a:rPr lang="en-US" dirty="0" smtClean="0">
                <a:solidFill>
                  <a:srgbClr val="0000CC"/>
                </a:solidFill>
              </a:rPr>
              <a:t>, bounds</a:t>
            </a:r>
            <a:r>
              <a:rPr lang="en-US" dirty="0">
                <a:solidFill>
                  <a:srgbClr val="0000CC"/>
                </a:solidFill>
              </a:rPr>
              <a:t>=(0</a:t>
            </a:r>
            <a:r>
              <a:rPr lang="en-US" dirty="0" smtClean="0">
                <a:solidFill>
                  <a:srgbClr val="0000CC"/>
                </a:solidFill>
              </a:rPr>
              <a:t>,[4,4,4]))    </a:t>
            </a:r>
            <a:endParaRPr lang="en-US" dirty="0">
              <a:solidFill>
                <a:srgbClr val="0000CC"/>
              </a:solidFill>
            </a:endParaRPr>
          </a:p>
          <a:p>
            <a:pPr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  <a:tab pos="3657600" algn="l"/>
              </a:tabLst>
            </a:pPr>
            <a:r>
              <a:rPr lang="en-US" dirty="0" smtClean="0">
                <a:solidFill>
                  <a:srgbClr val="0000CC"/>
                </a:solidFill>
              </a:rPr>
              <a:t>print(p)</a:t>
            </a:r>
            <a:endParaRPr lang="en-US" dirty="0">
              <a:solidFill>
                <a:srgbClr val="0000CC"/>
              </a:solidFill>
            </a:endParaRPr>
          </a:p>
          <a:p>
            <a:pPr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  <a:tab pos="3657600" algn="l"/>
              </a:tabLst>
            </a:pPr>
            <a:r>
              <a:rPr lang="en-US" dirty="0" err="1">
                <a:solidFill>
                  <a:srgbClr val="0000CC"/>
                </a:solidFill>
              </a:rPr>
              <a:t>xf</a:t>
            </a:r>
            <a:r>
              <a:rPr lang="en-US" dirty="0">
                <a:solidFill>
                  <a:srgbClr val="0000CC"/>
                </a:solidFill>
              </a:rPr>
              <a:t>=</a:t>
            </a:r>
            <a:r>
              <a:rPr lang="en-US" dirty="0" err="1">
                <a:solidFill>
                  <a:srgbClr val="0000CC"/>
                </a:solidFill>
              </a:rPr>
              <a:t>np.linspace</a:t>
            </a:r>
            <a:r>
              <a:rPr lang="en-US" dirty="0">
                <a:solidFill>
                  <a:srgbClr val="0000CC"/>
                </a:solidFill>
              </a:rPr>
              <a:t>(-3.5,3.5,500)</a:t>
            </a:r>
          </a:p>
          <a:p>
            <a:pPr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  <a:tab pos="3657600" algn="l"/>
              </a:tabLst>
            </a:pPr>
            <a:r>
              <a:rPr lang="en-US" dirty="0" err="1" smtClean="0">
                <a:solidFill>
                  <a:srgbClr val="0000CC"/>
                </a:solidFill>
              </a:rPr>
              <a:t>yf</a:t>
            </a:r>
            <a:r>
              <a:rPr lang="en-US" dirty="0" smtClean="0">
                <a:solidFill>
                  <a:srgbClr val="0000CC"/>
                </a:solidFill>
              </a:rPr>
              <a:t>=</a:t>
            </a:r>
            <a:r>
              <a:rPr lang="en-US" dirty="0" err="1" smtClean="0">
                <a:solidFill>
                  <a:srgbClr val="0000CC"/>
                </a:solidFill>
              </a:rPr>
              <a:t>fnc</a:t>
            </a:r>
            <a:r>
              <a:rPr lang="en-US" dirty="0" smtClean="0">
                <a:solidFill>
                  <a:srgbClr val="0000CC"/>
                </a:solidFill>
              </a:rPr>
              <a:t>(</a:t>
            </a:r>
            <a:r>
              <a:rPr lang="en-US" dirty="0" err="1" smtClean="0">
                <a:solidFill>
                  <a:srgbClr val="0000CC"/>
                </a:solidFill>
              </a:rPr>
              <a:t>xf,p</a:t>
            </a:r>
            <a:r>
              <a:rPr lang="en-US" dirty="0" smtClean="0">
                <a:solidFill>
                  <a:srgbClr val="0000CC"/>
                </a:solidFill>
              </a:rPr>
              <a:t>[0</a:t>
            </a:r>
            <a:r>
              <a:rPr lang="en-US" dirty="0">
                <a:solidFill>
                  <a:srgbClr val="0000CC"/>
                </a:solidFill>
              </a:rPr>
              <a:t>],p[1],p[2])</a:t>
            </a:r>
          </a:p>
          <a:p>
            <a:pPr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  <a:tab pos="3657600" algn="l"/>
              </a:tabLst>
            </a:pPr>
            <a:r>
              <a:rPr lang="en-US" dirty="0" err="1" smtClean="0">
                <a:solidFill>
                  <a:srgbClr val="0000CC"/>
                </a:solidFill>
              </a:rPr>
              <a:t>plt.plot</a:t>
            </a:r>
            <a:r>
              <a:rPr lang="en-US" dirty="0" smtClean="0">
                <a:solidFill>
                  <a:srgbClr val="0000CC"/>
                </a:solidFill>
              </a:rPr>
              <a:t>(x,y</a:t>
            </a:r>
            <a:r>
              <a:rPr lang="en-US" dirty="0">
                <a:solidFill>
                  <a:srgbClr val="0000CC"/>
                </a:solidFill>
              </a:rPr>
              <a:t>,'</a:t>
            </a:r>
            <a:r>
              <a:rPr lang="en-US" dirty="0" err="1">
                <a:solidFill>
                  <a:srgbClr val="0000CC"/>
                </a:solidFill>
              </a:rPr>
              <a:t>bo</a:t>
            </a:r>
            <a:r>
              <a:rPr lang="en-US" dirty="0">
                <a:solidFill>
                  <a:srgbClr val="0000CC"/>
                </a:solidFill>
              </a:rPr>
              <a:t>')</a:t>
            </a:r>
          </a:p>
          <a:p>
            <a:pPr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  <a:tab pos="3657600" algn="l"/>
              </a:tabLst>
            </a:pPr>
            <a:r>
              <a:rPr lang="en-US" dirty="0" err="1">
                <a:solidFill>
                  <a:srgbClr val="0000CC"/>
                </a:solidFill>
              </a:rPr>
              <a:t>plt.plot</a:t>
            </a:r>
            <a:r>
              <a:rPr lang="en-US" dirty="0">
                <a:solidFill>
                  <a:srgbClr val="0000CC"/>
                </a:solidFill>
              </a:rPr>
              <a:t>(</a:t>
            </a:r>
            <a:r>
              <a:rPr lang="en-US" dirty="0" err="1">
                <a:solidFill>
                  <a:srgbClr val="0000CC"/>
                </a:solidFill>
              </a:rPr>
              <a:t>xf,yf</a:t>
            </a:r>
            <a:r>
              <a:rPr lang="en-US" dirty="0">
                <a:solidFill>
                  <a:srgbClr val="0000CC"/>
                </a:solidFill>
              </a:rPr>
              <a:t>,'-r')</a:t>
            </a:r>
          </a:p>
          <a:p>
            <a:pPr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  <a:tab pos="3657600" algn="l"/>
              </a:tabLst>
            </a:pPr>
            <a:r>
              <a:rPr lang="en-US" dirty="0" err="1">
                <a:solidFill>
                  <a:srgbClr val="0000CC"/>
                </a:solidFill>
              </a:rPr>
              <a:t>plt.show</a:t>
            </a:r>
            <a:r>
              <a:rPr lang="en-US" dirty="0" smtClean="0">
                <a:solidFill>
                  <a:srgbClr val="0000CC"/>
                </a:solidFill>
              </a:rPr>
              <a:t>()</a:t>
            </a:r>
            <a:endParaRPr lang="en-US" dirty="0">
              <a:solidFill>
                <a:srgbClr val="0000CC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103466" y="696306"/>
                <a:ext cx="2061526" cy="468205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9050">
                <a:solidFill>
                  <a:srgbClr val="FF0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𝑏𝑥</m:t>
                          </m:r>
                        </m:sup>
                      </m:sSup>
                      <m:func>
                        <m:funcPr>
                          <m:ctrlPr>
                            <a:rPr lang="en-US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𝑐𝑥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3466" y="696306"/>
                <a:ext cx="2061526" cy="46820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190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1417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1"/>
          <p:cNvSpPr txBox="1">
            <a:spLocks/>
          </p:cNvSpPr>
          <p:nvPr/>
        </p:nvSpPr>
        <p:spPr>
          <a:xfrm>
            <a:off x="838200" y="6356352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Python                                                                  Dept. Of Comp. Sc. &amp; IT, FUUAST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990600"/>
            <a:ext cx="7196251" cy="1744400"/>
          </a:xfrm>
          <a:prstGeom prst="rect">
            <a:avLst/>
          </a:prstGeom>
          <a:noFill/>
          <a:effectLst>
            <a:outerShdw blurRad="50800" dir="5400000" algn="ctr" rotWithShape="0">
              <a:srgbClr val="000000">
                <a:alpha val="43137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4905" y="3411100"/>
            <a:ext cx="7445626" cy="12371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3640" y="5183200"/>
            <a:ext cx="7410001" cy="8366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05200" y="4648200"/>
            <a:ext cx="1888125" cy="5696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76449" y="2667000"/>
            <a:ext cx="1745625" cy="7565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990600" y="228600"/>
            <a:ext cx="13740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Data</a:t>
            </a:r>
            <a:endParaRPr lang="en-US" sz="4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922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2870</TotalTime>
  <Words>929</Words>
  <Application>Microsoft Office PowerPoint</Application>
  <PresentationFormat>On-screen Show (4:3)</PresentationFormat>
  <Paragraphs>254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 Unicode MS</vt:lpstr>
      <vt:lpstr>Arial</vt:lpstr>
      <vt:lpstr>Arial Rounded MT Bold</vt:lpstr>
      <vt:lpstr>Calibri</vt:lpstr>
      <vt:lpstr>Cambria Math</vt:lpstr>
      <vt:lpstr>Century Gothic</vt:lpstr>
      <vt:lpstr>inherit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Muhammad Saeed</dc:creator>
  <cp:lastModifiedBy>Muhammad Saeed</cp:lastModifiedBy>
  <cp:revision>183</cp:revision>
  <dcterms:created xsi:type="dcterms:W3CDTF">2016-08-28T12:02:45Z</dcterms:created>
  <dcterms:modified xsi:type="dcterms:W3CDTF">2018-12-27T13:51:47Z</dcterms:modified>
</cp:coreProperties>
</file>