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9" r:id="rId6"/>
    <p:sldId id="261" r:id="rId7"/>
    <p:sldId id="258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008000"/>
    <a:srgbClr val="666633"/>
    <a:srgbClr val="808000"/>
    <a:srgbClr val="00CCFF"/>
    <a:srgbClr val="CC00CC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4EE6-28DE-4051-9B3A-A10C6799BE76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B806B-A040-4AF8-8B87-E5AE48DE8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E663-3DC8-49F5-AE59-032826974A84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1BEB5-76CC-413F-9530-6E26BA4CB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195A-1A99-4EAC-B6EC-60B00D25E75E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BCFD-C7E0-4D47-8733-33F9F570F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7E24F-27A1-4067-9C11-49CD88C6D272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6C514-B469-49B2-BDDE-8B12EF583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452F2-89FE-487C-BF60-7D031258823B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D1D62-8A66-4DD3-A3F1-3F5BC7E63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4AB8-D384-4556-B11C-987FAB0F5CB5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F3002-0FA9-4354-BCEF-FD6E76E65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8ED7-B54A-4225-9639-58EDECBACE23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B9598-0383-4CE3-865D-8A862EB10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C6F6-2C41-4089-998B-7D856681F183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F3B2-13C6-48C8-9EE2-A2696E61A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2B1A-4C03-431F-A30F-BA9FE16C66CF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955B-BD48-4548-B18E-E8810CB12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3A9A5-14FC-4DC8-B46D-1435B51ED193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5DF03-9274-43CA-ADBD-818674A1E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EBC6-357F-4EF6-8C85-4C8780FFB98F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2268C-5D47-4A80-A95B-A0504D74E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1312BA-2EBF-4E10-9F78-CD732770986C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5EBF97-2C2E-4AC8-8D43-433C44267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00"/>
            <a:ext cx="55626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AUTOMATA</a:t>
            </a:r>
            <a:b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THEORY</a:t>
            </a:r>
            <a:b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88DE46-8C2E-4431-A98B-117A638CF418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922338" y="1077913"/>
            <a:ext cx="3673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Grammar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G = ( {S}, {a, b}, P, S)</a:t>
            </a:r>
          </a:p>
        </p:txBody>
      </p:sp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914400" y="1600200"/>
            <a:ext cx="2397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Production Rules:</a:t>
            </a:r>
          </a:p>
        </p:txBody>
      </p:sp>
      <p:sp>
        <p:nvSpPr>
          <p:cNvPr id="11273" name="TextBox 11"/>
          <p:cNvSpPr txBox="1">
            <a:spLocks noChangeArrowheads="1"/>
          </p:cNvSpPr>
          <p:nvPr/>
        </p:nvSpPr>
        <p:spPr bwMode="auto">
          <a:xfrm>
            <a:off x="914400" y="205740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aSa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bSb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</a:t>
            </a: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274" name="TextBox 13"/>
          <p:cNvSpPr txBox="1">
            <a:spLocks noChangeArrowheads="1"/>
          </p:cNvSpPr>
          <p:nvPr/>
        </p:nvSpPr>
        <p:spPr bwMode="auto">
          <a:xfrm>
            <a:off x="914400" y="3733800"/>
            <a:ext cx="158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Derivation:</a:t>
            </a:r>
          </a:p>
        </p:txBody>
      </p:sp>
      <p:sp>
        <p:nvSpPr>
          <p:cNvPr id="11275" name="TextBox 14"/>
          <p:cNvSpPr txBox="1">
            <a:spLocks noChangeArrowheads="1"/>
          </p:cNvSpPr>
          <p:nvPr/>
        </p:nvSpPr>
        <p:spPr bwMode="auto">
          <a:xfrm>
            <a:off x="914400" y="4191000"/>
            <a:ext cx="198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S  aSa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 aaSaa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 aabSbaa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 aabbaa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43162-193E-48D1-ADFA-C1FA4922D567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838200" y="838200"/>
            <a:ext cx="7239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Leftmost  Derivations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At each step of derivation we replace the leftmost variable by one of its production bodies</a:t>
            </a:r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822325" y="1981200"/>
            <a:ext cx="3673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Grammar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G = ( {S}, {a, b}, P, S)</a:t>
            </a:r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838200" y="2514600"/>
            <a:ext cx="2397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Production Rules:</a:t>
            </a: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838200" y="28194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aSS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S  b</a:t>
            </a: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299" name="TextBox 13"/>
          <p:cNvSpPr txBox="1">
            <a:spLocks noChangeArrowheads="1"/>
          </p:cNvSpPr>
          <p:nvPr/>
        </p:nvSpPr>
        <p:spPr bwMode="auto">
          <a:xfrm>
            <a:off x="838200" y="3505200"/>
            <a:ext cx="149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Derivation</a:t>
            </a:r>
          </a:p>
        </p:txBody>
      </p:sp>
      <p:sp>
        <p:nvSpPr>
          <p:cNvPr id="12300" name="TextBox 14"/>
          <p:cNvSpPr txBox="1">
            <a:spLocks noChangeArrowheads="1"/>
          </p:cNvSpPr>
          <p:nvPr/>
        </p:nvSpPr>
        <p:spPr bwMode="auto">
          <a:xfrm>
            <a:off x="838200" y="3962400"/>
            <a:ext cx="33480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S    aSS                        (Rule 1)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aaSSS                   (Rule 1)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aabSS                   (Rule 2)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aabaSSS               (Rule 1)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aababSS               (Rule 2)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aababbS               (Rule 2)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aababbb               (Rule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E92B19-0D88-4747-B6CB-05A12DEFEA24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838200" y="838200"/>
            <a:ext cx="7239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Rightmost  Derivations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At each step of derivation we replace the rightmost variable by one of its production bodies</a:t>
            </a:r>
            <a:endParaRPr lang="en-US" sz="2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822325" y="1981200"/>
            <a:ext cx="3673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Grammar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G = ( {S}, {a, b}, P, S)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838200" y="2514600"/>
            <a:ext cx="2397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Production Rules:</a:t>
            </a:r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838200" y="2819400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aSS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S  b</a:t>
            </a: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323" name="TextBox 11"/>
          <p:cNvSpPr txBox="1">
            <a:spLocks noChangeArrowheads="1"/>
          </p:cNvSpPr>
          <p:nvPr/>
        </p:nvSpPr>
        <p:spPr bwMode="auto">
          <a:xfrm>
            <a:off x="838200" y="3505200"/>
            <a:ext cx="149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Derivation</a:t>
            </a:r>
          </a:p>
        </p:txBody>
      </p: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838200" y="3962400"/>
            <a:ext cx="3476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S    aSS                        (Rule 1)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aSb                       (Rule 2)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aaSSb                   (Rule 1)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aaSaSSb               (Rule 1)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aaSaSbb               (Rule 2)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aaSabbb               (Rule 2)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      aababbb               (Rule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6BA152-F613-47A0-80F6-4321023E982A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762000" y="914400"/>
            <a:ext cx="2354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Sentential Forms 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762000" y="1295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Strings produced by derivation from the start symbol  are termed as ‘Sentential Forms’. 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If the derivation is leftmost then the strings are </a:t>
            </a:r>
            <a:r>
              <a:rPr lang="en-US">
                <a:solidFill>
                  <a:srgbClr val="006600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left-sentential form.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If the derivation is rightmost then the strings are </a:t>
            </a:r>
            <a:r>
              <a:rPr lang="en-US">
                <a:solidFill>
                  <a:srgbClr val="006600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right-sentential form.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762000" y="2590800"/>
            <a:ext cx="406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Derivation Trees or Parse Trees</a:t>
            </a: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914400" y="3105150"/>
            <a:ext cx="43243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75A32-E723-4C77-ADD3-06CAEF3A21EF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52400" y="762000"/>
            <a:ext cx="6462712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419600" y="1219200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9" name="TextBox 15"/>
          <p:cNvSpPr txBox="1">
            <a:spLocks noChangeArrowheads="1"/>
          </p:cNvSpPr>
          <p:nvPr/>
        </p:nvSpPr>
        <p:spPr bwMode="auto">
          <a:xfrm>
            <a:off x="7391400" y="762000"/>
            <a:ext cx="1704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Derivations: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6EDF0-5219-47B7-9196-C68A6076F461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990600" y="1066800"/>
            <a:ext cx="406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Georgia" pitchFamily="18" charset="0"/>
              </a:rPr>
              <a:t>Given a CFG with production rules as: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aA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A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aB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B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bB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B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a          </a:t>
            </a:r>
          </a:p>
          <a:p>
            <a:r>
              <a:rPr lang="en-US">
                <a:solidFill>
                  <a:srgbClr val="006600"/>
                </a:solidFill>
                <a:latin typeface="Georgia" pitchFamily="18" charset="0"/>
                <a:sym typeface="Symbol" pitchFamily="18" charset="2"/>
              </a:rPr>
              <a:t>and productions as: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S   aA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aaB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aabB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aaba</a:t>
            </a:r>
            <a:endParaRPr lang="en-US"/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928688" y="4495800"/>
            <a:ext cx="1890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Georgia" pitchFamily="18" charset="0"/>
              </a:rPr>
              <a:t>Draw  parse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602503-84AB-4AD0-BB1D-A56F0C9B0B69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990600" y="1066800"/>
            <a:ext cx="406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Georgia" pitchFamily="18" charset="0"/>
              </a:rPr>
              <a:t>Given a CFG with production rules as: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aAB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A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Bba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B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bB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B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c          </a:t>
            </a:r>
          </a:p>
          <a:p>
            <a:r>
              <a:rPr lang="en-US">
                <a:solidFill>
                  <a:srgbClr val="006600"/>
                </a:solidFill>
                <a:latin typeface="Georgia" pitchFamily="18" charset="0"/>
                <a:sym typeface="Symbol" pitchFamily="18" charset="2"/>
              </a:rPr>
              <a:t>and productions as: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S   aAB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a(Bba)B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acbaB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acba(bB)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acbabc</a:t>
            </a:r>
            <a:endParaRPr lang="en-US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928688" y="4495800"/>
            <a:ext cx="1890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Georgia" pitchFamily="18" charset="0"/>
              </a:rPr>
              <a:t>Draw  parse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8A66E1-EE20-490E-828F-8C239AE58013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990600" y="1066800"/>
            <a:ext cx="406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Georgia" pitchFamily="18" charset="0"/>
              </a:rPr>
              <a:t>Given a CFG with production rules as: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aSb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</a:rPr>
              <a:t>S </a:t>
            </a:r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 ab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</a:t>
            </a:r>
          </a:p>
          <a:p>
            <a:r>
              <a:rPr lang="en-US">
                <a:solidFill>
                  <a:srgbClr val="006600"/>
                </a:solidFill>
                <a:latin typeface="Georgia" pitchFamily="18" charset="0"/>
                <a:sym typeface="Symbol" pitchFamily="18" charset="2"/>
              </a:rPr>
              <a:t>and productions as: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S   aSb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aaSbb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sym typeface="Symbol" pitchFamily="18" charset="2"/>
              </a:rPr>
              <a:t>     aaabbb </a:t>
            </a:r>
            <a:endParaRPr lang="en-US"/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928688" y="3592513"/>
            <a:ext cx="1862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Georgia" pitchFamily="18" charset="0"/>
              </a:rPr>
              <a:t>Draw  parse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BF737-C172-44E9-B990-96A2BE9B1AB4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400" y="914400"/>
            <a:ext cx="72390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Ambiguity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Ambiguity can be removed by introducing operator precedence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Ambiguity can be reduced by allowing association or grouping from left or right</a:t>
            </a:r>
            <a:endParaRPr lang="en-US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914400" y="2362200"/>
            <a:ext cx="70389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3676650"/>
            <a:ext cx="70389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870DD-61B4-4B9A-BC97-E835FFA9B292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047750" y="1481138"/>
            <a:ext cx="70485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71800" y="5715000"/>
            <a:ext cx="24669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1066800" y="838200"/>
            <a:ext cx="15160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Ambiguity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B173A8-A021-4DA7-82B5-94B17F77CE69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263775"/>
            <a:ext cx="78882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Context-Free Grammars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Languages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0CD770-B12B-4726-85D5-422348C09423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1219200" y="1666875"/>
            <a:ext cx="5043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Application of Context-Free Grammars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1219200" y="2124075"/>
            <a:ext cx="23129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>
                <a:solidFill>
                  <a:srgbClr val="0000CC"/>
                </a:solidFill>
              </a:rPr>
              <a:t>Compiler Parsers</a:t>
            </a:r>
          </a:p>
          <a:p>
            <a:pPr marL="342900" indent="-342900">
              <a:buFontTx/>
              <a:buAutoNum type="arabicParenR"/>
            </a:pPr>
            <a:r>
              <a:rPr lang="en-US">
                <a:solidFill>
                  <a:srgbClr val="0000CC"/>
                </a:solidFill>
              </a:rPr>
              <a:t>HTML</a:t>
            </a:r>
          </a:p>
          <a:p>
            <a:pPr marL="342900" indent="-342900">
              <a:buFontTx/>
              <a:buAutoNum type="arabicParenR"/>
            </a:pPr>
            <a:r>
              <a:rPr lang="en-US">
                <a:solidFill>
                  <a:srgbClr val="0000CC"/>
                </a:solidFill>
              </a:rPr>
              <a:t>XML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137CC2-C7B5-4A18-8C3F-51657473A6D0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1524000" y="3048000"/>
            <a:ext cx="6172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006600"/>
                </a:solidFill>
                <a:latin typeface="Lucida Handwriting" pitchFamily="66" charset="0"/>
              </a:rPr>
              <a:t>End  of  Chapter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914400" y="1169988"/>
            <a:ext cx="73152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Georgia" pitchFamily="18" charset="0"/>
              </a:rPr>
              <a:t>A </a:t>
            </a:r>
            <a:r>
              <a:rPr lang="en-US" sz="2400" b="1">
                <a:solidFill>
                  <a:srgbClr val="006600"/>
                </a:solidFill>
                <a:latin typeface="Georgia" pitchFamily="18" charset="0"/>
              </a:rPr>
              <a:t>context-free language (CFL)</a:t>
            </a:r>
            <a:r>
              <a:rPr lang="en-US" sz="2400">
                <a:solidFill>
                  <a:srgbClr val="006600"/>
                </a:solidFill>
                <a:latin typeface="Georgia" pitchFamily="18" charset="0"/>
              </a:rPr>
              <a:t> is a formal language that can be defined by a context-free grammar (CFG) . The set of all context-free languages is identical to the set of languages accepted by pushdown automata.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585D50-E64A-49D6-A4A6-026F9638F0F0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914400" y="762000"/>
            <a:ext cx="925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808000"/>
                </a:solidFill>
                <a:latin typeface="Times New Roman" pitchFamily="18" charset="0"/>
                <a:cs typeface="Times New Roman" pitchFamily="18" charset="0"/>
              </a:rPr>
              <a:t>DEF.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914400" y="3468688"/>
            <a:ext cx="71628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 sz="200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The class of context-free languages generalizes the class of regular languages, i.e., every regular language is a context-free language.</a:t>
            </a:r>
          </a:p>
          <a:p>
            <a:pPr>
              <a:tabLst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endParaRPr lang="en-US" sz="200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tabLst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 sz="200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The reverse of this is not true, i.e., every context-free language is not necessarily regular.  For example, as we will see {0</a:t>
            </a:r>
            <a:r>
              <a:rPr lang="en-US" sz="2000" baseline="3000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k</a:t>
            </a:r>
            <a:r>
              <a:rPr lang="en-US" sz="200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1</a:t>
            </a:r>
            <a:r>
              <a:rPr lang="en-US" sz="2000" baseline="3000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k</a:t>
            </a:r>
            <a:r>
              <a:rPr lang="en-US" sz="200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| k&gt;=0} is context-free but not regular.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E3E07-228E-4B14-9C4A-265BA5E9DCDC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38200" y="1143000"/>
            <a:ext cx="76962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Formally, a </a:t>
            </a:r>
            <a:r>
              <a:rPr lang="en-US" sz="2400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Context-Free Grammar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(CFG) is a 4-tuple</a:t>
            </a:r>
            <a:r>
              <a:rPr lang="en-US" sz="2000">
                <a:cs typeface="Times New Roman" pitchFamily="18" charset="0"/>
              </a:rPr>
              <a:t>:</a:t>
            </a: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endParaRPr lang="en-US" sz="2000">
              <a:cs typeface="Times New Roman" pitchFamily="18" charset="0"/>
            </a:endParaRP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 sz="2000">
                <a:cs typeface="Times New Roman" pitchFamily="18" charset="0"/>
              </a:rPr>
              <a:t>		</a:t>
            </a:r>
            <a:r>
              <a:rPr lang="en-US" sz="200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G = (V, T, P, S)</a:t>
            </a: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endParaRPr lang="en-US" sz="200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	V	-	A finite set of variables or </a:t>
            </a:r>
            <a:r>
              <a:rPr lang="en-US" i="1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non-terminals</a:t>
            </a: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	T	-	A finite set of </a:t>
            </a:r>
            <a:r>
              <a:rPr lang="en-US" i="1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terminals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(V and T do not intersect)</a:t>
            </a: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	P	-	A finite set of </a:t>
            </a:r>
            <a:r>
              <a:rPr lang="en-US" i="1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productions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, each of the form A –&gt; α, where A is in 				V and 	α	is in (V U T)* , α may be ε</a:t>
            </a: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	S	-	A starting non-terminal (S is in 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C62613-3239-4237-8C24-1E1F09378767}" type="slidenum">
              <a:rPr lang="en-US" sz="1100" smtClean="0">
                <a:solidFill>
                  <a:srgbClr val="C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100" smtClean="0">
              <a:solidFill>
                <a:srgbClr val="C00000"/>
              </a:solidFill>
            </a:endParaRP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84213"/>
            <a:ext cx="9144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762000" y="990600"/>
            <a:ext cx="4856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Definition of Context-Free Grammars</a:t>
            </a: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5350" y="1462088"/>
            <a:ext cx="802005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FD9E2-48A3-4224-9441-196A3CAB4744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" y="1524000"/>
            <a:ext cx="78486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06425" y="762000"/>
            <a:ext cx="6829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Definition of Context-Free Grammars ….. Continued </a:t>
            </a: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609600" y="5486400"/>
            <a:ext cx="2995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Grammar 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 = (V, T, P, 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FE250-EDFE-481B-8DB6-89E9814CC5F3}" type="slidenum">
              <a:rPr lang="en-US" sz="1100" smtClean="0">
                <a:solidFill>
                  <a:srgbClr val="C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100" smtClean="0">
              <a:solidFill>
                <a:srgbClr val="C00000"/>
              </a:solidFill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84213"/>
            <a:ext cx="9144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500063" y="1219200"/>
            <a:ext cx="1360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650" y="1752600"/>
            <a:ext cx="17446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Palindrome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3400" y="2286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3400" y="3429000"/>
            <a:ext cx="5257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2" name="TextBox 13"/>
          <p:cNvSpPr txBox="1">
            <a:spLocks noChangeArrowheads="1"/>
          </p:cNvSpPr>
          <p:nvPr/>
        </p:nvSpPr>
        <p:spPr bwMode="auto">
          <a:xfrm>
            <a:off x="533400" y="5678488"/>
            <a:ext cx="619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grammar G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pal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for the palindrome is represented by </a:t>
            </a:r>
          </a:p>
          <a:p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pal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= ( {P}, {0,1}, A, P ). A represents above productions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E39892-591C-4B39-B684-A29D5BE50501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838200" y="1600200"/>
            <a:ext cx="3027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Right-Linear Grammar</a:t>
            </a:r>
          </a:p>
        </p:txBody>
      </p:sp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838200" y="1077913"/>
            <a:ext cx="5049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Context-Free  Grammar  </a:t>
            </a:r>
            <a:r>
              <a:rPr lang="en-US" sz="200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G =  (V, T, P, S)</a:t>
            </a:r>
            <a:endParaRPr lang="en-US" sz="2000"/>
          </a:p>
        </p:txBody>
      </p:sp>
      <p:sp>
        <p:nvSpPr>
          <p:cNvPr id="9225" name="TextBox 10"/>
          <p:cNvSpPr txBox="1">
            <a:spLocks noChangeArrowheads="1"/>
          </p:cNvSpPr>
          <p:nvPr/>
        </p:nvSpPr>
        <p:spPr bwMode="auto">
          <a:xfrm>
            <a:off x="838200" y="2209800"/>
            <a:ext cx="2149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Productions forms: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V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T*V  or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V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T*</a:t>
            </a: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838200" y="3957638"/>
            <a:ext cx="2940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Left-Linear Grammar</a:t>
            </a:r>
          </a:p>
        </p:txBody>
      </p:sp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838200" y="457200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Productions forms: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V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VT*  or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V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T*</a:t>
            </a: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44AF45-E042-419C-AB14-51FF783304FD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705600" y="304800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990600" y="838200"/>
            <a:ext cx="148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90600" y="1371600"/>
            <a:ext cx="340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236538" algn="l"/>
                <a:tab pos="457200" algn="l"/>
                <a:tab pos="693738" algn="l"/>
                <a:tab pos="914400" algn="l"/>
                <a:tab pos="1143000" algn="l"/>
                <a:tab pos="1371600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</a:pP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Grammar 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G = ({E,I}, T, P, E)</a:t>
            </a: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990600" y="1828800"/>
            <a:ext cx="2479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E = (a+b)(a+b+0+1)*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T = {+, *, (,), a, b, 0, 1}</a:t>
            </a:r>
          </a:p>
        </p:txBody>
      </p:sp>
      <p:sp>
        <p:nvSpPr>
          <p:cNvPr id="10250" name="TextBox 10"/>
          <p:cNvSpPr txBox="1">
            <a:spLocks noChangeArrowheads="1"/>
          </p:cNvSpPr>
          <p:nvPr/>
        </p:nvSpPr>
        <p:spPr bwMode="auto">
          <a:xfrm>
            <a:off x="990600" y="3148013"/>
            <a:ext cx="16113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E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I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E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E + E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E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E * E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E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(E)</a:t>
            </a:r>
          </a:p>
          <a:p>
            <a:pPr marL="342900" indent="-342900">
              <a:buFontTx/>
              <a:buAutoNum type="arabicPeriod"/>
            </a:pPr>
            <a:endParaRPr lang="en-US">
              <a:solidFill>
                <a:srgbClr val="0000CC"/>
              </a:solidFill>
              <a:latin typeface="Georgia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I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a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I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b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I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Ia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I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Ib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I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I0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I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 I1</a:t>
            </a: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990600" y="2743200"/>
            <a:ext cx="2397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Production Rules:</a:t>
            </a: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23406" y="4495800"/>
            <a:ext cx="586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3" name="TextBox 15"/>
          <p:cNvSpPr txBox="1">
            <a:spLocks noChangeArrowheads="1"/>
          </p:cNvSpPr>
          <p:nvPr/>
        </p:nvSpPr>
        <p:spPr bwMode="auto">
          <a:xfrm>
            <a:off x="3014663" y="4038600"/>
            <a:ext cx="1704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Derivations: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894013" y="3962400"/>
            <a:ext cx="6172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924007" y="5106194"/>
            <a:ext cx="2286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751807" y="5182394"/>
            <a:ext cx="2286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894013" y="6248400"/>
            <a:ext cx="6172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1009</Words>
  <Application>Microsoft Office PowerPoint</Application>
  <PresentationFormat>On-screen Show (4:3)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</dc:creator>
  <cp:lastModifiedBy>ASH</cp:lastModifiedBy>
  <cp:revision>57</cp:revision>
  <dcterms:created xsi:type="dcterms:W3CDTF">2008-05-04T19:54:03Z</dcterms:created>
  <dcterms:modified xsi:type="dcterms:W3CDTF">2008-06-01T21:53:12Z</dcterms:modified>
</cp:coreProperties>
</file>